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</p:sldMasterIdLst>
  <p:sldIdLst>
    <p:sldId id="256" r:id="rId11"/>
    <p:sldId id="260" r:id="rId12"/>
    <p:sldId id="261" r:id="rId13"/>
    <p:sldId id="262" r:id="rId14"/>
    <p:sldId id="263" r:id="rId15"/>
    <p:sldId id="268" r:id="rId16"/>
    <p:sldId id="269" r:id="rId17"/>
    <p:sldId id="264" r:id="rId18"/>
    <p:sldId id="259" r:id="rId19"/>
    <p:sldId id="265" r:id="rId20"/>
    <p:sldId id="266" r:id="rId21"/>
    <p:sldId id="270" r:id="rId22"/>
    <p:sldId id="272" r:id="rId23"/>
    <p:sldId id="273" r:id="rId24"/>
    <p:sldId id="274" r:id="rId25"/>
    <p:sldId id="271" r:id="rId26"/>
    <p:sldId id="275" r:id="rId27"/>
    <p:sldId id="276" r:id="rId28"/>
    <p:sldId id="281" r:id="rId29"/>
    <p:sldId id="277" r:id="rId30"/>
    <p:sldId id="280" r:id="rId31"/>
    <p:sldId id="278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wmf"/><Relationship Id="rId18" Type="http://schemas.openxmlformats.org/officeDocument/2006/relationships/image" Target="../media/image23.wmf"/><Relationship Id="rId26" Type="http://schemas.openxmlformats.org/officeDocument/2006/relationships/oleObject" Target="../embeddings/oleObject37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4.bin"/><Relationship Id="rId34" Type="http://schemas.openxmlformats.org/officeDocument/2006/relationships/oleObject" Target="../embeddings/oleObject44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oleObject" Target="../embeddings/oleObject43.bin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4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26.wmf"/><Relationship Id="rId32" Type="http://schemas.openxmlformats.org/officeDocument/2006/relationships/oleObject" Target="../embeddings/oleObject42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5.bin"/><Relationship Id="rId28" Type="http://schemas.openxmlformats.org/officeDocument/2006/relationships/oleObject" Target="../embeddings/oleObject39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41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27.wmf"/><Relationship Id="rId8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5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4.png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wmf"/><Relationship Id="rId18" Type="http://schemas.openxmlformats.org/officeDocument/2006/relationships/image" Target="../media/image23.wmf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2.bin"/><Relationship Id="rId34" Type="http://schemas.openxmlformats.org/officeDocument/2006/relationships/oleObject" Target="../embeddings/oleObject22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21.bin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6.wmf"/><Relationship Id="rId32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27.wmf"/><Relationship Id="rId8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tazawa\Desktop\HIPC\banderole_web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8" t="78257" r="132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/>
          <p:cNvSpPr/>
          <p:nvPr/>
        </p:nvSpPr>
        <p:spPr>
          <a:xfrm>
            <a:off x="4716015" y="3429000"/>
            <a:ext cx="4032449" cy="3486954"/>
          </a:xfrm>
          <a:custGeom>
            <a:avLst/>
            <a:gdLst>
              <a:gd name="connsiteX0" fmla="*/ 0 w 4340180"/>
              <a:gd name="connsiteY0" fmla="*/ 0 h 3683358"/>
              <a:gd name="connsiteX1" fmla="*/ 1622738 w 4340180"/>
              <a:gd name="connsiteY1" fmla="*/ 669702 h 3683358"/>
              <a:gd name="connsiteX2" fmla="*/ 3464417 w 4340180"/>
              <a:gd name="connsiteY2" fmla="*/ 2318198 h 3683358"/>
              <a:gd name="connsiteX3" fmla="*/ 4340180 w 4340180"/>
              <a:gd name="connsiteY3" fmla="*/ 3683358 h 3683358"/>
              <a:gd name="connsiteX0" fmla="*/ 0 w 4340180"/>
              <a:gd name="connsiteY0" fmla="*/ 0 h 3683358"/>
              <a:gd name="connsiteX1" fmla="*/ 1622738 w 4340180"/>
              <a:gd name="connsiteY1" fmla="*/ 669702 h 3683358"/>
              <a:gd name="connsiteX2" fmla="*/ 3214906 w 4340180"/>
              <a:gd name="connsiteY2" fmla="*/ 2028721 h 3683358"/>
              <a:gd name="connsiteX3" fmla="*/ 4340180 w 4340180"/>
              <a:gd name="connsiteY3" fmla="*/ 3683358 h 368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0180" h="3683358">
                <a:moveTo>
                  <a:pt x="0" y="0"/>
                </a:moveTo>
                <a:cubicBezTo>
                  <a:pt x="522667" y="141668"/>
                  <a:pt x="1086920" y="331582"/>
                  <a:pt x="1622738" y="669702"/>
                </a:cubicBezTo>
                <a:cubicBezTo>
                  <a:pt x="2158556" y="1007822"/>
                  <a:pt x="2761999" y="1526445"/>
                  <a:pt x="3214906" y="2028721"/>
                </a:cubicBezTo>
                <a:cubicBezTo>
                  <a:pt x="3667813" y="2530997"/>
                  <a:pt x="4128752" y="3251916"/>
                  <a:pt x="4340180" y="3683358"/>
                </a:cubicBezTo>
              </a:path>
            </a:pathLst>
          </a:custGeom>
          <a:ln w="254000"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 wrap="none">
            <a:noAutofit/>
          </a:bodyPr>
          <a:lstStyle/>
          <a:p>
            <a:r>
              <a:rPr lang="ja-JP" altLang="en-US" sz="5400" dirty="0" smtClean="0"/>
              <a:t>衝突エネルギー走査により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5400" dirty="0" smtClean="0"/>
              <a:t>QCD</a:t>
            </a:r>
            <a:r>
              <a:rPr lang="ja-JP" altLang="en-US" sz="5400" dirty="0" smtClean="0"/>
              <a:t>相構造に迫る試み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北沢正清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itazawa\Desktop\HIPC\banderole_web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77B0CB"/>
              </a:clrFrom>
              <a:clrTo>
                <a:srgbClr val="77B0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58899" r="63662" b="10070"/>
          <a:stretch/>
        </p:blipFill>
        <p:spPr bwMode="auto">
          <a:xfrm>
            <a:off x="3763132" y="3134553"/>
            <a:ext cx="1528948" cy="6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189538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(Net-)Charge Fluctuations  </a:t>
            </a:r>
          </a:p>
        </p:txBody>
      </p:sp>
      <p:graphicFrame>
        <p:nvGraphicFramePr>
          <p:cNvPr id="6180" name="Object 6"/>
          <p:cNvGraphicFramePr>
            <a:graphicFrameLocks noChangeAspect="1"/>
          </p:cNvGraphicFramePr>
          <p:nvPr/>
        </p:nvGraphicFramePr>
        <p:xfrm>
          <a:off x="1941513" y="1125538"/>
          <a:ext cx="2163762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Equation" r:id="rId3" imgW="1015920" imgH="495000" progId="Equation.DSMT4">
                  <p:embed/>
                </p:oleObj>
              </mc:Choice>
              <mc:Fallback>
                <p:oleObj name="Equation" r:id="rId3" imgW="10159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125538"/>
                        <a:ext cx="2163762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90525" y="1387475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-measure: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5867400" y="134938"/>
            <a:ext cx="3130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333399"/>
                </a:solidFill>
                <a:latin typeface="Times New Roman" pitchFamily="18" charset="0"/>
              </a:rPr>
              <a:t>Asakawa, Heinz, Muller,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333399"/>
                </a:solidFill>
                <a:latin typeface="Times New Roman" pitchFamily="18" charset="0"/>
              </a:rPr>
              <a:t>Jeon, Koch, ’00</a:t>
            </a: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254000" y="1557338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146050" y="1052513"/>
            <a:ext cx="4138613" cy="11525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4529849" y="1171575"/>
            <a:ext cx="21956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: net charge #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ch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: total #</a:t>
            </a:r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2266950" y="2781027"/>
            <a:ext cx="2303463" cy="1511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3922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5435600" y="2779439"/>
            <a:ext cx="2303463" cy="1512888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tint val="43922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2627313" y="3139802"/>
            <a:ext cx="360362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378856"/>
              </p:ext>
            </p:extLst>
          </p:nvPr>
        </p:nvGraphicFramePr>
        <p:xfrm>
          <a:off x="2627313" y="3142977"/>
          <a:ext cx="3603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" name="Equation" r:id="rId5" imgW="203040" imgH="203040" progId="Equation.DSMT4">
                  <p:embed/>
                </p:oleObj>
              </mc:Choice>
              <mc:Fallback>
                <p:oleObj name="Equation" r:id="rId5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142977"/>
                        <a:ext cx="3603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" name="Oval 71"/>
          <p:cNvSpPr>
            <a:spLocks noChangeArrowheads="1"/>
          </p:cNvSpPr>
          <p:nvPr/>
        </p:nvSpPr>
        <p:spPr bwMode="auto">
          <a:xfrm>
            <a:off x="2914650" y="3857352"/>
            <a:ext cx="360363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34645"/>
              </p:ext>
            </p:extLst>
          </p:nvPr>
        </p:nvGraphicFramePr>
        <p:xfrm>
          <a:off x="2914650" y="3860527"/>
          <a:ext cx="3603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860527"/>
                        <a:ext cx="3603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7" name="Oval 73"/>
          <p:cNvSpPr>
            <a:spLocks noChangeArrowheads="1"/>
          </p:cNvSpPr>
          <p:nvPr/>
        </p:nvSpPr>
        <p:spPr bwMode="auto">
          <a:xfrm>
            <a:off x="3479800" y="3641452"/>
            <a:ext cx="360363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422623"/>
              </p:ext>
            </p:extLst>
          </p:nvPr>
        </p:nvGraphicFramePr>
        <p:xfrm>
          <a:off x="3490913" y="3644627"/>
          <a:ext cx="3381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"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644627"/>
                        <a:ext cx="3381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9" name="Oval 75"/>
          <p:cNvSpPr>
            <a:spLocks noChangeArrowheads="1"/>
          </p:cNvSpPr>
          <p:nvPr/>
        </p:nvSpPr>
        <p:spPr bwMode="auto">
          <a:xfrm>
            <a:off x="3346450" y="3068364"/>
            <a:ext cx="360363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41032"/>
              </p:ext>
            </p:extLst>
          </p:nvPr>
        </p:nvGraphicFramePr>
        <p:xfrm>
          <a:off x="3346450" y="3071539"/>
          <a:ext cx="3603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071539"/>
                        <a:ext cx="3603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1" name="Oval 77"/>
          <p:cNvSpPr>
            <a:spLocks noChangeArrowheads="1"/>
          </p:cNvSpPr>
          <p:nvPr/>
        </p:nvSpPr>
        <p:spPr bwMode="auto">
          <a:xfrm>
            <a:off x="3994150" y="3787502"/>
            <a:ext cx="360363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268744"/>
              </p:ext>
            </p:extLst>
          </p:nvPr>
        </p:nvGraphicFramePr>
        <p:xfrm>
          <a:off x="3994150" y="3790677"/>
          <a:ext cx="3603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" name="Equation" r:id="rId12" imgW="203040" imgH="203040" progId="Equation.DSMT4">
                  <p:embed/>
                </p:oleObj>
              </mc:Choice>
              <mc:Fallback>
                <p:oleObj name="Equation" r:id="rId12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790677"/>
                        <a:ext cx="3603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3" name="Oval 79"/>
          <p:cNvSpPr>
            <a:spLocks noChangeArrowheads="1"/>
          </p:cNvSpPr>
          <p:nvPr/>
        </p:nvSpPr>
        <p:spPr bwMode="auto">
          <a:xfrm>
            <a:off x="2338388" y="3787502"/>
            <a:ext cx="360362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05517"/>
              </p:ext>
            </p:extLst>
          </p:nvPr>
        </p:nvGraphicFramePr>
        <p:xfrm>
          <a:off x="2349500" y="3790677"/>
          <a:ext cx="3381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" name="Equation" r:id="rId14" imgW="190440" imgH="203040" progId="Equation.DSMT4">
                  <p:embed/>
                </p:oleObj>
              </mc:Choice>
              <mc:Fallback>
                <p:oleObj name="Equation" r:id="rId14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790677"/>
                        <a:ext cx="3381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4138613" y="2849289"/>
            <a:ext cx="360362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99411"/>
              </p:ext>
            </p:extLst>
          </p:nvPr>
        </p:nvGraphicFramePr>
        <p:xfrm>
          <a:off x="4138613" y="2852464"/>
          <a:ext cx="3603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" name="Equation" r:id="rId15" imgW="203040" imgH="203040" progId="Equation.DSMT4">
                  <p:embed/>
                </p:oleObj>
              </mc:Choice>
              <mc:Fallback>
                <p:oleObj name="Equation" r:id="rId15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2852464"/>
                        <a:ext cx="36036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3849688" y="3211239"/>
            <a:ext cx="360362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92294"/>
              </p:ext>
            </p:extLst>
          </p:nvPr>
        </p:nvGraphicFramePr>
        <p:xfrm>
          <a:off x="3849688" y="3214414"/>
          <a:ext cx="3603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" name="Equation" r:id="rId16" imgW="203040" imgH="203040" progId="Equation.DSMT4">
                  <p:embed/>
                </p:oleObj>
              </mc:Choice>
              <mc:Fallback>
                <p:oleObj name="Equation" r:id="rId16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214414"/>
                        <a:ext cx="36036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9" name="Oval 85"/>
          <p:cNvSpPr>
            <a:spLocks noChangeArrowheads="1"/>
          </p:cNvSpPr>
          <p:nvPr/>
        </p:nvSpPr>
        <p:spPr bwMode="auto">
          <a:xfrm>
            <a:off x="6800850" y="3169964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0" name="Oval 86"/>
          <p:cNvSpPr>
            <a:spLocks noChangeArrowheads="1"/>
          </p:cNvSpPr>
          <p:nvPr/>
        </p:nvSpPr>
        <p:spPr bwMode="auto">
          <a:xfrm>
            <a:off x="7162800" y="3643039"/>
            <a:ext cx="288925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1" name="Oval 87"/>
          <p:cNvSpPr>
            <a:spLocks noChangeArrowheads="1"/>
          </p:cNvSpPr>
          <p:nvPr/>
        </p:nvSpPr>
        <p:spPr bwMode="auto">
          <a:xfrm>
            <a:off x="6330950" y="3139802"/>
            <a:ext cx="288925" cy="2873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2" name="Oval 88"/>
          <p:cNvSpPr>
            <a:spLocks noChangeArrowheads="1"/>
          </p:cNvSpPr>
          <p:nvPr/>
        </p:nvSpPr>
        <p:spPr bwMode="auto">
          <a:xfrm>
            <a:off x="6297613" y="3573189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3" name="Oval 89"/>
          <p:cNvSpPr>
            <a:spLocks noChangeArrowheads="1"/>
          </p:cNvSpPr>
          <p:nvPr/>
        </p:nvSpPr>
        <p:spPr bwMode="auto">
          <a:xfrm>
            <a:off x="5602288" y="3931964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88223"/>
              </p:ext>
            </p:extLst>
          </p:nvPr>
        </p:nvGraphicFramePr>
        <p:xfrm>
          <a:off x="7224713" y="3685902"/>
          <a:ext cx="2254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"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3685902"/>
                        <a:ext cx="2254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09633"/>
              </p:ext>
            </p:extLst>
          </p:nvPr>
        </p:nvGraphicFramePr>
        <p:xfrm>
          <a:off x="5676900" y="3974827"/>
          <a:ext cx="2032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" name="Equation" r:id="rId19" imgW="114120" imgH="139680" progId="Equation.DSMT4">
                  <p:embed/>
                </p:oleObj>
              </mc:Choice>
              <mc:Fallback>
                <p:oleObj name="Equation" r:id="rId1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974827"/>
                        <a:ext cx="2032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340833"/>
              </p:ext>
            </p:extLst>
          </p:nvPr>
        </p:nvGraphicFramePr>
        <p:xfrm>
          <a:off x="6875463" y="3211239"/>
          <a:ext cx="2032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" name="Equation" r:id="rId21" imgW="114120" imgH="139680" progId="Equation.DSMT4">
                  <p:embed/>
                </p:oleObj>
              </mc:Choice>
              <mc:Fallback>
                <p:oleObj name="Equation" r:id="rId2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211239"/>
                        <a:ext cx="2032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11988"/>
              </p:ext>
            </p:extLst>
          </p:nvPr>
        </p:nvGraphicFramePr>
        <p:xfrm>
          <a:off x="6338888" y="3573189"/>
          <a:ext cx="247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" name="Equation" r:id="rId23" imgW="139680" imgH="177480" progId="Equation.DSMT4">
                  <p:embed/>
                </p:oleObj>
              </mc:Choice>
              <mc:Fallback>
                <p:oleObj name="Equation" r:id="rId23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3573189"/>
                        <a:ext cx="2476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1843"/>
              </p:ext>
            </p:extLst>
          </p:nvPr>
        </p:nvGraphicFramePr>
        <p:xfrm>
          <a:off x="6370638" y="3139802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" name="Equation" r:id="rId25" imgW="139680" imgH="177480" progId="Equation.DSMT4">
                  <p:embed/>
                </p:oleObj>
              </mc:Choice>
              <mc:Fallback>
                <p:oleObj name="Equation" r:id="rId25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3139802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9" name="Oval 95"/>
          <p:cNvSpPr>
            <a:spLocks noChangeArrowheads="1"/>
          </p:cNvSpPr>
          <p:nvPr/>
        </p:nvSpPr>
        <p:spPr bwMode="auto">
          <a:xfrm>
            <a:off x="7378700" y="2852464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0" name="Oval 96"/>
          <p:cNvSpPr>
            <a:spLocks noChangeArrowheads="1"/>
          </p:cNvSpPr>
          <p:nvPr/>
        </p:nvSpPr>
        <p:spPr bwMode="auto">
          <a:xfrm>
            <a:off x="6080125" y="3885927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5500688" y="3139802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95265"/>
              </p:ext>
            </p:extLst>
          </p:nvPr>
        </p:nvGraphicFramePr>
        <p:xfrm>
          <a:off x="5564188" y="3182664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" name="Equation" r:id="rId26" imgW="126720" imgH="139680" progId="Equation.DSMT4">
                  <p:embed/>
                </p:oleObj>
              </mc:Choice>
              <mc:Fallback>
                <p:oleObj name="Equation" r:id="rId2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182664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0819"/>
              </p:ext>
            </p:extLst>
          </p:nvPr>
        </p:nvGraphicFramePr>
        <p:xfrm>
          <a:off x="7442200" y="2893739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"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2893739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28153"/>
              </p:ext>
            </p:extLst>
          </p:nvPr>
        </p:nvGraphicFramePr>
        <p:xfrm>
          <a:off x="6121400" y="3885927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" name="Equation" r:id="rId28" imgW="139680" imgH="177480" progId="Equation.DSMT4">
                  <p:embed/>
                </p:oleObj>
              </mc:Choice>
              <mc:Fallback>
                <p:oleObj name="Equation" r:id="rId28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885927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" name="Oval 103"/>
          <p:cNvSpPr>
            <a:spLocks noChangeArrowheads="1"/>
          </p:cNvSpPr>
          <p:nvPr/>
        </p:nvSpPr>
        <p:spPr bwMode="auto">
          <a:xfrm>
            <a:off x="5962650" y="3328714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50422"/>
              </p:ext>
            </p:extLst>
          </p:nvPr>
        </p:nvGraphicFramePr>
        <p:xfrm>
          <a:off x="6024563" y="3306489"/>
          <a:ext cx="2492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" name="Equation" r:id="rId29" imgW="139680" imgH="164880" progId="Equation.DSMT4">
                  <p:embed/>
                </p:oleObj>
              </mc:Choice>
              <mc:Fallback>
                <p:oleObj name="Equation" r:id="rId29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3306489"/>
                        <a:ext cx="2492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9" name="Oval 105"/>
          <p:cNvSpPr>
            <a:spLocks noChangeArrowheads="1"/>
          </p:cNvSpPr>
          <p:nvPr/>
        </p:nvSpPr>
        <p:spPr bwMode="auto">
          <a:xfrm>
            <a:off x="5507038" y="3571602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46295"/>
              </p:ext>
            </p:extLst>
          </p:nvPr>
        </p:nvGraphicFramePr>
        <p:xfrm>
          <a:off x="5568950" y="3549377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" name="Equation" r:id="rId31" imgW="139680" imgH="164880" progId="Equation.DSMT4">
                  <p:embed/>
                </p:oleObj>
              </mc:Choice>
              <mc:Fallback>
                <p:oleObj name="Equation" r:id="rId31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549377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1" name="Oval 107"/>
          <p:cNvSpPr>
            <a:spLocks noChangeArrowheads="1"/>
          </p:cNvSpPr>
          <p:nvPr/>
        </p:nvSpPr>
        <p:spPr bwMode="auto">
          <a:xfrm>
            <a:off x="6731000" y="3858939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25536"/>
              </p:ext>
            </p:extLst>
          </p:nvPr>
        </p:nvGraphicFramePr>
        <p:xfrm>
          <a:off x="6792913" y="3836714"/>
          <a:ext cx="2492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" name="Equation" r:id="rId32" imgW="139680" imgH="164880" progId="Equation.DSMT4">
                  <p:embed/>
                </p:oleObj>
              </mc:Choice>
              <mc:Fallback>
                <p:oleObj name="Equation" r:id="rId32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3836714"/>
                        <a:ext cx="2492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3" name="Oval 109"/>
          <p:cNvSpPr>
            <a:spLocks noChangeArrowheads="1"/>
          </p:cNvSpPr>
          <p:nvPr/>
        </p:nvSpPr>
        <p:spPr bwMode="auto">
          <a:xfrm>
            <a:off x="7427913" y="4003402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44184"/>
              </p:ext>
            </p:extLst>
          </p:nvPr>
        </p:nvGraphicFramePr>
        <p:xfrm>
          <a:off x="7489825" y="3981177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" name="Equation" r:id="rId33" imgW="139680" imgH="164880" progId="Equation.DSMT4">
                  <p:embed/>
                </p:oleObj>
              </mc:Choice>
              <mc:Fallback>
                <p:oleObj name="Equation" r:id="rId33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3981177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5" name="Oval 111"/>
          <p:cNvSpPr>
            <a:spLocks noChangeArrowheads="1"/>
          </p:cNvSpPr>
          <p:nvPr/>
        </p:nvSpPr>
        <p:spPr bwMode="auto">
          <a:xfrm>
            <a:off x="7246938" y="3306489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452341"/>
              </p:ext>
            </p:extLst>
          </p:nvPr>
        </p:nvGraphicFramePr>
        <p:xfrm>
          <a:off x="7308850" y="3284264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" name="Equation" r:id="rId34" imgW="139680" imgH="164880" progId="Equation.DSMT4">
                  <p:embed/>
                </p:oleObj>
              </mc:Choice>
              <mc:Fallback>
                <p:oleObj name="Equation" r:id="rId34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284264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2193925" y="2708002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hadrons: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5362575" y="2708002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quark-gluon: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2266950" y="4239939"/>
            <a:ext cx="112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~ 3-4</a:t>
            </a:r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6802438" y="4292327"/>
            <a:ext cx="87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~ 1</a:t>
            </a:r>
          </a:p>
        </p:txBody>
      </p:sp>
      <p:sp>
        <p:nvSpPr>
          <p:cNvPr id="6264" name="AutoShape 120"/>
          <p:cNvSpPr>
            <a:spLocks noChangeArrowheads="1"/>
          </p:cNvSpPr>
          <p:nvPr/>
        </p:nvSpPr>
        <p:spPr bwMode="auto">
          <a:xfrm>
            <a:off x="1906588" y="2563539"/>
            <a:ext cx="6121400" cy="2233613"/>
          </a:xfrm>
          <a:prstGeom prst="roundRect">
            <a:avLst>
              <a:gd name="adj" fmla="val 9810"/>
            </a:avLst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65" name="Text Box 121"/>
          <p:cNvSpPr txBox="1">
            <a:spLocks noChangeArrowheads="1"/>
          </p:cNvSpPr>
          <p:nvPr/>
        </p:nvSpPr>
        <p:spPr bwMode="auto">
          <a:xfrm>
            <a:off x="3962400" y="4266927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large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small</a:t>
            </a:r>
            <a:endParaRPr lang="en-US" altLang="ja-JP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234950" y="3376339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values of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267" name="AutoShape 123"/>
          <p:cNvSpPr>
            <a:spLocks noChangeArrowheads="1"/>
          </p:cNvSpPr>
          <p:nvPr/>
        </p:nvSpPr>
        <p:spPr bwMode="auto">
          <a:xfrm>
            <a:off x="107950" y="3573189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72274" y="5521209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実験</a:t>
            </a:r>
            <a:r>
              <a:rPr lang="ja-JP" altLang="en-US" sz="2400" dirty="0" smtClean="0"/>
              <a:t>結果：　</a:t>
            </a:r>
            <a:r>
              <a:rPr lang="en-US" altLang="ja-JP" sz="2400" dirty="0" smtClean="0"/>
              <a:t>D~3</a:t>
            </a:r>
            <a:endParaRPr kumimoji="1" lang="ja-JP" altLang="en-US" sz="2400" dirty="0"/>
          </a:p>
        </p:txBody>
      </p:sp>
      <p:sp>
        <p:nvSpPr>
          <p:cNvPr id="67" name="AutoShape 15"/>
          <p:cNvSpPr>
            <a:spLocks noChangeArrowheads="1"/>
          </p:cNvSpPr>
          <p:nvPr/>
        </p:nvSpPr>
        <p:spPr bwMode="auto">
          <a:xfrm>
            <a:off x="1166728" y="5437718"/>
            <a:ext cx="3477280" cy="101561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1753170" y="6053225"/>
            <a:ext cx="2776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accent2"/>
                </a:solidFill>
              </a:rPr>
              <a:t>PHENIX ’02, STAR ’03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65931" y="5612805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kumimoji="1" lang="en-US" altLang="ja-JP" sz="2400" dirty="0" smtClean="0"/>
              <a:t>ounterarguments in</a:t>
            </a:r>
            <a:endParaRPr kumimoji="1" lang="ja-JP" altLang="en-US" sz="2400" dirty="0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5040312" y="6056461"/>
            <a:ext cx="3381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>
                <a:solidFill>
                  <a:schemeClr val="accent2"/>
                </a:solidFill>
              </a:rPr>
              <a:t>Bialas</a:t>
            </a:r>
            <a:r>
              <a:rPr lang="en-US" altLang="ja-JP" sz="2000" dirty="0">
                <a:solidFill>
                  <a:schemeClr val="accent2"/>
                </a:solidFill>
              </a:rPr>
              <a:t>(’02), </a:t>
            </a:r>
            <a:r>
              <a:rPr lang="en-US" altLang="ja-JP" sz="2000" dirty="0" err="1">
                <a:solidFill>
                  <a:schemeClr val="accent2"/>
                </a:solidFill>
              </a:rPr>
              <a:t>Nonaka</a:t>
            </a:r>
            <a:r>
              <a:rPr lang="en-US" altLang="ja-JP" sz="2000" dirty="0">
                <a:solidFill>
                  <a:schemeClr val="accent2"/>
                </a:solidFill>
              </a:rPr>
              <a:t>, </a:t>
            </a:r>
            <a:r>
              <a:rPr lang="en-US" altLang="ja-JP" sz="2000" i="1" dirty="0">
                <a:solidFill>
                  <a:schemeClr val="accent2"/>
                </a:solidFill>
              </a:rPr>
              <a:t>et al</a:t>
            </a:r>
            <a:r>
              <a:rPr lang="en-US" altLang="ja-JP" sz="2000" dirty="0">
                <a:solidFill>
                  <a:schemeClr val="accent2"/>
                </a:solidFill>
              </a:rPr>
              <a:t>.(’05)</a:t>
            </a:r>
          </a:p>
        </p:txBody>
      </p:sp>
    </p:spTree>
    <p:extLst>
      <p:ext uri="{BB962C8B-B14F-4D97-AF65-F5344CB8AC3E}">
        <p14:creationId xmlns:p14="http://schemas.microsoft.com/office/powerpoint/2010/main" val="31083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4610558" cy="5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Baryon Number 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/2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 </a:t>
            </a:r>
            <a:endParaRPr lang="en-US" altLang="ja-JP" dirty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49" y="857250"/>
            <a:ext cx="6624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Ratios between higher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order moments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cumulants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2" y="1338862"/>
            <a:ext cx="5208571" cy="367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79388" y="1052513"/>
            <a:ext cx="144462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792160" y="188640"/>
            <a:ext cx="28873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Ejiri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Karsch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Redlich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’05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917781" y="148478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479976" y="3234432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Hadrons:1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324651" y="3213795"/>
            <a:ext cx="163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Quarks:1/3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6973813" y="3358257"/>
            <a:ext cx="358775" cy="215900"/>
          </a:xfrm>
          <a:prstGeom prst="leftRightArrow">
            <a:avLst>
              <a:gd name="adj1" fmla="val 50000"/>
              <a:gd name="adj2" fmla="val 33235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5364088" y="3213795"/>
            <a:ext cx="3600450" cy="50323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5292080" y="1814265"/>
            <a:ext cx="38164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4th/2nd at 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=0 reflects the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charge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of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quasi-particles.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For,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kappa \sigma^2 \sim Q^2&#10;\end{align*}&lt;/body&gt;&#10;  &lt;fcolor&gt;FF000000&lt;/fcolor&gt;&#10;  &lt;bcolor&gt;FFFFFFFF&lt;/bcolor&gt;&#10;  &lt;transparent&gt;True&lt;/transparent&gt;&#10;  &lt;resolution&gt;1800&lt;/resolution&gt;&#10;  &lt;imageh&gt;267&lt;/imageh&gt;&#10;  &lt;imagew&gt;1010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25119"/>
            <a:ext cx="1252289" cy="33105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166728" y="4576563"/>
            <a:ext cx="7797760" cy="2092797"/>
            <a:chOff x="1166728" y="4576563"/>
            <a:chExt cx="7797760" cy="209279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272274" y="5521209"/>
              <a:ext cx="2861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実験</a:t>
              </a:r>
              <a:r>
                <a:rPr lang="ja-JP" altLang="en-US" sz="2400" dirty="0" smtClean="0"/>
                <a:t>結果：　</a:t>
              </a:r>
              <a:r>
                <a:rPr lang="en-US" altLang="ja-JP" sz="2400" dirty="0" smtClean="0"/>
                <a:t>c4/c2~1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1166728" y="5437718"/>
              <a:ext cx="3477280" cy="101561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2915816" y="6027623"/>
              <a:ext cx="16598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solidFill>
                    <a:schemeClr val="accent2"/>
                  </a:solidFill>
                </a:rPr>
                <a:t>STAR ’10,’11</a:t>
              </a:r>
              <a:endParaRPr lang="en-US" altLang="ja-JP" sz="2000" dirty="0">
                <a:solidFill>
                  <a:schemeClr val="accent2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56"/>
            <a:stretch/>
          </p:blipFill>
          <p:spPr bwMode="auto">
            <a:xfrm>
              <a:off x="5551984" y="4576563"/>
              <a:ext cx="3412504" cy="2092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 \ll m,&#10;\end{align*}&lt;/body&gt;&#10;  &lt;fcolor&gt;FF000000&lt;/fcolor&gt;&#10;  &lt;bcolor&gt;FFFFFFFF&lt;/bcolor&gt;&#10;  &lt;transparent&gt;True&lt;/transparent&gt;&#10;  &lt;resolution&gt;1800&lt;/resolution&gt;&#10;  &lt;imageh&gt;217&lt;/imageh&gt;&#10;  &lt;imagew&gt;83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18" y="2691519"/>
            <a:ext cx="1013480" cy="2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757212" cy="584775"/>
          </a:xfrm>
        </p:spPr>
        <p:txBody>
          <a:bodyPr/>
          <a:lstStyle/>
          <a:p>
            <a:r>
              <a:rPr lang="en-US" altLang="ja-JP" dirty="0" smtClean="0"/>
              <a:t> </a:t>
            </a:r>
            <a:r>
              <a:rPr lang="ja-JP" altLang="en-US" dirty="0" smtClean="0"/>
              <a:t>相構造 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39632" y="1923181"/>
            <a:ext cx="2700319" cy="1439863"/>
          </a:xfrm>
          <a:prstGeom prst="rect">
            <a:avLst/>
          </a:prstGeom>
          <a:solidFill>
            <a:srgbClr val="00B050">
              <a:alpha val="13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498975" y="3363044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1330325" y="2281956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2770188" y="2497856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1187450" y="4660031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1330325" y="1489794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27088" y="144534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/>
              <a:t>T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2698750" y="2426419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946150" y="462351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/>
              <a:t>0</a:t>
            </a:r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4498975" y="3363044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862138" y="3482106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latin typeface="Arial" charset="0"/>
              </a:rPr>
              <a:t>Hadrons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443538" y="3871044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  <a:latin typeface="Arial" charset="0"/>
              </a:rPr>
              <a:t>Color SC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577138" y="4507631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latin typeface="Symbol" pitchFamily="18" charset="2"/>
              </a:rPr>
              <a:t>m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916238" y="1923181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6600"/>
                </a:solidFill>
                <a:latin typeface="Arial" charset="0"/>
              </a:rPr>
              <a:t>Quark-Gluon Plasma</a:t>
            </a:r>
          </a:p>
        </p:txBody>
      </p:sp>
    </p:spTree>
    <p:extLst>
      <p:ext uri="{BB962C8B-B14F-4D97-AF65-F5344CB8AC3E}">
        <p14:creationId xmlns:p14="http://schemas.microsoft.com/office/powerpoint/2010/main" val="17500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4645025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Take a Derivative of </a:t>
            </a:r>
            <a:r>
              <a:rPr lang="en-US" altLang="ja-JP">
                <a:latin typeface="Symbol" pitchFamily="18" charset="2"/>
              </a:rPr>
              <a:t>c</a:t>
            </a:r>
            <a:r>
              <a:rPr lang="en-US" altLang="ja-JP" baseline="-25000"/>
              <a:t>B</a:t>
            </a:r>
            <a:r>
              <a:rPr lang="en-US" altLang="ja-JP"/>
              <a:t> 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518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has an edge along the phase boundary</a:t>
            </a:r>
          </a:p>
        </p:txBody>
      </p:sp>
      <p:graphicFrame>
        <p:nvGraphicFramePr>
          <p:cNvPr id="47108" name="Object 6"/>
          <p:cNvGraphicFramePr>
            <a:graphicFrameLocks noChangeAspect="1"/>
          </p:cNvGraphicFramePr>
          <p:nvPr/>
        </p:nvGraphicFramePr>
        <p:xfrm>
          <a:off x="917575" y="1901825"/>
          <a:ext cx="615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3" imgW="304560" imgH="431640" progId="Equation.DSMT4">
                  <p:embed/>
                </p:oleObj>
              </mc:Choice>
              <mc:Fallback>
                <p:oleObj name="Equation" r:id="rId3" imgW="304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901825"/>
                        <a:ext cx="6159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17663" y="2058988"/>
            <a:ext cx="292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changes the sign 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QCD phase boundary!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197100" y="1411288"/>
            <a:ext cx="935038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107950" y="1123950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437188" y="836613"/>
            <a:ext cx="3671887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752475" y="1843088"/>
            <a:ext cx="3890963" cy="115093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7136" name="Group 32"/>
          <p:cNvGrpSpPr>
            <a:grpSpLocks/>
          </p:cNvGrpSpPr>
          <p:nvPr/>
        </p:nvGrpSpPr>
        <p:grpSpPr bwMode="auto">
          <a:xfrm>
            <a:off x="107950" y="3213100"/>
            <a:ext cx="8453438" cy="2114550"/>
            <a:chOff x="68" y="2024"/>
            <a:chExt cx="5325" cy="1332"/>
          </a:xfrm>
        </p:grpSpPr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158" y="2481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Note:</a:t>
              </a:r>
            </a:p>
          </p:txBody>
        </p:sp>
        <p:graphicFrame>
          <p:nvGraphicFramePr>
            <p:cNvPr id="47118" name="Object 6"/>
            <p:cNvGraphicFramePr>
              <a:graphicFrameLocks noChangeAspect="1"/>
            </p:cNvGraphicFramePr>
            <p:nvPr/>
          </p:nvGraphicFramePr>
          <p:xfrm>
            <a:off x="911" y="2663"/>
            <a:ext cx="2952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Equation" r:id="rId6" imgW="2438280" imgH="495000" progId="Equation.DSMT4">
                    <p:embed/>
                  </p:oleObj>
                </mc:Choice>
                <mc:Fallback>
                  <p:oleObj name="Equation" r:id="rId6" imgW="2438280" imgH="49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" y="2663"/>
                          <a:ext cx="2952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3965" y="2822"/>
              <a:ext cx="1428" cy="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smtClean="0">
                  <a:solidFill>
                    <a:srgbClr val="000000"/>
                  </a:solidFill>
                  <a:latin typeface="Times New Roman" pitchFamily="18" charset="0"/>
                </a:rPr>
                <a:t>: third moment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smtClean="0">
                  <a:solidFill>
                    <a:srgbClr val="000000"/>
                  </a:solidFill>
                  <a:latin typeface="Times New Roman" pitchFamily="18" charset="0"/>
                </a:rPr>
                <a:t>  of fluctuations</a:t>
              </a:r>
            </a:p>
          </p:txBody>
        </p:sp>
        <p:sp>
          <p:nvSpPr>
            <p:cNvPr id="47121" name="AutoShape 17"/>
            <p:cNvSpPr>
              <a:spLocks noChangeArrowheads="1"/>
            </p:cNvSpPr>
            <p:nvPr/>
          </p:nvSpPr>
          <p:spPr bwMode="auto">
            <a:xfrm>
              <a:off x="68" y="2587"/>
              <a:ext cx="91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7122" name="Object 6"/>
            <p:cNvGraphicFramePr>
              <a:graphicFrameLocks noChangeAspect="1"/>
            </p:cNvGraphicFramePr>
            <p:nvPr/>
          </p:nvGraphicFramePr>
          <p:xfrm>
            <a:off x="1014" y="2024"/>
            <a:ext cx="1983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8" imgW="1638000" imgH="495000" progId="Equation.DSMT4">
                    <p:embed/>
                  </p:oleObj>
                </mc:Choice>
                <mc:Fallback>
                  <p:oleObj name="Equation" r:id="rId8" imgW="1638000" imgH="49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4" y="2024"/>
                          <a:ext cx="1983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3" name="AutoShape 19"/>
            <p:cNvSpPr>
              <a:spLocks/>
            </p:cNvSpPr>
            <p:nvPr/>
          </p:nvSpPr>
          <p:spPr bwMode="auto">
            <a:xfrm>
              <a:off x="703" y="2073"/>
              <a:ext cx="181" cy="1179"/>
            </a:xfrm>
            <a:prstGeom prst="leftBrace">
              <a:avLst>
                <a:gd name="adj1" fmla="val 5428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07504" y="5613489"/>
            <a:ext cx="8491520" cy="1249065"/>
            <a:chOff x="107504" y="5613489"/>
            <a:chExt cx="8491520" cy="1249065"/>
          </a:xfrm>
        </p:grpSpPr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36588" y="6400889"/>
              <a:ext cx="79624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all change signs at QCD phase boundary near the critical point.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399605" y="5613489"/>
              <a:ext cx="5279009" cy="830997"/>
            </a:xfrm>
            <a:prstGeom prst="rect">
              <a:avLst/>
            </a:prstGeom>
            <a:noFill/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BBB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), </a:t>
              </a:r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BB</a:t>
              </a:r>
              <a:r>
                <a:rPr lang="en-US" altLang="ja-JP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), </a:t>
              </a:r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ja-JP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EE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), </a:t>
              </a:r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EEE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), </a:t>
              </a:r>
            </a:p>
            <a:p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40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QQQ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), </a:t>
              </a:r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40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QQ</a:t>
              </a:r>
              <a:r>
                <a:rPr lang="en-US" altLang="ja-JP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), and </a:t>
              </a:r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40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EE</a:t>
              </a:r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107504" y="5805264"/>
              <a:ext cx="144462" cy="14446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148063" y="251175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MK, PRL103 (2009)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5147" r="6668" b="11482"/>
          <a:stretch>
            <a:fillRect/>
          </a:stretch>
        </p:blipFill>
        <p:spPr bwMode="auto">
          <a:xfrm>
            <a:off x="0" y="989013"/>
            <a:ext cx="9144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66725" y="4221163"/>
            <a:ext cx="8137525" cy="1584325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723063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Impact of Negative Third Moments  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539750" y="4292600"/>
            <a:ext cx="7991475" cy="14398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77875" y="4340225"/>
            <a:ext cx="726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Once negative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(BBB) is established, it is evidences that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81088" y="4797425"/>
            <a:ext cx="731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(1) </a:t>
            </a: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has a peak structure in the QCD phase diagram.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(2) Hot matter beyond the peak is created in the collisions.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49288" y="4484688"/>
            <a:ext cx="144462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4" name="AutoShape 26"/>
          <p:cNvSpPr>
            <a:spLocks/>
          </p:cNvSpPr>
          <p:nvPr/>
        </p:nvSpPr>
        <p:spPr bwMode="auto">
          <a:xfrm>
            <a:off x="898525" y="486886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644525" y="5949950"/>
            <a:ext cx="6584950" cy="822325"/>
            <a:chOff x="406" y="3748"/>
            <a:chExt cx="4148" cy="518"/>
          </a:xfrm>
        </p:grpSpPr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642" y="3748"/>
              <a:ext cx="39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FontTx/>
                <a:buChar char="•"/>
              </a:pPr>
              <a:r>
                <a:rPr lang="en-US" altLang="ja-JP" sz="2400" b="1" smtClean="0">
                  <a:solidFill>
                    <a:srgbClr val="000000"/>
                  </a:solidFill>
                  <a:latin typeface="Times New Roman" pitchFamily="18" charset="0"/>
                </a:rPr>
                <a:t>No</a:t>
              </a: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 dependence on any specific models.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FontTx/>
                <a:buChar char="•"/>
              </a:pP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Just the sign! </a:t>
              </a:r>
              <a:r>
                <a:rPr lang="en-US" altLang="ja-JP" sz="2400" b="1" smtClean="0">
                  <a:solidFill>
                    <a:srgbClr val="000000"/>
                  </a:solidFill>
                  <a:latin typeface="Times New Roman" pitchFamily="18" charset="0"/>
                </a:rPr>
                <a:t>No</a:t>
              </a: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 normalization (such as by </a:t>
              </a:r>
              <a:r>
                <a:rPr lang="en-US" altLang="ja-JP" sz="2400" i="1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ja-JP" sz="2400" baseline="-25000" smtClean="0">
                  <a:solidFill>
                    <a:srgbClr val="000000"/>
                  </a:solidFill>
                  <a:latin typeface="Times New Roman" pitchFamily="18" charset="0"/>
                </a:rPr>
                <a:t>ch</a:t>
              </a: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).</a:t>
              </a:r>
            </a:p>
          </p:txBody>
        </p:sp>
        <p:sp>
          <p:nvSpPr>
            <p:cNvPr id="17440" name="AutoShape 32"/>
            <p:cNvSpPr>
              <a:spLocks noChangeArrowheads="1"/>
            </p:cNvSpPr>
            <p:nvPr/>
          </p:nvSpPr>
          <p:spPr bwMode="auto">
            <a:xfrm>
              <a:off x="406" y="3883"/>
              <a:ext cx="91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41" name="AutoShape 33"/>
            <p:cNvSpPr>
              <a:spLocks/>
            </p:cNvSpPr>
            <p:nvPr/>
          </p:nvSpPr>
          <p:spPr bwMode="auto">
            <a:xfrm>
              <a:off x="567" y="3838"/>
              <a:ext cx="90" cy="363"/>
            </a:xfrm>
            <a:prstGeom prst="leftBrace">
              <a:avLst>
                <a:gd name="adj1" fmla="val 33611"/>
                <a:gd name="adj2" fmla="val 25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2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3252788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Model Analysis 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3850" y="5478323"/>
            <a:ext cx="68291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Regions with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(*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</a:rPr>
              <a:t>EE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)&lt;0 exist even on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Times New Roman" pitchFamily="18" charset="0"/>
              </a:rPr>
              <a:t>三次</a:t>
            </a:r>
            <a:r>
              <a:rPr lang="ja-JP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のモーメントは、単独の期待値で与えられる！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284663" y="74613"/>
            <a:ext cx="417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2-flavor NJL;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=5.5GeV</a:t>
            </a:r>
            <a:r>
              <a:rPr lang="en-US" altLang="ja-JP" sz="2000" baseline="30000" smtClean="0">
                <a:solidFill>
                  <a:srgbClr val="000000"/>
                </a:solidFill>
                <a:latin typeface="Times New Roman" pitchFamily="18" charset="0"/>
              </a:rPr>
              <a:t>-2</a:t>
            </a: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ja-JP" sz="2000" i="1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altLang="ja-JP" sz="2000" baseline="-2500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=5.5MeV, </a:t>
            </a:r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=631MeV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135938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1258888" y="2492375"/>
            <a:ext cx="1828800" cy="2016125"/>
            <a:chOff x="975" y="1434"/>
            <a:chExt cx="1152" cy="1270"/>
          </a:xfrm>
        </p:grpSpPr>
        <p:pic>
          <p:nvPicPr>
            <p:cNvPr id="2970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99" t="6108" r="7700" b="66466"/>
            <a:stretch>
              <a:fillRect/>
            </a:stretch>
          </p:blipFill>
          <p:spPr bwMode="auto">
            <a:xfrm>
              <a:off x="1020" y="1525"/>
              <a:ext cx="1107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975" y="1706"/>
              <a:ext cx="13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1519" y="1434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9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305713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/2</a:t>
            </a:r>
            <a:r>
              <a:rPr lang="en-US" altLang="ja-JP" baseline="30000" dirty="0" smtClean="0"/>
              <a:t>nd </a:t>
            </a:r>
            <a:r>
              <a:rPr lang="en-US" altLang="ja-JP" dirty="0" smtClean="0"/>
              <a:t>&amp; 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/2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712968" cy="314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404664"/>
            <a:ext cx="2509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Shokov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et al. (2011)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460130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6</a:t>
            </a:r>
            <a:r>
              <a:rPr kumimoji="1" lang="ja-JP" altLang="en-US" sz="2400" dirty="0" smtClean="0"/>
              <a:t>次および</a:t>
            </a:r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次のモーメントは、通常相においても符号を変える。</a:t>
            </a:r>
            <a:endParaRPr kumimoji="1" lang="en-US" altLang="ja-JP" sz="2400" dirty="0" smtClean="0"/>
          </a:p>
          <a:p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ja-JP" altLang="en-US" sz="2400" dirty="0" smtClean="0">
                <a:sym typeface="Wingdings" pitchFamily="2" charset="2"/>
              </a:rPr>
              <a:t>負符号が観測しやすいかも</a:t>
            </a:r>
            <a:endParaRPr kumimoji="1" lang="ja-JP" alt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26" y="4049808"/>
            <a:ext cx="3792387" cy="280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33964" y="4221088"/>
            <a:ext cx="171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chemeClr val="accent2"/>
                </a:solidFill>
              </a:rPr>
              <a:t>Cheng, </a:t>
            </a:r>
            <a:r>
              <a:rPr lang="en-US" altLang="ja-JP" sz="1800" i="1" dirty="0">
                <a:solidFill>
                  <a:schemeClr val="accent2"/>
                </a:solidFill>
              </a:rPr>
              <a:t>et al</a:t>
            </a:r>
            <a:r>
              <a:rPr lang="en-US" altLang="ja-JP" sz="1800" dirty="0">
                <a:solidFill>
                  <a:schemeClr val="accent2"/>
                </a:solidFill>
              </a:rPr>
              <a:t>. ‘08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9409" y="6379210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c6 on the lattice </a:t>
            </a:r>
            <a:r>
              <a:rPr kumimoji="1" lang="en-US" altLang="ja-JP" sz="2400" dirty="0" smtClean="0">
                <a:sym typeface="Wingdings" pitchFamily="2" charset="2"/>
              </a:rPr>
              <a:t>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27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11171" cy="584775"/>
          </a:xfrm>
        </p:spPr>
        <p:txBody>
          <a:bodyPr/>
          <a:lstStyle/>
          <a:p>
            <a:r>
              <a:rPr kumimoji="1" lang="en-US" altLang="ja-JP" dirty="0" smtClean="0"/>
              <a:t>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Near the CP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76464" cy="398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66509" y="1190922"/>
            <a:ext cx="323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, 1104.1627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66509" y="2492896"/>
            <a:ext cx="371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Kurtosis changes the sign</a:t>
            </a:r>
          </a:p>
          <a:p>
            <a:r>
              <a:rPr lang="en-US" altLang="ja-JP" sz="2400" dirty="0" smtClean="0"/>
              <a:t>around the CP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76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0363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観測にかかるゆらぎは、いつ形成されるのか？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34076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保存量のゆらぎは、拡散によってのみ変化するので変化しにくい。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364502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非保存量のゆらぎの変化も、保存量の</a:t>
            </a:r>
            <a:r>
              <a:rPr lang="ja-JP" altLang="en-US" sz="2400" dirty="0"/>
              <a:t>緩和</a:t>
            </a:r>
            <a:r>
              <a:rPr kumimoji="1" lang="ja-JP" altLang="en-US" sz="2400" dirty="0" smtClean="0"/>
              <a:t>速度と比べてさほど速くない。</a:t>
            </a:r>
            <a:endParaRPr kumimoji="1" lang="ja-JP" altLang="en-US" sz="2400" dirty="0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5796136" y="1123999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48"/>
          <p:cNvSpPr>
            <a:spLocks noChangeArrowheads="1"/>
          </p:cNvSpPr>
          <p:nvPr/>
        </p:nvSpPr>
        <p:spPr bwMode="auto">
          <a:xfrm>
            <a:off x="5605636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Oval 49"/>
          <p:cNvSpPr>
            <a:spLocks noChangeArrowheads="1"/>
          </p:cNvSpPr>
          <p:nvPr/>
        </p:nvSpPr>
        <p:spPr bwMode="auto">
          <a:xfrm>
            <a:off x="8414642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5318298" y="170006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flipH="1">
            <a:off x="8626789" y="1700435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6470426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7908701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6470426" y="3356272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6945089" y="1772071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853014" y="2924472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1413034" y="2276363"/>
            <a:ext cx="31495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Heinz, Muller,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Koch, 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’02</a:t>
            </a:r>
            <a:endParaRPr lang="en-US" altLang="ja-JP" sz="2000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1403648" y="4541058"/>
            <a:ext cx="1719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’10</a:t>
            </a:r>
            <a:endParaRPr lang="en-US" altLang="ja-JP" sz="2000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504" y="5517232"/>
            <a:ext cx="5689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初期段階において、</a:t>
            </a:r>
            <a:endParaRPr lang="en-US" altLang="ja-JP" sz="2400" dirty="0" smtClean="0"/>
          </a:p>
          <a:p>
            <a:r>
              <a:rPr lang="ja-JP" altLang="en-US" sz="2400" dirty="0" smtClean="0"/>
              <a:t>ゆらぎは十分に形成されるのか？</a:t>
            </a:r>
            <a:endParaRPr lang="en-US" altLang="ja-JP" sz="2400" dirty="0" smtClean="0"/>
          </a:p>
          <a:p>
            <a:r>
              <a:rPr kumimoji="1" lang="ja-JP" altLang="en-US" sz="2400" dirty="0"/>
              <a:t>拡散速度は</a:t>
            </a:r>
            <a:r>
              <a:rPr kumimoji="1" lang="ja-JP" altLang="en-US" sz="2400" dirty="0" smtClean="0"/>
              <a:t>、次数に依ることはないのか？</a:t>
            </a:r>
            <a:endParaRPr kumimoji="1" lang="ja-JP" altLang="en-US" sz="2400" dirty="0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6158833" y="4397402"/>
            <a:ext cx="0" cy="16892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942139" y="5926119"/>
            <a:ext cx="30917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7324950" y="4825883"/>
            <a:ext cx="940158" cy="1107583"/>
          </a:xfrm>
          <a:custGeom>
            <a:avLst/>
            <a:gdLst>
              <a:gd name="connsiteX0" fmla="*/ 940158 w 940158"/>
              <a:gd name="connsiteY0" fmla="*/ 1107583 h 1107583"/>
              <a:gd name="connsiteX1" fmla="*/ 579550 w 940158"/>
              <a:gd name="connsiteY1" fmla="*/ 412124 h 1107583"/>
              <a:gd name="connsiteX2" fmla="*/ 0 w 940158"/>
              <a:gd name="connsiteY2" fmla="*/ 0 h 1107583"/>
              <a:gd name="connsiteX3" fmla="*/ 0 w 940158"/>
              <a:gd name="connsiteY3" fmla="*/ 0 h 11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158" h="1107583">
                <a:moveTo>
                  <a:pt x="940158" y="1107583"/>
                </a:moveTo>
                <a:cubicBezTo>
                  <a:pt x="838200" y="852152"/>
                  <a:pt x="736243" y="596721"/>
                  <a:pt x="579550" y="412124"/>
                </a:cubicBezTo>
                <a:cubicBezTo>
                  <a:pt x="422857" y="22752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1092497">
            <a:off x="6902807" y="4267402"/>
            <a:ext cx="445194" cy="92832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55878" y="422152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73896" y="544522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m</a:t>
            </a:r>
            <a:endParaRPr kumimoji="1" lang="ja-JP" alt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43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2597150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Summary 2  </a:t>
            </a:r>
          </a:p>
        </p:txBody>
      </p:sp>
      <p:pic>
        <p:nvPicPr>
          <p:cNvPr id="69638" name="Picture 6" descr="CIMG0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 b="19838"/>
          <a:stretch>
            <a:fillRect/>
          </a:stretch>
        </p:blipFill>
        <p:spPr bwMode="auto">
          <a:xfrm>
            <a:off x="1189038" y="836613"/>
            <a:ext cx="6551612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46" name="Group 14"/>
          <p:cNvGrpSpPr>
            <a:grpSpLocks/>
          </p:cNvGrpSpPr>
          <p:nvPr/>
        </p:nvGrpSpPr>
        <p:grpSpPr bwMode="auto">
          <a:xfrm>
            <a:off x="3203575" y="4652963"/>
            <a:ext cx="5849938" cy="863600"/>
            <a:chOff x="1973" y="3113"/>
            <a:chExt cx="3685" cy="544"/>
          </a:xfrm>
        </p:grpSpPr>
        <p:sp>
          <p:nvSpPr>
            <p:cNvPr id="69639" name="AutoShape 7"/>
            <p:cNvSpPr>
              <a:spLocks noChangeArrowheads="1"/>
            </p:cNvSpPr>
            <p:nvPr/>
          </p:nvSpPr>
          <p:spPr bwMode="auto">
            <a:xfrm>
              <a:off x="1973" y="3113"/>
              <a:ext cx="3674" cy="54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rgbClr val="00CC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1997" y="3204"/>
              <a:ext cx="3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Let’s go see the scenery over the ridge</a:t>
              </a:r>
              <a:r>
                <a:rPr lang="en-US" altLang="ja-JP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!</a:t>
              </a:r>
              <a:endParaRPr lang="en-US" altLang="ja-JP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9645" name="Group 13"/>
          <p:cNvGrpSpPr>
            <a:grpSpLocks/>
          </p:cNvGrpSpPr>
          <p:nvPr/>
        </p:nvGrpSpPr>
        <p:grpSpPr bwMode="auto">
          <a:xfrm>
            <a:off x="6805613" y="44450"/>
            <a:ext cx="2159000" cy="1873250"/>
            <a:chOff x="4287" y="28"/>
            <a:chExt cx="1360" cy="1180"/>
          </a:xfrm>
        </p:grpSpPr>
        <p:sp>
          <p:nvSpPr>
            <p:cNvPr id="69642" name="AutoShape 10"/>
            <p:cNvSpPr>
              <a:spLocks noChangeArrowheads="1"/>
            </p:cNvSpPr>
            <p:nvPr/>
          </p:nvSpPr>
          <p:spPr bwMode="auto">
            <a:xfrm>
              <a:off x="4287" y="74"/>
              <a:ext cx="1360" cy="1134"/>
            </a:xfrm>
            <a:prstGeom prst="wedgeRectCallout">
              <a:avLst>
                <a:gd name="adj1" fmla="val -70588"/>
                <a:gd name="adj2" fmla="val 46736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6964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88"/>
              <a:ext cx="127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4408" y="28"/>
              <a:ext cx="10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Critial Point</a:t>
              </a:r>
            </a:p>
          </p:txBody>
        </p:sp>
      </p:grp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5940425" y="6453188"/>
            <a:ext cx="316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Loreley, photo by MK, 2005 </a:t>
            </a:r>
          </a:p>
        </p:txBody>
      </p:sp>
    </p:spTree>
    <p:extLst>
      <p:ext uri="{BB962C8B-B14F-4D97-AF65-F5344CB8AC3E}">
        <p14:creationId xmlns:p14="http://schemas.microsoft.com/office/powerpoint/2010/main" val="38216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168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衝突エネルギー走査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0242"/>
            <a:ext cx="48988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32040" y="1917554"/>
            <a:ext cx="377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Map the QCD phase diagram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3141690"/>
            <a:ext cx="3059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Locate ( or, exclude) </a:t>
            </a:r>
            <a:endParaRPr lang="en-US" altLang="ja-JP" sz="2400" dirty="0"/>
          </a:p>
          <a:p>
            <a:r>
              <a:rPr kumimoji="1" lang="en-US" altLang="ja-JP" sz="2400" dirty="0" smtClean="0"/>
              <a:t>QCD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Critical point(s)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12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696338" cy="584775"/>
          </a:xfrm>
        </p:spPr>
        <p:txBody>
          <a:bodyPr/>
          <a:lstStyle/>
          <a:p>
            <a:r>
              <a:rPr kumimoji="1" lang="en-US" altLang="ja-JP" dirty="0" smtClean="0"/>
              <a:t> Hadron Resonance Gas Model</a:t>
            </a:r>
            <a:r>
              <a:rPr kumimoji="1" lang="ja-JP" altLang="en-US" dirty="0" smtClean="0"/>
              <a:t>との比較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3"/>
            <a:ext cx="51152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39552" y="4813701"/>
            <a:ext cx="2728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実線：</a:t>
            </a:r>
            <a:r>
              <a:rPr lang="en-US" altLang="ja-JP" sz="2400" dirty="0" smtClean="0"/>
              <a:t>HRG</a:t>
            </a:r>
          </a:p>
          <a:p>
            <a:r>
              <a:rPr lang="ja-JP" altLang="en-US" sz="2400" dirty="0" smtClean="0"/>
              <a:t>実験：</a:t>
            </a:r>
            <a:r>
              <a:rPr lang="en-US" altLang="ja-JP" sz="2400" dirty="0" smtClean="0"/>
              <a:t>STAR (2010)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052736"/>
            <a:ext cx="210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Karsch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Redlich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PLB695,136(2011)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93" y="908719"/>
            <a:ext cx="4021620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97899" y="5949280"/>
            <a:ext cx="6630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Note:</a:t>
            </a:r>
            <a:r>
              <a:rPr kumimoji="1" lang="ja-JP" altLang="en-US" sz="2400" dirty="0" smtClean="0"/>
              <a:t>実験データは、陽子数。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 </a:t>
            </a:r>
            <a:r>
              <a:rPr kumimoji="1" lang="ja-JP" altLang="en-US" sz="2400" dirty="0" smtClean="0"/>
              <a:t>バリオン数ではないので、保存量ではない。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01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9310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その他の物理量の√</a:t>
            </a:r>
            <a:r>
              <a:rPr lang="en-US" altLang="ja-JP" dirty="0" smtClean="0"/>
              <a:t>s</a:t>
            </a:r>
            <a:r>
              <a:rPr lang="ja-JP" altLang="en-US" dirty="0" smtClean="0"/>
              <a:t>依存性  </a:t>
            </a:r>
            <a:endParaRPr kumimoji="1" lang="ja-JP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8804"/>
            <a:ext cx="7920880" cy="58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17984" y="219998"/>
            <a:ext cx="23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B. </a:t>
            </a:r>
            <a:r>
              <a:rPr kumimoji="1" lang="en-US" altLang="ja-JP" dirty="0" err="1" smtClean="0"/>
              <a:t>Mohanty</a:t>
            </a:r>
            <a:r>
              <a:rPr kumimoji="1" lang="en-US" altLang="ja-JP" dirty="0" smtClean="0"/>
              <a:t>, Plenary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70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6081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まとめ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400" dirty="0" smtClean="0"/>
              <a:t>衝突エネルギー走査による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相構造の探索において、粒子数のゆらぎ、特に高次のモーメントは有用な物理量である。</a:t>
            </a:r>
            <a:endParaRPr kumimoji="1"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400" dirty="0" smtClean="0"/>
              <a:t>実験結果も出始めている。高エネルギーで</a:t>
            </a:r>
            <a:r>
              <a:rPr kumimoji="1" lang="en-US" altLang="ja-JP" sz="2400" dirty="0" smtClean="0"/>
              <a:t>HRG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dirty="0" smtClean="0"/>
              <a:t>consistent</a:t>
            </a:r>
            <a:r>
              <a:rPr kumimoji="1" lang="ja-JP" altLang="en-US" sz="2400" dirty="0" err="1" smtClean="0"/>
              <a:t>。</a:t>
            </a:r>
            <a:r>
              <a:rPr kumimoji="1" lang="ja-JP" altLang="en-US" sz="2400" dirty="0" smtClean="0"/>
              <a:t>低エネルギーでのずれの起源は？？</a:t>
            </a:r>
            <a:endParaRPr kumimoji="1"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/>
              <a:t>理論的課題：</a:t>
            </a:r>
            <a:endParaRPr lang="en-US" altLang="ja-JP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ja-JP" altLang="en-US" sz="2400" dirty="0" smtClean="0"/>
              <a:t>相構造および、各モーメントの振る舞い（格子</a:t>
            </a:r>
            <a:r>
              <a:rPr lang="en-US" altLang="ja-JP" sz="2400" dirty="0" smtClean="0"/>
              <a:t>QCD?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ja-JP" altLang="en-US" sz="2400" dirty="0"/>
              <a:t>他</a:t>
            </a:r>
            <a:r>
              <a:rPr lang="ja-JP" altLang="en-US" sz="2400" dirty="0" smtClean="0"/>
              <a:t>の物理量？</a:t>
            </a:r>
            <a:endParaRPr lang="en-US" altLang="ja-JP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ja-JP" altLang="en-US" sz="2400" dirty="0"/>
              <a:t>動的</a:t>
            </a:r>
            <a:r>
              <a:rPr kumimoji="1" lang="ja-JP" altLang="en-US" sz="2400" dirty="0" smtClean="0"/>
              <a:t>時間発展</a:t>
            </a:r>
            <a:endParaRPr kumimoji="1" lang="en-US" altLang="ja-JP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ja-JP" altLang="en-US" sz="2400" dirty="0" smtClean="0"/>
              <a:t>フローなどゆらぎ以外の物理量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6477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1244127" y="5085184"/>
            <a:ext cx="5128073" cy="968043"/>
          </a:xfrm>
          <a:prstGeom prst="wedgeRoundRectCallout">
            <a:avLst>
              <a:gd name="adj1" fmla="val 62547"/>
              <a:gd name="adj2" fmla="val 305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8518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/>
              <a:t>Where is QCD Critical Point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8143" y="5150222"/>
            <a:ext cx="498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臨界点は、ないかも</a:t>
            </a:r>
            <a:r>
              <a:rPr kumimoji="1" lang="ja-JP" altLang="en-US" sz="2400" dirty="0" smtClean="0"/>
              <a:t>しれないし、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たくさんある</a:t>
            </a:r>
            <a:r>
              <a:rPr kumimoji="1" lang="ja-JP" altLang="en-US" sz="2400" dirty="0" smtClean="0"/>
              <a:t>かも</a:t>
            </a:r>
            <a:r>
              <a:rPr kumimoji="1" lang="ja-JP" altLang="en-US" sz="2400" dirty="0" smtClean="0"/>
              <a:t>しれないのだ。</a:t>
            </a:r>
            <a:endParaRPr kumimoji="1" lang="ja-JP" altLang="en-US" sz="2400" dirty="0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688632" cy="36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004048" y="1410107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’07</a:t>
            </a:r>
          </a:p>
        </p:txBody>
      </p:sp>
      <p:pic>
        <p:nvPicPr>
          <p:cNvPr id="7" name="Picture 2" descr="C:\Users\kitazawa\Desktop\HIPC\banderole_web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77B0CB"/>
              </a:clrFrom>
              <a:clrTo>
                <a:srgbClr val="77B0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58899" r="63662" b="10070"/>
          <a:stretch/>
        </p:blipFill>
        <p:spPr bwMode="auto">
          <a:xfrm>
            <a:off x="6787468" y="5760212"/>
            <a:ext cx="1528948" cy="6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6748530" y="1262074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376" y="1131818"/>
            <a:ext cx="3297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平衡状態</a:t>
            </a:r>
            <a:r>
              <a:rPr lang="ja-JP" altLang="en-US" sz="2400" dirty="0" smtClean="0"/>
              <a:t>において、</a:t>
            </a:r>
            <a:endParaRPr lang="en-US" altLang="ja-JP" sz="2400" dirty="0"/>
          </a:p>
          <a:p>
            <a:r>
              <a:rPr lang="ja-JP" altLang="en-US" sz="2400" dirty="0" smtClean="0"/>
              <a:t>物理量はゆらいでいる。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091260" y="606566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6615426" y="791232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687495" y="60656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P(N)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494463" y="2132856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7598966" y="975898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07504" y="2551203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ゆらぎを特徴づける</a:t>
            </a:r>
            <a:r>
              <a:rPr kumimoji="1" lang="ja-JP" altLang="en-US" sz="2400" dirty="0" smtClean="0"/>
              <a:t>量：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VT^3\chi_2=\langle \delta N^2 \rangle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2302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6" y="3264446"/>
            <a:ext cx="3256748" cy="397544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4788024" y="1131818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80112" y="1517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25000"/>
                  </a:schemeClr>
                </a:solidFill>
              </a:rPr>
              <a:t>V</a:t>
            </a:r>
            <a:endParaRPr kumimoji="1" lang="ja-JP" alt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04048" y="123914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41681" y="16589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87376" y="3924883"/>
            <a:ext cx="7926695" cy="775282"/>
            <a:chOff x="387376" y="3924883"/>
            <a:chExt cx="7926695" cy="775282"/>
          </a:xfrm>
        </p:grpSpPr>
        <p:pic>
          <p:nvPicPr>
  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VT^3\chi_3=\langle \delta N^3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1704&lt;/imagew&gt;&#10;  &lt;scale&gt;50&lt;/scale&gt;&#10;  &lt;cursor&gt;53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76" y="4150188"/>
              <a:ext cx="2410729" cy="397544"/>
            </a:xfrm>
            <a:prstGeom prst="rect">
              <a:avLst/>
            </a:prstGeom>
          </p:spPr>
        </p:pic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3924883"/>
              <a:ext cx="1653839" cy="775282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4986376" y="4086067"/>
              <a:ext cx="1673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/>
                <a:t>Skewness</a:t>
              </a:r>
              <a:r>
                <a:rPr lang="en-US" altLang="ja-JP" sz="2400" dirty="0"/>
                <a:t>:</a:t>
              </a:r>
              <a:endParaRPr kumimoji="1" lang="ja-JP" altLang="en-US" sz="2400" dirty="0"/>
            </a:p>
          </p:txBody>
        </p:sp>
        <p:sp>
          <p:nvSpPr>
            <p:cNvPr id="45" name="右矢印 44"/>
            <p:cNvSpPr/>
            <p:nvPr/>
          </p:nvSpPr>
          <p:spPr>
            <a:xfrm>
              <a:off x="3932156" y="4150188"/>
              <a:ext cx="999884" cy="3975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3725352" y="3212976"/>
            <a:ext cx="153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：</a:t>
            </a:r>
            <a:r>
              <a:rPr lang="en-US" altLang="ja-JP" sz="2400" dirty="0" smtClean="0"/>
              <a:t>Variance</a:t>
            </a:r>
            <a:endParaRPr kumimoji="1" lang="ja-JP" altLang="en-US" sz="2400" dirty="0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86" y="2863240"/>
            <a:ext cx="1914516" cy="299256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387375" y="5101675"/>
            <a:ext cx="8577113" cy="1614228"/>
            <a:chOff x="387375" y="5101675"/>
            <a:chExt cx="8577113" cy="1614228"/>
          </a:xfrm>
        </p:grpSpPr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VT^3\chi_4=\langle \delta N^4 \rangle - 3\langle \delta N^2\rangle^2&#10;\end{align*}&lt;/body&gt;&#10;  &lt;fcolor&gt;FF000000&lt;/fcolor&gt;&#10;  &lt;bcolor&gt;FFFFFFFF&lt;/bcolor&gt;&#10;  &lt;transparent&gt;True&lt;/transparent&gt;&#10;  &lt;resolution&gt;1800&lt;/resolution&gt;&#10;  &lt;imageh&gt;283&lt;/imageh&gt;&#10;  &lt;imagew&gt;2901&lt;/imagew&gt;&#10;  &lt;scale&gt;50&lt;/scale&gt;&#10;  &lt;cursor&gt;5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75" y="5117966"/>
              <a:ext cx="4104181" cy="400374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5220631" y="5158300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Kurtosis:</a:t>
              </a:r>
              <a:endParaRPr kumimoji="1" lang="ja-JP" altLang="en-US" sz="2400" dirty="0"/>
            </a:p>
          </p:txBody>
        </p:sp>
        <p:sp>
          <p:nvSpPr>
            <p:cNvPr id="46" name="右矢印 45"/>
            <p:cNvSpPr/>
            <p:nvPr/>
          </p:nvSpPr>
          <p:spPr>
            <a:xfrm>
              <a:off x="4648122" y="5190360"/>
              <a:ext cx="499942" cy="3975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chi_4 }{\chi_2\sigma^2} \\&amp;amp;= \frac{ \langle \delta N^4 \rangle }{\sigma^4}-3&#10;\end{align*}&lt;/body&gt;&#10;  &lt;fcolor&gt;FF000000&lt;/fcolor&gt;&#10;  &lt;bcolor&gt;FFFFFFFF&lt;/bcolor&gt;&#10;  &lt;transparent&gt;True&lt;/transparent&gt;&#10;  &lt;resolution&gt;1800&lt;/resolution&gt;&#10;  &lt;imageh&gt;1141&lt;/imageh&gt;&#10;  &lt;imagew&gt;1593&lt;/imagew&gt;&#10;  &lt;scale&gt;50&lt;/scale&gt;&#10;  &lt;cursor&gt;5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795" y="5101675"/>
              <a:ext cx="2253693" cy="1614228"/>
            </a:xfrm>
            <a:prstGeom prst="rect">
              <a:avLst/>
            </a:prstGeom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683568" y="6254238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全て示強変数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50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1089398" y="2276400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Oval 48"/>
          <p:cNvSpPr>
            <a:spLocks noChangeArrowheads="1"/>
          </p:cNvSpPr>
          <p:nvPr/>
        </p:nvSpPr>
        <p:spPr bwMode="auto">
          <a:xfrm>
            <a:off x="898898" y="227640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Oval 49"/>
          <p:cNvSpPr>
            <a:spLocks noChangeArrowheads="1"/>
          </p:cNvSpPr>
          <p:nvPr/>
        </p:nvSpPr>
        <p:spPr bwMode="auto">
          <a:xfrm>
            <a:off x="3707904" y="227640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>
            <a:off x="611560" y="2852464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 flipH="1">
            <a:off x="3920051" y="2852836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52"/>
          <p:cNvSpPr>
            <a:spLocks noChangeShapeType="1"/>
          </p:cNvSpPr>
          <p:nvPr/>
        </p:nvSpPr>
        <p:spPr bwMode="auto">
          <a:xfrm>
            <a:off x="1763688" y="220439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Line 53"/>
          <p:cNvSpPr>
            <a:spLocks noChangeShapeType="1"/>
          </p:cNvSpPr>
          <p:nvPr/>
        </p:nvSpPr>
        <p:spPr bwMode="auto">
          <a:xfrm>
            <a:off x="3201963" y="220439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>
            <a:off x="1763688" y="4508673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238351" y="292447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2146276" y="407687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951111"/>
            <a:ext cx="5046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ゆらぎ</a:t>
            </a:r>
            <a:r>
              <a:rPr lang="ja-JP" altLang="en-US" sz="2400" dirty="0" smtClean="0"/>
              <a:t>、及び高次のモーメントは、</a:t>
            </a:r>
            <a:endParaRPr lang="en-US" altLang="ja-JP" sz="2400" dirty="0" smtClean="0"/>
          </a:p>
          <a:p>
            <a:r>
              <a:rPr lang="en-US" altLang="ja-JP" sz="2400" dirty="0" smtClean="0"/>
              <a:t>event-by-event</a:t>
            </a:r>
            <a:r>
              <a:rPr lang="ja-JP" altLang="en-US" sz="2400" dirty="0" smtClean="0"/>
              <a:t>解析で「観測」できる。</a:t>
            </a:r>
            <a:endParaRPr lang="en-US" altLang="ja-JP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5073"/>
            <a:ext cx="3515435" cy="282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136465" y="162877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PRL</a:t>
            </a:r>
            <a:r>
              <a:rPr kumimoji="1" lang="en-US" altLang="ja-JP" b="1" dirty="0" smtClean="0"/>
              <a:t>105</a:t>
            </a:r>
            <a:r>
              <a:rPr kumimoji="1" lang="ja-JP" altLang="en-US" dirty="0" smtClean="0"/>
              <a:t> </a:t>
            </a:r>
            <a:r>
              <a:rPr lang="en-US" altLang="ja-JP" dirty="0"/>
              <a:t>(</a:t>
            </a:r>
            <a:r>
              <a:rPr kumimoji="1" lang="en-US" altLang="ja-JP" dirty="0" smtClean="0"/>
              <a:t>2010)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5118283"/>
            <a:ext cx="811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err="1" smtClean="0"/>
              <a:t>Freezeout</a:t>
            </a:r>
            <a:r>
              <a:rPr kumimoji="1" lang="ja-JP" altLang="en-US" sz="2400" dirty="0" smtClean="0"/>
              <a:t>からの</a:t>
            </a:r>
            <a:r>
              <a:rPr kumimoji="1" lang="en-US" altLang="ja-JP" sz="2400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ja-JP" altLang="en-US" sz="2400" dirty="0" smtClean="0"/>
              <a:t>の変化は小さいと</a:t>
            </a:r>
            <a:r>
              <a:rPr kumimoji="1" lang="ja-JP" altLang="en-US" sz="2400" dirty="0" smtClean="0"/>
              <a:t>期待する。</a:t>
            </a:r>
            <a:endParaRPr kumimoji="1"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/>
              <a:t>理論</a:t>
            </a:r>
            <a:r>
              <a:rPr lang="ja-JP" altLang="en-US" sz="2400" dirty="0" smtClean="0"/>
              <a:t>と比較する際は、示強</a:t>
            </a:r>
            <a:r>
              <a:rPr lang="ja-JP" altLang="en-US" sz="2400" dirty="0" smtClean="0"/>
              <a:t>変数同士の比</a:t>
            </a:r>
            <a:r>
              <a:rPr lang="ja-JP" altLang="en-US" sz="2400" dirty="0" smtClean="0"/>
              <a:t>を取るのが便利。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2915815" y="6199808"/>
            <a:ext cx="783811" cy="397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^3 \rangle }{ \langle \delta N^2 \rangle} = S\sigma&#10;\end{align*}&lt;/body&gt;&#10;  &lt;fcolor&gt;FF000000&lt;/fcolor&gt;&#10;  &lt;bcolor&gt;FFFFFFFF&lt;/bcolor&gt;&#10;  &lt;transparent&gt;True&lt;/transparent&gt;&#10;  &lt;resolution&gt;1800&lt;/resolution&gt;&#10;  &lt;imageh&gt;608&lt;/imageh&gt;&#10;  &lt;imagew&gt;1323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43" y="6060197"/>
            <a:ext cx="1450650" cy="66666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^4 \rangle }{ \langle \delta N^2 \rangle} = \kappa\sigma^2&#10;\end{align*}&lt;/body&gt;&#10;  &lt;fcolor&gt;FF000000&lt;/fcolor&gt;&#10;  &lt;bcolor&gt;FFFFFFFF&lt;/bcolor&gt;&#10;  &lt;transparent&gt;True&lt;/transparent&gt;&#10;  &lt;resolution&gt;1800&lt;/resolution&gt;&#10;  &lt;imageh&gt;610&lt;/imageh&gt;&#10;  &lt;imagew&gt;139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30" y="6074704"/>
            <a:ext cx="1532886" cy="6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36876"/>
            <a:ext cx="4841527" cy="537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611560" y="3284985"/>
            <a:ext cx="3168352" cy="1656184"/>
            <a:chOff x="611560" y="3284985"/>
            <a:chExt cx="3168352" cy="1656184"/>
          </a:xfrm>
        </p:grpSpPr>
        <p:sp>
          <p:nvSpPr>
            <p:cNvPr id="7" name="角丸四角形吹き出し 6"/>
            <p:cNvSpPr/>
            <p:nvPr/>
          </p:nvSpPr>
          <p:spPr>
            <a:xfrm>
              <a:off x="611560" y="3284985"/>
              <a:ext cx="3168352" cy="1656184"/>
            </a:xfrm>
            <a:prstGeom prst="wedgeRoundRectCallout">
              <a:avLst>
                <a:gd name="adj1" fmla="val 108836"/>
                <a:gd name="adj2" fmla="val -13510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99592" y="4262077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Signal of the CP??</a:t>
              </a:r>
              <a:endParaRPr kumimoji="1" lang="ja-JP" altLang="en-US" sz="24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70995" cy="584775"/>
          </a:xfrm>
        </p:spPr>
        <p:txBody>
          <a:bodyPr/>
          <a:lstStyle/>
          <a:p>
            <a:r>
              <a:rPr kumimoji="1" lang="en-US" altLang="ja-JP" dirty="0" smtClean="0"/>
              <a:t> Higher Moments @ STAR  </a:t>
            </a:r>
            <a:endParaRPr kumimoji="1" lang="ja-JP" altLang="en-US" dirty="0"/>
          </a:p>
        </p:txBody>
      </p:sp>
      <p:pic>
        <p:nvPicPr>
          <p:cNvPr id="4" name="Picture 2" descr="C:\Users\kitazawa\Desktop\HIPC\banderole_web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77B0CB"/>
              </a:clrFrom>
              <a:clrTo>
                <a:srgbClr val="77B0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58899" r="63662" b="10070"/>
          <a:stretch/>
        </p:blipFill>
        <p:spPr bwMode="auto">
          <a:xfrm>
            <a:off x="1402626" y="3414891"/>
            <a:ext cx="1528948" cy="6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1711150" y="3414891"/>
            <a:ext cx="961862" cy="485142"/>
            <a:chOff x="1711150" y="3414891"/>
            <a:chExt cx="961862" cy="485142"/>
          </a:xfrm>
        </p:grpSpPr>
        <p:sp>
          <p:nvSpPr>
            <p:cNvPr id="3" name="角丸四角形 2"/>
            <p:cNvSpPr/>
            <p:nvPr/>
          </p:nvSpPr>
          <p:spPr>
            <a:xfrm>
              <a:off x="1711150" y="3414891"/>
              <a:ext cx="961862" cy="4851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Picture 2" descr="C:\Users\kitazawa\Desktop\HIPC\banderole_web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77B0CB"/>
                </a:clrFrom>
                <a:clrTo>
                  <a:srgbClr val="77B0C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9" t="58899" r="65987" b="32517"/>
            <a:stretch/>
          </p:blipFill>
          <p:spPr bwMode="auto">
            <a:xfrm>
              <a:off x="1763688" y="3708290"/>
              <a:ext cx="806823" cy="19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17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569075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Fluctuations at QCD Critical Point 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30188" y="1171575"/>
            <a:ext cx="452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order phase transition at the CP.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908175" y="1628775"/>
            <a:ext cx="9350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3075" y="2036763"/>
            <a:ext cx="3824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divergences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fluctuations of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82688" y="2493963"/>
            <a:ext cx="2451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ja-JP" sz="2400" i="1" baseline="-2500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distribution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freezeout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baryon number,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 proton, chage, …</a:t>
            </a:r>
            <a:endParaRPr lang="en-US" altLang="ja-JP" sz="2400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21250" y="765175"/>
            <a:ext cx="418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Rajagopal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 ’98,’99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4932363" y="1789113"/>
            <a:ext cx="4211637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07950" y="1341438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330200" y="2203450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580063" y="1557338"/>
            <a:ext cx="295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baryon # susceptibility</a:t>
            </a:r>
          </a:p>
        </p:txBody>
      </p:sp>
      <p:sp>
        <p:nvSpPr>
          <p:cNvPr id="37902" name="AutoShape 14"/>
          <p:cNvSpPr>
            <a:spLocks/>
          </p:cNvSpPr>
          <p:nvPr/>
        </p:nvSpPr>
        <p:spPr bwMode="auto">
          <a:xfrm>
            <a:off x="966788" y="2638425"/>
            <a:ext cx="215900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144463" y="2060575"/>
            <a:ext cx="4427537" cy="20891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07950" y="5193699"/>
            <a:ext cx="8640514" cy="1051548"/>
            <a:chOff x="107950" y="5193699"/>
            <a:chExt cx="8640514" cy="1051548"/>
          </a:xfrm>
        </p:grpSpPr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250825" y="5193699"/>
              <a:ext cx="684629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 smtClean="0">
                  <a:solidFill>
                    <a:srgbClr val="000000"/>
                  </a:solidFill>
                  <a:latin typeface="Times New Roman" pitchFamily="18" charset="0"/>
                </a:rPr>
                <a:t>Higher order moments has stronger 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ja-JP" sz="2400" dirty="0" err="1" smtClean="0">
                  <a:solidFill>
                    <a:srgbClr val="000000"/>
                  </a:solidFill>
                  <a:latin typeface="Times New Roman" pitchFamily="18" charset="0"/>
                </a:rPr>
                <a:t>dep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Times New Roman" pitchFamily="18" charset="0"/>
                </a:rPr>
                <a:t> near the CP.</a:t>
              </a:r>
              <a:endParaRPr lang="en-US" altLang="ja-JP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06" name="AutoShape 18"/>
            <p:cNvSpPr>
              <a:spLocks noChangeArrowheads="1"/>
            </p:cNvSpPr>
            <p:nvPr/>
          </p:nvSpPr>
          <p:spPr bwMode="auto">
            <a:xfrm>
              <a:off x="107950" y="5388962"/>
              <a:ext cx="144463" cy="144463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028762" y="5261138"/>
              <a:ext cx="171970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err="1" smtClean="0">
                  <a:solidFill>
                    <a:srgbClr val="333399"/>
                  </a:solidFill>
                  <a:latin typeface="Times New Roman" pitchFamily="18" charset="0"/>
                </a:rPr>
                <a:t>Stephanov</a:t>
              </a:r>
              <a:r>
                <a:rPr lang="en-US" altLang="ja-JP" sz="2000" dirty="0" smtClean="0">
                  <a:solidFill>
                    <a:srgbClr val="333399"/>
                  </a:solidFill>
                  <a:latin typeface="Times New Roman" pitchFamily="18" charset="0"/>
                </a:rPr>
                <a:t>, ’09</a:t>
              </a:r>
              <a:endParaRPr lang="en-US" altLang="ja-JP" sz="2000" dirty="0" smtClean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sim \xi^2&#10;\end{align*}&lt;/body&gt;&#10;  &lt;fcolor&gt;FF000000&lt;/fcolor&gt;&#10;  &lt;bcolor&gt;FFFFFFFF&lt;/bcolor&gt;&#10;  &lt;transparent&gt;True&lt;/transparent&gt;&#10;  &lt;resolution&gt;1800&lt;/resolution&gt;&#10;  &lt;imageh&gt;281&lt;/imageh&gt;&#10;  &lt;imagew&gt;1165&lt;/imagew&gt;&#10;  &lt;scale&gt;50&lt;/scale&gt;&#10;  &lt;cursor&gt;4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63" y="5837434"/>
              <a:ext cx="1514807" cy="365374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&#10;= \xi^{4.5}&#10;\end{align*}&lt;/body&gt;&#10;  &lt;fcolor&gt;FF000000&lt;/fcolor&gt;&#10;  &lt;bcolor&gt;FFFFFFFF&lt;/bcolor&gt;&#10;  &lt;transparent&gt;True&lt;/transparent&gt;&#10;  &lt;resolution&gt;1800&lt;/resolution&gt;&#10;  &lt;imageh&gt;283&lt;/imageh&gt;&#10;  &lt;imagew&gt;1323&lt;/imagew&gt;&#10;  &lt;scale&gt;50&lt;/scale&gt;&#10;  &lt;cursor&gt;5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695" y="5877272"/>
              <a:ext cx="1720249" cy="367975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 \rangle_c&#10;= \xi^{7}&#10;\end{align*}&lt;/body&gt;&#10;  &lt;fcolor&gt;FF000000&lt;/fcolor&gt;&#10;  &lt;bcolor&gt;FFFFFFFF&lt;/bcolor&gt;&#10;  &lt;transparent&gt;True&lt;/transparent&gt;&#10;  &lt;resolution&gt;1800&lt;/resolution&gt;&#10;  &lt;imageh&gt;283&lt;/imageh&gt;&#10;  &lt;imagew&gt;1273&lt;/imagew&gt;&#10;  &lt;scale&gt;50&lt;/scale&gt;&#10;  &lt;cursor&gt;53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927" y="5877272"/>
              <a:ext cx="1655236" cy="367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24198" cy="584775"/>
          </a:xfrm>
        </p:spPr>
        <p:txBody>
          <a:bodyPr/>
          <a:lstStyle/>
          <a:p>
            <a:r>
              <a:rPr lang="en-US" altLang="ja-JP" dirty="0" smtClean="0"/>
              <a:t> </a:t>
            </a:r>
            <a:r>
              <a:rPr lang="ja-JP" altLang="en-US" dirty="0"/>
              <a:t>ゼロ</a:t>
            </a:r>
            <a:r>
              <a:rPr lang="ja-JP" altLang="en-US" dirty="0" smtClean="0"/>
              <a:t>温度付近</a:t>
            </a:r>
            <a:r>
              <a:rPr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99306" y="1489794"/>
            <a:ext cx="662833" cy="2385207"/>
          </a:xfrm>
          <a:prstGeom prst="rect">
            <a:avLst/>
          </a:prstGeom>
          <a:solidFill>
            <a:srgbClr val="00B050">
              <a:alpha val="13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498975" y="3363044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1330325" y="2281956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2770188" y="2497856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1187450" y="4660031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1330325" y="1489794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27088" y="144534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/>
              <a:t>T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2698750" y="2426419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946150" y="462351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/>
              <a:t>0</a:t>
            </a:r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4498975" y="3363044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862138" y="3482106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latin typeface="Arial" charset="0"/>
              </a:rPr>
              <a:t>Hadrons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443538" y="3871044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  <a:latin typeface="Arial" charset="0"/>
              </a:rPr>
              <a:t>Color SC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577138" y="4507631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latin typeface="Symbol" pitchFamily="18" charset="2"/>
              </a:rPr>
              <a:t>m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916238" y="1923181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6600"/>
                </a:solidFill>
                <a:latin typeface="Arial" charset="0"/>
              </a:rPr>
              <a:t>Quark-Gluon Plasma</a:t>
            </a:r>
          </a:p>
        </p:txBody>
      </p:sp>
    </p:spTree>
    <p:extLst>
      <p:ext uri="{BB962C8B-B14F-4D97-AF65-F5344CB8AC3E}">
        <p14:creationId xmlns:p14="http://schemas.microsoft.com/office/powerpoint/2010/main" val="28763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189538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(Net-)Charge Fluctuations  </a:t>
            </a:r>
          </a:p>
        </p:txBody>
      </p:sp>
      <p:graphicFrame>
        <p:nvGraphicFramePr>
          <p:cNvPr id="6180" name="Object 6"/>
          <p:cNvGraphicFramePr>
            <a:graphicFrameLocks noChangeAspect="1"/>
          </p:cNvGraphicFramePr>
          <p:nvPr/>
        </p:nvGraphicFramePr>
        <p:xfrm>
          <a:off x="1941513" y="1125538"/>
          <a:ext cx="2163762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6" name="Equation" r:id="rId3" imgW="1015920" imgH="495000" progId="Equation.DSMT4">
                  <p:embed/>
                </p:oleObj>
              </mc:Choice>
              <mc:Fallback>
                <p:oleObj name="Equation" r:id="rId3" imgW="10159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125538"/>
                        <a:ext cx="2163762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90525" y="1387475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-measure: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5867400" y="134938"/>
            <a:ext cx="3130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Heinz, Muller,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Koch, ’00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230188" y="5229200"/>
            <a:ext cx="572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When is experimentally measured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formed?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941388" y="5656238"/>
            <a:ext cx="6194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</a:rPr>
              <a:t>Conserved charges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can </a:t>
            </a: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</a:rPr>
              <a:t>remember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fluctuations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at early stage, if diffusions are sufficiently slow.</a:t>
            </a: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254000" y="1557338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02" name="AutoShape 58"/>
          <p:cNvSpPr>
            <a:spLocks noChangeArrowheads="1"/>
          </p:cNvSpPr>
          <p:nvPr/>
        </p:nvSpPr>
        <p:spPr bwMode="auto">
          <a:xfrm>
            <a:off x="107950" y="5397475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146050" y="1052513"/>
            <a:ext cx="4138613" cy="11525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4529849" y="1171575"/>
            <a:ext cx="21956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: net charge #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ch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: total #</a:t>
            </a:r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2266950" y="2781027"/>
            <a:ext cx="2303463" cy="1511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3922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5435600" y="2779439"/>
            <a:ext cx="2303463" cy="1512888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tint val="43922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2627313" y="3139802"/>
            <a:ext cx="360362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40172"/>
              </p:ext>
            </p:extLst>
          </p:nvPr>
        </p:nvGraphicFramePr>
        <p:xfrm>
          <a:off x="2627313" y="3142977"/>
          <a:ext cx="3603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" name="Equation" r:id="rId5" imgW="203040" imgH="203040" progId="Equation.DSMT4">
                  <p:embed/>
                </p:oleObj>
              </mc:Choice>
              <mc:Fallback>
                <p:oleObj name="Equation" r:id="rId5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142977"/>
                        <a:ext cx="3603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" name="Oval 71"/>
          <p:cNvSpPr>
            <a:spLocks noChangeArrowheads="1"/>
          </p:cNvSpPr>
          <p:nvPr/>
        </p:nvSpPr>
        <p:spPr bwMode="auto">
          <a:xfrm>
            <a:off x="2914650" y="3857352"/>
            <a:ext cx="360363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46267"/>
              </p:ext>
            </p:extLst>
          </p:nvPr>
        </p:nvGraphicFramePr>
        <p:xfrm>
          <a:off x="2914650" y="3860527"/>
          <a:ext cx="3603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860527"/>
                        <a:ext cx="3603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7" name="Oval 73"/>
          <p:cNvSpPr>
            <a:spLocks noChangeArrowheads="1"/>
          </p:cNvSpPr>
          <p:nvPr/>
        </p:nvSpPr>
        <p:spPr bwMode="auto">
          <a:xfrm>
            <a:off x="3479800" y="3641452"/>
            <a:ext cx="360363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57769"/>
              </p:ext>
            </p:extLst>
          </p:nvPr>
        </p:nvGraphicFramePr>
        <p:xfrm>
          <a:off x="3490913" y="3644627"/>
          <a:ext cx="3381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"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644627"/>
                        <a:ext cx="3381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9" name="Oval 75"/>
          <p:cNvSpPr>
            <a:spLocks noChangeArrowheads="1"/>
          </p:cNvSpPr>
          <p:nvPr/>
        </p:nvSpPr>
        <p:spPr bwMode="auto">
          <a:xfrm>
            <a:off x="3346450" y="3068364"/>
            <a:ext cx="360363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70911"/>
              </p:ext>
            </p:extLst>
          </p:nvPr>
        </p:nvGraphicFramePr>
        <p:xfrm>
          <a:off x="3346450" y="3071539"/>
          <a:ext cx="3603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071539"/>
                        <a:ext cx="3603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1" name="Oval 77"/>
          <p:cNvSpPr>
            <a:spLocks noChangeArrowheads="1"/>
          </p:cNvSpPr>
          <p:nvPr/>
        </p:nvSpPr>
        <p:spPr bwMode="auto">
          <a:xfrm>
            <a:off x="3994150" y="3787502"/>
            <a:ext cx="360363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41367"/>
              </p:ext>
            </p:extLst>
          </p:nvPr>
        </p:nvGraphicFramePr>
        <p:xfrm>
          <a:off x="3994150" y="3790677"/>
          <a:ext cx="3603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" name="Equation" r:id="rId12" imgW="203040" imgH="203040" progId="Equation.DSMT4">
                  <p:embed/>
                </p:oleObj>
              </mc:Choice>
              <mc:Fallback>
                <p:oleObj name="Equation" r:id="rId12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790677"/>
                        <a:ext cx="3603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3" name="Oval 79"/>
          <p:cNvSpPr>
            <a:spLocks noChangeArrowheads="1"/>
          </p:cNvSpPr>
          <p:nvPr/>
        </p:nvSpPr>
        <p:spPr bwMode="auto">
          <a:xfrm>
            <a:off x="2338388" y="3787502"/>
            <a:ext cx="360362" cy="3603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88252"/>
              </p:ext>
            </p:extLst>
          </p:nvPr>
        </p:nvGraphicFramePr>
        <p:xfrm>
          <a:off x="2349500" y="3790677"/>
          <a:ext cx="3381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" name="Equation" r:id="rId14" imgW="190440" imgH="203040" progId="Equation.DSMT4">
                  <p:embed/>
                </p:oleObj>
              </mc:Choice>
              <mc:Fallback>
                <p:oleObj name="Equation" r:id="rId14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790677"/>
                        <a:ext cx="3381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4138613" y="2849289"/>
            <a:ext cx="360362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12094"/>
              </p:ext>
            </p:extLst>
          </p:nvPr>
        </p:nvGraphicFramePr>
        <p:xfrm>
          <a:off x="4138613" y="2852464"/>
          <a:ext cx="3603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" name="Equation" r:id="rId15" imgW="203040" imgH="203040" progId="Equation.DSMT4">
                  <p:embed/>
                </p:oleObj>
              </mc:Choice>
              <mc:Fallback>
                <p:oleObj name="Equation" r:id="rId15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2852464"/>
                        <a:ext cx="36036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3849688" y="3211239"/>
            <a:ext cx="360362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93329"/>
              </p:ext>
            </p:extLst>
          </p:nvPr>
        </p:nvGraphicFramePr>
        <p:xfrm>
          <a:off x="3849688" y="3214414"/>
          <a:ext cx="3603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" name="Equation" r:id="rId16" imgW="203040" imgH="203040" progId="Equation.DSMT4">
                  <p:embed/>
                </p:oleObj>
              </mc:Choice>
              <mc:Fallback>
                <p:oleObj name="Equation" r:id="rId16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214414"/>
                        <a:ext cx="36036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9" name="Oval 85"/>
          <p:cNvSpPr>
            <a:spLocks noChangeArrowheads="1"/>
          </p:cNvSpPr>
          <p:nvPr/>
        </p:nvSpPr>
        <p:spPr bwMode="auto">
          <a:xfrm>
            <a:off x="6800850" y="3169964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0" name="Oval 86"/>
          <p:cNvSpPr>
            <a:spLocks noChangeArrowheads="1"/>
          </p:cNvSpPr>
          <p:nvPr/>
        </p:nvSpPr>
        <p:spPr bwMode="auto">
          <a:xfrm>
            <a:off x="7162800" y="3643039"/>
            <a:ext cx="288925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1" name="Oval 87"/>
          <p:cNvSpPr>
            <a:spLocks noChangeArrowheads="1"/>
          </p:cNvSpPr>
          <p:nvPr/>
        </p:nvSpPr>
        <p:spPr bwMode="auto">
          <a:xfrm>
            <a:off x="6330950" y="3139802"/>
            <a:ext cx="288925" cy="2873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2" name="Oval 88"/>
          <p:cNvSpPr>
            <a:spLocks noChangeArrowheads="1"/>
          </p:cNvSpPr>
          <p:nvPr/>
        </p:nvSpPr>
        <p:spPr bwMode="auto">
          <a:xfrm>
            <a:off x="6297613" y="3573189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3" name="Oval 89"/>
          <p:cNvSpPr>
            <a:spLocks noChangeArrowheads="1"/>
          </p:cNvSpPr>
          <p:nvPr/>
        </p:nvSpPr>
        <p:spPr bwMode="auto">
          <a:xfrm>
            <a:off x="5602288" y="3931964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61105"/>
              </p:ext>
            </p:extLst>
          </p:nvPr>
        </p:nvGraphicFramePr>
        <p:xfrm>
          <a:off x="7224713" y="3685902"/>
          <a:ext cx="2254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"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3685902"/>
                        <a:ext cx="2254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54403"/>
              </p:ext>
            </p:extLst>
          </p:nvPr>
        </p:nvGraphicFramePr>
        <p:xfrm>
          <a:off x="5676900" y="3974827"/>
          <a:ext cx="2032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" name="Equation" r:id="rId19" imgW="114120" imgH="139680" progId="Equation.DSMT4">
                  <p:embed/>
                </p:oleObj>
              </mc:Choice>
              <mc:Fallback>
                <p:oleObj name="Equation" r:id="rId1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974827"/>
                        <a:ext cx="2032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132395"/>
              </p:ext>
            </p:extLst>
          </p:nvPr>
        </p:nvGraphicFramePr>
        <p:xfrm>
          <a:off x="6875463" y="3211239"/>
          <a:ext cx="2032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" name="Equation" r:id="rId21" imgW="114120" imgH="139680" progId="Equation.DSMT4">
                  <p:embed/>
                </p:oleObj>
              </mc:Choice>
              <mc:Fallback>
                <p:oleObj name="Equation" r:id="rId2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211239"/>
                        <a:ext cx="2032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22839"/>
              </p:ext>
            </p:extLst>
          </p:nvPr>
        </p:nvGraphicFramePr>
        <p:xfrm>
          <a:off x="6338888" y="3573189"/>
          <a:ext cx="247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" name="Equation" r:id="rId23" imgW="139680" imgH="177480" progId="Equation.DSMT4">
                  <p:embed/>
                </p:oleObj>
              </mc:Choice>
              <mc:Fallback>
                <p:oleObj name="Equation" r:id="rId23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3573189"/>
                        <a:ext cx="2476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42658"/>
              </p:ext>
            </p:extLst>
          </p:nvPr>
        </p:nvGraphicFramePr>
        <p:xfrm>
          <a:off x="6370638" y="3139802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" name="Equation" r:id="rId25" imgW="139680" imgH="177480" progId="Equation.DSMT4">
                  <p:embed/>
                </p:oleObj>
              </mc:Choice>
              <mc:Fallback>
                <p:oleObj name="Equation" r:id="rId25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3139802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9" name="Oval 95"/>
          <p:cNvSpPr>
            <a:spLocks noChangeArrowheads="1"/>
          </p:cNvSpPr>
          <p:nvPr/>
        </p:nvSpPr>
        <p:spPr bwMode="auto">
          <a:xfrm>
            <a:off x="7378700" y="2852464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0" name="Oval 96"/>
          <p:cNvSpPr>
            <a:spLocks noChangeArrowheads="1"/>
          </p:cNvSpPr>
          <p:nvPr/>
        </p:nvSpPr>
        <p:spPr bwMode="auto">
          <a:xfrm>
            <a:off x="6080125" y="3885927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5500688" y="3139802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3344"/>
              </p:ext>
            </p:extLst>
          </p:nvPr>
        </p:nvGraphicFramePr>
        <p:xfrm>
          <a:off x="5564188" y="3182664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" name="Equation" r:id="rId26" imgW="126720" imgH="139680" progId="Equation.DSMT4">
                  <p:embed/>
                </p:oleObj>
              </mc:Choice>
              <mc:Fallback>
                <p:oleObj name="Equation" r:id="rId2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182664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330488"/>
              </p:ext>
            </p:extLst>
          </p:nvPr>
        </p:nvGraphicFramePr>
        <p:xfrm>
          <a:off x="7442200" y="2893739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"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2893739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59090"/>
              </p:ext>
            </p:extLst>
          </p:nvPr>
        </p:nvGraphicFramePr>
        <p:xfrm>
          <a:off x="6121400" y="3885927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" name="Equation" r:id="rId28" imgW="139680" imgH="177480" progId="Equation.DSMT4">
                  <p:embed/>
                </p:oleObj>
              </mc:Choice>
              <mc:Fallback>
                <p:oleObj name="Equation" r:id="rId28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885927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" name="Oval 103"/>
          <p:cNvSpPr>
            <a:spLocks noChangeArrowheads="1"/>
          </p:cNvSpPr>
          <p:nvPr/>
        </p:nvSpPr>
        <p:spPr bwMode="auto">
          <a:xfrm>
            <a:off x="5962650" y="3328714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58330"/>
              </p:ext>
            </p:extLst>
          </p:nvPr>
        </p:nvGraphicFramePr>
        <p:xfrm>
          <a:off x="6024563" y="3306489"/>
          <a:ext cx="2492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" name="Equation" r:id="rId29" imgW="139680" imgH="164880" progId="Equation.DSMT4">
                  <p:embed/>
                </p:oleObj>
              </mc:Choice>
              <mc:Fallback>
                <p:oleObj name="Equation" r:id="rId29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3306489"/>
                        <a:ext cx="2492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9" name="Oval 105"/>
          <p:cNvSpPr>
            <a:spLocks noChangeArrowheads="1"/>
          </p:cNvSpPr>
          <p:nvPr/>
        </p:nvSpPr>
        <p:spPr bwMode="auto">
          <a:xfrm>
            <a:off x="5507038" y="3571602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3111"/>
              </p:ext>
            </p:extLst>
          </p:nvPr>
        </p:nvGraphicFramePr>
        <p:xfrm>
          <a:off x="5568950" y="3549377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" name="Equation" r:id="rId31" imgW="139680" imgH="164880" progId="Equation.DSMT4">
                  <p:embed/>
                </p:oleObj>
              </mc:Choice>
              <mc:Fallback>
                <p:oleObj name="Equation" r:id="rId31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549377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1" name="Oval 107"/>
          <p:cNvSpPr>
            <a:spLocks noChangeArrowheads="1"/>
          </p:cNvSpPr>
          <p:nvPr/>
        </p:nvSpPr>
        <p:spPr bwMode="auto">
          <a:xfrm>
            <a:off x="6731000" y="3858939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00312"/>
              </p:ext>
            </p:extLst>
          </p:nvPr>
        </p:nvGraphicFramePr>
        <p:xfrm>
          <a:off x="6792913" y="3836714"/>
          <a:ext cx="2492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" name="Equation" r:id="rId32" imgW="139680" imgH="164880" progId="Equation.DSMT4">
                  <p:embed/>
                </p:oleObj>
              </mc:Choice>
              <mc:Fallback>
                <p:oleObj name="Equation" r:id="rId32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3836714"/>
                        <a:ext cx="2492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3" name="Oval 109"/>
          <p:cNvSpPr>
            <a:spLocks noChangeArrowheads="1"/>
          </p:cNvSpPr>
          <p:nvPr/>
        </p:nvSpPr>
        <p:spPr bwMode="auto">
          <a:xfrm>
            <a:off x="7427913" y="4003402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14629"/>
              </p:ext>
            </p:extLst>
          </p:nvPr>
        </p:nvGraphicFramePr>
        <p:xfrm>
          <a:off x="7489825" y="3981177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" name="Equation" r:id="rId33" imgW="139680" imgH="164880" progId="Equation.DSMT4">
                  <p:embed/>
                </p:oleObj>
              </mc:Choice>
              <mc:Fallback>
                <p:oleObj name="Equation" r:id="rId33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3981177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5" name="Oval 111"/>
          <p:cNvSpPr>
            <a:spLocks noChangeArrowheads="1"/>
          </p:cNvSpPr>
          <p:nvPr/>
        </p:nvSpPr>
        <p:spPr bwMode="auto">
          <a:xfrm>
            <a:off x="7246938" y="3306489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51612"/>
              </p:ext>
            </p:extLst>
          </p:nvPr>
        </p:nvGraphicFramePr>
        <p:xfrm>
          <a:off x="7308850" y="3284264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" name="Equation" r:id="rId34" imgW="139680" imgH="164880" progId="Equation.DSMT4">
                  <p:embed/>
                </p:oleObj>
              </mc:Choice>
              <mc:Fallback>
                <p:oleObj name="Equation" r:id="rId34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284264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2193925" y="2708002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hadrons: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5362575" y="2708002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quark-gluon: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2266950" y="4239939"/>
            <a:ext cx="112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~ 3-4</a:t>
            </a:r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6802438" y="4292327"/>
            <a:ext cx="87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~ 1</a:t>
            </a:r>
          </a:p>
        </p:txBody>
      </p:sp>
      <p:sp>
        <p:nvSpPr>
          <p:cNvPr id="6264" name="AutoShape 120"/>
          <p:cNvSpPr>
            <a:spLocks noChangeArrowheads="1"/>
          </p:cNvSpPr>
          <p:nvPr/>
        </p:nvSpPr>
        <p:spPr bwMode="auto">
          <a:xfrm>
            <a:off x="1906588" y="2563539"/>
            <a:ext cx="6121400" cy="2233613"/>
          </a:xfrm>
          <a:prstGeom prst="roundRect">
            <a:avLst>
              <a:gd name="adj" fmla="val 9810"/>
            </a:avLst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65" name="Text Box 121"/>
          <p:cNvSpPr txBox="1">
            <a:spLocks noChangeArrowheads="1"/>
          </p:cNvSpPr>
          <p:nvPr/>
        </p:nvSpPr>
        <p:spPr bwMode="auto">
          <a:xfrm>
            <a:off x="3962400" y="4266927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large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small</a:t>
            </a:r>
            <a:endParaRPr lang="en-US" altLang="ja-JP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234950" y="3376339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values of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267" name="AutoShape 123"/>
          <p:cNvSpPr>
            <a:spLocks noChangeArrowheads="1"/>
          </p:cNvSpPr>
          <p:nvPr/>
        </p:nvSpPr>
        <p:spPr bwMode="auto">
          <a:xfrm>
            <a:off x="107950" y="3573189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883</Words>
  <Application>Microsoft Office PowerPoint</Application>
  <PresentationFormat>画面に合わせる (4:3)</PresentationFormat>
  <Paragraphs>167</Paragraphs>
  <Slides>22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9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Equation</vt:lpstr>
      <vt:lpstr>MathType 5.0 Equation</vt:lpstr>
      <vt:lpstr>衝突エネルギー走査により QCD相構造に迫る試み</vt:lpstr>
      <vt:lpstr> 衝突エネルギー走査  </vt:lpstr>
      <vt:lpstr> Where is QCD Critical Point  </vt:lpstr>
      <vt:lpstr> Fluctuations  </vt:lpstr>
      <vt:lpstr> Event-by-Event Analysis @ HIC  </vt:lpstr>
      <vt:lpstr> Higher Moments @ STAR  </vt:lpstr>
      <vt:lpstr> Fluctuations at QCD Critical Point  </vt:lpstr>
      <vt:lpstr> ゼロ温度付近  </vt:lpstr>
      <vt:lpstr> (Net-)Charge Fluctuations  </vt:lpstr>
      <vt:lpstr> (Net-)Charge Fluctuations  </vt:lpstr>
      <vt:lpstr> Baryon Number 4th/2nd  </vt:lpstr>
      <vt:lpstr> 相構造  </vt:lpstr>
      <vt:lpstr> Take a Derivative of cB  </vt:lpstr>
      <vt:lpstr> Impact of Negative Third Moments  </vt:lpstr>
      <vt:lpstr> Model Analysis  </vt:lpstr>
      <vt:lpstr> 6th/2nd &amp; 8th/2nd  </vt:lpstr>
      <vt:lpstr> 4th Order Near the CP  </vt:lpstr>
      <vt:lpstr> 観測にかかるゆらぎは、いつ形成されるのか？  </vt:lpstr>
      <vt:lpstr> Summary 2  </vt:lpstr>
      <vt:lpstr> Hadron Resonance Gas Modelとの比較  </vt:lpstr>
      <vt:lpstr> その他の物理量の√s依存性  </vt:lpstr>
      <vt:lpstr> まとめ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41</cp:revision>
  <dcterms:created xsi:type="dcterms:W3CDTF">2011-06-07T09:50:32Z</dcterms:created>
  <dcterms:modified xsi:type="dcterms:W3CDTF">2011-06-08T06:31:05Z</dcterms:modified>
</cp:coreProperties>
</file>