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22" r:id="rId4"/>
    <p:sldId id="260" r:id="rId5"/>
    <p:sldId id="283" r:id="rId6"/>
    <p:sldId id="273" r:id="rId7"/>
    <p:sldId id="270" r:id="rId8"/>
    <p:sldId id="276" r:id="rId9"/>
    <p:sldId id="274" r:id="rId10"/>
    <p:sldId id="277" r:id="rId11"/>
    <p:sldId id="282" r:id="rId12"/>
    <p:sldId id="315" r:id="rId13"/>
    <p:sldId id="316" r:id="rId14"/>
    <p:sldId id="292" r:id="rId15"/>
    <p:sldId id="284" r:id="rId16"/>
    <p:sldId id="319" r:id="rId17"/>
    <p:sldId id="290" r:id="rId18"/>
    <p:sldId id="318" r:id="rId19"/>
    <p:sldId id="286" r:id="rId20"/>
    <p:sldId id="289" r:id="rId21"/>
    <p:sldId id="287" r:id="rId22"/>
    <p:sldId id="288" r:id="rId23"/>
    <p:sldId id="281" r:id="rId24"/>
    <p:sldId id="320" r:id="rId25"/>
    <p:sldId id="294" r:id="rId26"/>
    <p:sldId id="295" r:id="rId27"/>
    <p:sldId id="296" r:id="rId28"/>
    <p:sldId id="308" r:id="rId29"/>
    <p:sldId id="321" r:id="rId30"/>
    <p:sldId id="280" r:id="rId31"/>
    <p:sldId id="326" r:id="rId32"/>
    <p:sldId id="304" r:id="rId33"/>
    <p:sldId id="307" r:id="rId3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F8F77-2986-400F-9B35-27B5F56517E7}" type="datetimeFigureOut">
              <a:rPr kumimoji="1" lang="ja-JP" altLang="en-US" smtClean="0"/>
              <a:pPr/>
              <a:t>2011/6/9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895CF-2C03-45CC-B9BB-0CEFD993493B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895CF-2C03-45CC-B9BB-0CEFD993493B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118E3-4A97-4898-BF9A-8960824B9045}" type="datetime1">
              <a:rPr kumimoji="1" lang="ja-JP" altLang="en-US" smtClean="0"/>
              <a:pPr/>
              <a:t>2011/6/9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77E97-7AA8-4E87-A5E4-1FCD1A962731}" type="datetime1">
              <a:rPr kumimoji="1" lang="ja-JP" altLang="en-US" smtClean="0"/>
              <a:pPr/>
              <a:t>2011/6/9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0F09-576A-4324-9C9D-A98329599843}" type="datetime1">
              <a:rPr kumimoji="1" lang="ja-JP" altLang="en-US" smtClean="0"/>
              <a:pPr/>
              <a:t>2011/6/9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94048-05BB-44C8-9F9E-D4664EE5A9AA}" type="datetime1">
              <a:rPr kumimoji="1" lang="ja-JP" altLang="en-US" smtClean="0"/>
              <a:pPr/>
              <a:t>2011/6/9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332BA-BF94-4B7B-BC40-41758021936E}" type="datetime1">
              <a:rPr kumimoji="1" lang="ja-JP" altLang="en-US" smtClean="0"/>
              <a:pPr/>
              <a:t>2011/6/9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56B2-C165-403B-B050-9B361B073F43}" type="datetime1">
              <a:rPr kumimoji="1" lang="ja-JP" altLang="en-US" smtClean="0"/>
              <a:pPr/>
              <a:t>2011/6/9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94DC6-27DE-4945-BD42-6A606F15ED73}" type="datetime1">
              <a:rPr kumimoji="1" lang="ja-JP" altLang="en-US" smtClean="0"/>
              <a:pPr/>
              <a:t>2011/6/9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0FCE-5B06-43F8-920B-DEAE1ED721F0}" type="datetime1">
              <a:rPr kumimoji="1" lang="ja-JP" altLang="en-US" smtClean="0"/>
              <a:pPr/>
              <a:t>2011/6/9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3389E-8E00-4FDE-AA76-3A9EF28A4034}" type="datetime1">
              <a:rPr kumimoji="1" lang="ja-JP" altLang="en-US" smtClean="0"/>
              <a:pPr/>
              <a:t>2011/6/9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AF1B-297C-4AEC-9F2E-1622CAC0FF70}" type="datetime1">
              <a:rPr kumimoji="1" lang="ja-JP" altLang="en-US" smtClean="0"/>
              <a:pPr/>
              <a:t>2011/6/9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D0EF1-EFAE-48C5-BCFC-A0CCBF7A5DE4}" type="datetime1">
              <a:rPr kumimoji="1" lang="ja-JP" altLang="en-US" smtClean="0"/>
              <a:pPr/>
              <a:t>2011/6/9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57982-C202-4743-B3A2-739DE4CFFA29}" type="datetime1">
              <a:rPr kumimoji="1" lang="ja-JP" altLang="en-US" smtClean="0"/>
              <a:pPr/>
              <a:t>2011/6/9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ハードプローブの最先端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984776" cy="1752600"/>
          </a:xfrm>
        </p:spPr>
        <p:txBody>
          <a:bodyPr>
            <a:normAutofit/>
          </a:bodyPr>
          <a:lstStyle/>
          <a:p>
            <a:r>
              <a:rPr kumimoji="1" lang="ja-JP" altLang="en-US" dirty="0" smtClean="0"/>
              <a:t>鳥井　久行 </a:t>
            </a:r>
            <a:r>
              <a:rPr lang="en-US" altLang="ja-JP" dirty="0" smtClean="0"/>
              <a:t>(</a:t>
            </a:r>
            <a:r>
              <a:rPr lang="ja-JP" altLang="en-US" dirty="0" smtClean="0"/>
              <a:t>東大</a:t>
            </a:r>
            <a:r>
              <a:rPr lang="en-US" altLang="ja-JP" dirty="0" smtClean="0"/>
              <a:t>CNS)</a:t>
            </a:r>
          </a:p>
          <a:p>
            <a:r>
              <a:rPr kumimoji="1" lang="en-US" altLang="ja-JP" dirty="0" smtClean="0"/>
              <a:t>Heavy Ion Café/Pub </a:t>
            </a:r>
            <a:r>
              <a:rPr kumimoji="1" lang="ja-JP" altLang="en-US" dirty="0" smtClean="0"/>
              <a:t>合同研究会</a:t>
            </a:r>
            <a:endParaRPr kumimoji="1" lang="en-US" altLang="ja-JP" dirty="0" smtClean="0"/>
          </a:p>
          <a:p>
            <a:r>
              <a:rPr lang="ja-JP" altLang="en-US" dirty="0" smtClean="0"/>
              <a:t>「</a:t>
            </a:r>
            <a:r>
              <a:rPr lang="en-US" altLang="ja-JP" dirty="0" smtClean="0"/>
              <a:t>QCD</a:t>
            </a:r>
            <a:r>
              <a:rPr lang="ja-JP" altLang="en-US" dirty="0" smtClean="0"/>
              <a:t>物質の最先端」 </a:t>
            </a:r>
            <a:r>
              <a:rPr lang="en-US" altLang="ja-JP" dirty="0" smtClean="0"/>
              <a:t>at </a:t>
            </a:r>
            <a:r>
              <a:rPr lang="ja-JP" altLang="en-US" dirty="0" smtClean="0"/>
              <a:t>名古屋大学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実験サマリー：</a:t>
            </a:r>
            <a:r>
              <a:rPr lang="en-US" altLang="ja-JP" dirty="0" smtClean="0"/>
              <a:t>Dijet Angle</a:t>
            </a:r>
            <a:endParaRPr kumimoji="1" lang="ja-JP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1"/>
            <a:ext cx="4499992" cy="2701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755576" y="6309320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No Stronger angular deflection!!!</a:t>
            </a:r>
            <a:r>
              <a:rPr kumimoji="1" lang="en-US" altLang="ja-JP" sz="2400" dirty="0" smtClean="0">
                <a:sym typeface="Wingdings" pitchFamily="2" charset="2"/>
              </a:rPr>
              <a:t></a:t>
            </a:r>
            <a:r>
              <a:rPr kumimoji="1" lang="ja-JP" altLang="en-US" sz="2400" dirty="0" smtClean="0">
                <a:sym typeface="Wingdings" pitchFamily="2" charset="2"/>
              </a:rPr>
              <a:t>ソフトグルーオン</a:t>
            </a:r>
            <a:endParaRPr kumimoji="1" lang="ja-JP" altLang="en-US" sz="2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0" y="1196752"/>
            <a:ext cx="3391738" cy="252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933056"/>
            <a:ext cx="36576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933056"/>
            <a:ext cx="293589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ジェット測定の実験的困難</a:t>
            </a:r>
            <a:endParaRPr kumimoji="1" lang="ja-JP" altLang="en-US" dirty="0"/>
          </a:p>
        </p:txBody>
      </p:sp>
      <p:sp>
        <p:nvSpPr>
          <p:cNvPr id="10" name="コンテンツ プレースホルダ 9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864096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dirty="0" smtClean="0"/>
              <a:t>バックグラウンド粒子＝</a:t>
            </a:r>
            <a:r>
              <a:rPr lang="en-US" altLang="ja-JP" dirty="0" smtClean="0"/>
              <a:t>1GeV/</a:t>
            </a:r>
            <a:r>
              <a:rPr lang="ja-JP" altLang="en-US" dirty="0" smtClean="0"/>
              <a:t>個 </a:t>
            </a:r>
            <a:r>
              <a:rPr lang="en-US" altLang="ja-JP" dirty="0" smtClean="0"/>
              <a:t>x 600(RHIC)/1600(LHC)</a:t>
            </a:r>
            <a:r>
              <a:rPr lang="ja-JP" altLang="en-US" dirty="0" smtClean="0"/>
              <a:t>個</a:t>
            </a:r>
            <a:r>
              <a:rPr lang="en-US" altLang="ja-JP" dirty="0" smtClean="0"/>
              <a:t>(central)</a:t>
            </a:r>
          </a:p>
          <a:p>
            <a:r>
              <a:rPr lang="en-US" altLang="ja-JP" dirty="0" smtClean="0"/>
              <a:t>R&lt;0.4</a:t>
            </a:r>
            <a:r>
              <a:rPr lang="ja-JP" altLang="en-US" dirty="0" smtClean="0"/>
              <a:t>の範囲内に</a:t>
            </a:r>
            <a:r>
              <a:rPr lang="en-US" altLang="ja-JP" dirty="0" smtClean="0"/>
              <a:t>40GeV(RHIC) or 100GeV(LHC)</a:t>
            </a:r>
            <a:r>
              <a:rPr lang="ja-JP" altLang="en-US" dirty="0" smtClean="0"/>
              <a:t>のバックグラウンド</a:t>
            </a:r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5992871"/>
            <a:ext cx="6984776" cy="865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4"/>
          <p:cNvGrpSpPr/>
          <p:nvPr/>
        </p:nvGrpSpPr>
        <p:grpSpPr>
          <a:xfrm>
            <a:off x="4283968" y="1988840"/>
            <a:ext cx="3967076" cy="2715460"/>
            <a:chOff x="3167491" y="2356338"/>
            <a:chExt cx="5976510" cy="458811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7491" y="2356338"/>
              <a:ext cx="5976510" cy="450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469276" y="6371334"/>
              <a:ext cx="3670941" cy="573114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sz="1600" dirty="0"/>
                <a:t> </a:t>
              </a:r>
              <a:r>
                <a:rPr lang="en-US" sz="1600" b="1" dirty="0" smtClean="0">
                  <a:latin typeface="+mn-lt"/>
                </a:rPr>
                <a:t>Rapidity Distribution </a:t>
              </a:r>
              <a:r>
                <a:rPr lang="en-US" sz="1600" b="1" dirty="0" err="1" smtClean="0">
                  <a:latin typeface="+mn-lt"/>
                </a:rPr>
                <a:t>N</a:t>
              </a:r>
              <a:r>
                <a:rPr lang="en-US" sz="1600" b="1" baseline="-25000" dirty="0" err="1" smtClean="0">
                  <a:latin typeface="+mn-lt"/>
                </a:rPr>
                <a:t>ch</a:t>
              </a:r>
              <a:endParaRPr lang="en-US" sz="1600" baseline="-25000" dirty="0" smtClean="0"/>
            </a:p>
          </p:txBody>
        </p:sp>
      </p:grpSp>
      <p:grpSp>
        <p:nvGrpSpPr>
          <p:cNvPr id="7" name="Group 31"/>
          <p:cNvGrpSpPr/>
          <p:nvPr/>
        </p:nvGrpSpPr>
        <p:grpSpPr>
          <a:xfrm>
            <a:off x="539552" y="1988840"/>
            <a:ext cx="3647222" cy="2808312"/>
            <a:chOff x="2531721" y="1685987"/>
            <a:chExt cx="6612280" cy="5172013"/>
          </a:xfrm>
        </p:grpSpPr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89939" y="1685987"/>
              <a:ext cx="4654062" cy="5172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531721" y="5399227"/>
              <a:ext cx="3676168" cy="676748"/>
            </a:xfrm>
            <a:prstGeom prst="rect">
              <a:avLst/>
            </a:prstGeom>
            <a:solidFill>
              <a:srgbClr val="CCFFFF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sz="1600" dirty="0"/>
                <a:t> </a:t>
              </a:r>
              <a:r>
                <a:rPr lang="en-US" sz="1600" b="1" dirty="0" smtClean="0">
                  <a:latin typeface="+mn-lt"/>
                </a:rPr>
                <a:t>Transverse Energy</a:t>
              </a:r>
              <a:endParaRPr lang="en-US" sz="1600" baseline="-25000" dirty="0" smtClean="0"/>
            </a:p>
          </p:txBody>
        </p:sp>
      </p:grpSp>
      <p:sp>
        <p:nvSpPr>
          <p:cNvPr id="11" name="コンテンツ プレースホルダ 9"/>
          <p:cNvSpPr txBox="1">
            <a:spLocks/>
          </p:cNvSpPr>
          <p:nvPr/>
        </p:nvSpPr>
        <p:spPr>
          <a:xfrm>
            <a:off x="539552" y="4797152"/>
            <a:ext cx="8229600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当然バックグラウンドよりも小さいジェットは測定が困難。バックグラウンドの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fluctuation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の補正が重要。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 Leading </a:t>
            </a:r>
            <a:r>
              <a:rPr kumimoji="1" lang="en-US" altLang="ja-JP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Hadron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は見つけやすい。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失われたエネルギー</a:t>
            </a: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数</a:t>
            </a:r>
            <a:r>
              <a:rPr lang="ja-JP" altLang="en-US" sz="3200" noProof="0" dirty="0" smtClean="0"/>
              <a:t>十</a:t>
            </a:r>
            <a:r>
              <a:rPr lang="en-US" altLang="ja-JP" sz="3200" noProof="0" dirty="0" err="1" smtClean="0"/>
              <a:t>GeV</a:t>
            </a:r>
            <a:r>
              <a:rPr lang="ja-JP" altLang="en-US" sz="3200" noProof="0" dirty="0" smtClean="0"/>
              <a:t>が</a:t>
            </a:r>
            <a:r>
              <a:rPr lang="en-US" altLang="ja-JP" sz="3200" noProof="0" dirty="0" smtClean="0"/>
              <a:t>R&gt;0.8</a:t>
            </a:r>
            <a:r>
              <a:rPr lang="ja-JP" altLang="en-US" sz="3200" noProof="0" dirty="0" smtClean="0"/>
              <a:t>の範囲</a:t>
            </a:r>
            <a:r>
              <a:rPr lang="en-US" altLang="ja-JP" sz="3200" noProof="0" dirty="0" smtClean="0"/>
              <a:t>)</a:t>
            </a:r>
            <a:r>
              <a:rPr lang="ja-JP" altLang="en-US" sz="3200" noProof="0" dirty="0" smtClean="0"/>
              <a:t>はバックグラウンドに埋れている</a:t>
            </a:r>
            <a:endParaRPr lang="en-US" altLang="ja-JP" sz="3200" noProof="0" dirty="0" smtClean="0"/>
          </a:p>
          <a:p>
            <a:pPr marL="800100" lvl="1" indent="-342900">
              <a:spcBef>
                <a:spcPct val="20000"/>
              </a:spcBef>
            </a:pPr>
            <a:r>
              <a:rPr kumimoji="1" lang="ja-JP" alt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バックグラウンドと失われたエネルギー、全て（荷電のみ）を用いて、エネルギーバランスがどう変化するかを調べる。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スライド番号プレースホル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328613"/>
            <a:ext cx="8277225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328613"/>
            <a:ext cx="775335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スライド番号プレースホル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1560"/>
            <a:ext cx="512445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失われたエネルギーへ何処へ？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725144"/>
            <a:ext cx="4896544" cy="2132856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 smtClean="0"/>
              <a:t>CMS</a:t>
            </a:r>
          </a:p>
          <a:p>
            <a:r>
              <a:rPr lang="ja-JP" altLang="en-US" dirty="0" smtClean="0"/>
              <a:t>ジェットバランス平均</a:t>
            </a:r>
            <a:r>
              <a:rPr lang="en-US" altLang="ja-JP" dirty="0" smtClean="0"/>
              <a:t>=0.2</a:t>
            </a:r>
            <a:endParaRPr lang="en-US" dirty="0" smtClean="0"/>
          </a:p>
          <a:p>
            <a:pPr lvl="1"/>
            <a:r>
              <a:rPr lang="en-US" dirty="0" smtClean="0"/>
              <a:t>Leading Jet : 120GeV</a:t>
            </a:r>
          </a:p>
          <a:p>
            <a:pPr lvl="1"/>
            <a:r>
              <a:rPr lang="en-US" dirty="0" smtClean="0"/>
              <a:t>Second Jet : </a:t>
            </a:r>
            <a:r>
              <a:rPr lang="ja-JP" altLang="en-US" dirty="0" smtClean="0"/>
              <a:t>平均 </a:t>
            </a:r>
            <a:r>
              <a:rPr lang="en-US" altLang="ja-JP" dirty="0" smtClean="0"/>
              <a:t>80GeV</a:t>
            </a:r>
          </a:p>
          <a:p>
            <a:r>
              <a:rPr lang="ja-JP" altLang="en-US" dirty="0" smtClean="0"/>
              <a:t>残り</a:t>
            </a:r>
            <a:r>
              <a:rPr lang="en-US" altLang="ja-JP" dirty="0" smtClean="0"/>
              <a:t>40GeV</a:t>
            </a:r>
            <a:r>
              <a:rPr lang="ja-JP" altLang="en-US" dirty="0" smtClean="0"/>
              <a:t>が失われたことになる。</a:t>
            </a:r>
            <a:endParaRPr lang="en-US" altLang="ja-JP" dirty="0" smtClean="0"/>
          </a:p>
          <a:p>
            <a:pPr lvl="1"/>
            <a:r>
              <a:rPr lang="en-US" dirty="0" smtClean="0"/>
              <a:t>20GeV</a:t>
            </a:r>
            <a:r>
              <a:rPr lang="ja-JP" altLang="en-US" dirty="0" smtClean="0"/>
              <a:t>は</a:t>
            </a:r>
            <a:r>
              <a:rPr lang="en-US" altLang="ja-JP" dirty="0" smtClean="0"/>
              <a:t>R&gt;0.8</a:t>
            </a:r>
            <a:r>
              <a:rPr lang="ja-JP" altLang="en-US" dirty="0" smtClean="0"/>
              <a:t>の外側に</a:t>
            </a:r>
            <a:r>
              <a:rPr lang="en-US" altLang="ja-JP" dirty="0" smtClean="0"/>
              <a:t>0.5-1.0GeV/c</a:t>
            </a:r>
            <a:r>
              <a:rPr lang="ja-JP" altLang="en-US" dirty="0" smtClean="0"/>
              <a:t>のハドロン</a:t>
            </a:r>
            <a:endParaRPr lang="en-US" altLang="ja-JP" dirty="0" smtClean="0"/>
          </a:p>
          <a:p>
            <a:pPr lvl="1"/>
            <a:r>
              <a:rPr lang="en-US" dirty="0" smtClean="0"/>
              <a:t>10GeV</a:t>
            </a:r>
            <a:r>
              <a:rPr lang="ja-JP" altLang="en-US" dirty="0" smtClean="0"/>
              <a:t>は</a:t>
            </a:r>
            <a:r>
              <a:rPr lang="en-US" altLang="ja-JP" dirty="0" smtClean="0"/>
              <a:t>R&gt;0.8</a:t>
            </a:r>
            <a:r>
              <a:rPr lang="ja-JP" altLang="en-US" dirty="0" smtClean="0"/>
              <a:t>の外側に</a:t>
            </a:r>
            <a:r>
              <a:rPr lang="en-US" altLang="ja-JP" dirty="0" smtClean="0"/>
              <a:t>1-8GeV/c</a:t>
            </a:r>
            <a:r>
              <a:rPr lang="ja-JP" altLang="en-US" dirty="0" smtClean="0"/>
              <a:t>のハドロン</a:t>
            </a:r>
            <a:endParaRPr lang="en-US" altLang="ja-JP" dirty="0" smtClean="0"/>
          </a:p>
          <a:p>
            <a:pPr lvl="1"/>
            <a:r>
              <a:rPr lang="en-US" dirty="0" smtClean="0"/>
              <a:t>10GeV</a:t>
            </a:r>
            <a:r>
              <a:rPr lang="ja-JP" altLang="en-US" dirty="0" smtClean="0"/>
              <a:t>は</a:t>
            </a:r>
            <a:r>
              <a:rPr lang="en-US" altLang="ja-JP" dirty="0" smtClean="0"/>
              <a:t>R&lt;0.8</a:t>
            </a:r>
            <a:r>
              <a:rPr lang="ja-JP" altLang="en-US" dirty="0" smtClean="0"/>
              <a:t>の内側に</a:t>
            </a:r>
            <a:r>
              <a:rPr lang="en-US" altLang="ja-JP" dirty="0" smtClean="0"/>
              <a:t>&lt;8GeV/c</a:t>
            </a:r>
            <a:r>
              <a:rPr lang="ja-JP" altLang="en-US" dirty="0" smtClean="0"/>
              <a:t>のハドロン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628800"/>
            <a:ext cx="37909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5292080" y="4509120"/>
            <a:ext cx="4896544" cy="2348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ジェット</a:t>
            </a:r>
            <a:r>
              <a:rPr lang="ja-JP" altLang="en-US" sz="3200" dirty="0" smtClean="0"/>
              <a:t>ハドロン相関</a:t>
            </a:r>
            <a:endParaRPr kumimoji="1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Leading Jet : 10GeV-20GeV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Hadoron</a:t>
            </a:r>
            <a:r>
              <a:rPr kumimoji="1" lang="en-US" altLang="ja-JP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&lt;10GeV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幅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&gt;4GeV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で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R&lt;0.3 : 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A+A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ja-JP" sz="2800" dirty="0" smtClean="0"/>
              <a:t>&lt;4GeV</a:t>
            </a:r>
            <a:r>
              <a:rPr lang="ja-JP" altLang="en-US" sz="2800" dirty="0" smtClean="0"/>
              <a:t>で</a:t>
            </a:r>
            <a:r>
              <a:rPr lang="en-US" altLang="ja-JP" sz="2800" dirty="0" smtClean="0"/>
              <a:t>R=0.8(A+A)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正方形/長方形 27"/>
          <p:cNvSpPr/>
          <p:nvPr/>
        </p:nvSpPr>
        <p:spPr>
          <a:xfrm>
            <a:off x="3131840" y="1916832"/>
            <a:ext cx="136815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正方形/長方形 26"/>
          <p:cNvSpPr/>
          <p:nvPr/>
        </p:nvSpPr>
        <p:spPr>
          <a:xfrm>
            <a:off x="4644008" y="1916832"/>
            <a:ext cx="1368152" cy="2880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en-US" altLang="ja-JP" dirty="0" smtClean="0"/>
              <a:t>What did we learn from Jet?</a:t>
            </a:r>
            <a:endParaRPr kumimoji="1" lang="ja-JP" altLang="en-US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4572000" y="2060848"/>
            <a:ext cx="1584176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rot="10800000">
            <a:off x="2987824" y="2062436"/>
            <a:ext cx="1584176" cy="1588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12"/>
          <p:cNvSpPr/>
          <p:nvPr/>
        </p:nvSpPr>
        <p:spPr>
          <a:xfrm>
            <a:off x="4499992" y="1988840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/>
          <p:cNvSpPr/>
          <p:nvPr/>
        </p:nvSpPr>
        <p:spPr>
          <a:xfrm>
            <a:off x="3275856" y="836712"/>
            <a:ext cx="2520280" cy="2520280"/>
          </a:xfrm>
          <a:prstGeom prst="ellipse">
            <a:avLst/>
          </a:prstGeom>
          <a:gradFill>
            <a:gsLst>
              <a:gs pos="0">
                <a:srgbClr val="FF0000">
                  <a:alpha val="39000"/>
                </a:srgbClr>
              </a:gs>
              <a:gs pos="7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10"/>
          <p:cNvGrpSpPr/>
          <p:nvPr/>
        </p:nvGrpSpPr>
        <p:grpSpPr>
          <a:xfrm>
            <a:off x="6084168" y="1484784"/>
            <a:ext cx="2664296" cy="1152128"/>
            <a:chOff x="6228184" y="2852936"/>
            <a:chExt cx="2664296" cy="1152128"/>
          </a:xfrm>
        </p:grpSpPr>
        <p:cxnSp>
          <p:nvCxnSpPr>
            <p:cNvPr id="18" name="直線コネクタ 17"/>
            <p:cNvCxnSpPr>
              <a:endCxn id="25" idx="4"/>
            </p:cNvCxnSpPr>
            <p:nvPr/>
          </p:nvCxnSpPr>
          <p:spPr>
            <a:xfrm>
              <a:off x="6228184" y="3429000"/>
              <a:ext cx="2016224" cy="57606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>
              <a:endCxn id="25" idx="0"/>
            </p:cNvCxnSpPr>
            <p:nvPr/>
          </p:nvCxnSpPr>
          <p:spPr>
            <a:xfrm flipV="1">
              <a:off x="6228184" y="2852936"/>
              <a:ext cx="2016224" cy="57606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円/楕円 24"/>
            <p:cNvSpPr/>
            <p:nvPr/>
          </p:nvSpPr>
          <p:spPr>
            <a:xfrm>
              <a:off x="7596336" y="2852936"/>
              <a:ext cx="1296144" cy="1152128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7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chemeClr val="tx1"/>
              </a:solidFill>
              <a:prstDash val="sysDot"/>
            </a:ln>
            <a:scene3d>
              <a:camera prst="orthographicFront">
                <a:rot lat="0" lon="3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" name="グループ化 11"/>
          <p:cNvGrpSpPr/>
          <p:nvPr/>
        </p:nvGrpSpPr>
        <p:grpSpPr>
          <a:xfrm rot="10800000">
            <a:off x="323528" y="1484784"/>
            <a:ext cx="2664296" cy="1152128"/>
            <a:chOff x="6228184" y="2852936"/>
            <a:chExt cx="2664296" cy="1152128"/>
          </a:xfrm>
        </p:grpSpPr>
        <p:cxnSp>
          <p:nvCxnSpPr>
            <p:cNvPr id="14" name="直線コネクタ 13"/>
            <p:cNvCxnSpPr>
              <a:endCxn id="17" idx="4"/>
            </p:cNvCxnSpPr>
            <p:nvPr/>
          </p:nvCxnSpPr>
          <p:spPr>
            <a:xfrm>
              <a:off x="6228184" y="3429000"/>
              <a:ext cx="2016224" cy="57606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>
              <a:endCxn id="17" idx="0"/>
            </p:cNvCxnSpPr>
            <p:nvPr/>
          </p:nvCxnSpPr>
          <p:spPr>
            <a:xfrm flipV="1">
              <a:off x="6228184" y="2852936"/>
              <a:ext cx="2016224" cy="576064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円/楕円 16"/>
            <p:cNvSpPr/>
            <p:nvPr/>
          </p:nvSpPr>
          <p:spPr>
            <a:xfrm>
              <a:off x="7596336" y="2852936"/>
              <a:ext cx="1296144" cy="1152128"/>
            </a:xfrm>
            <a:prstGeom prst="ellipse">
              <a:avLst/>
            </a:prstGeom>
            <a:gradFill flip="none" rotWithShape="1">
              <a:gsLst>
                <a:gs pos="0">
                  <a:schemeClr val="tx2"/>
                </a:gs>
                <a:gs pos="76000">
                  <a:schemeClr val="bg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25400">
              <a:solidFill>
                <a:schemeClr val="tx1"/>
              </a:solidFill>
              <a:prstDash val="sysDot"/>
            </a:ln>
            <a:scene3d>
              <a:camera prst="orthographicFront">
                <a:rot lat="0" lon="30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4211960" y="17008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572000" y="17008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e</a:t>
            </a:r>
            <a:r>
              <a:rPr lang="en-US" altLang="ja-JP" baseline="-25000" dirty="0" smtClean="0"/>
              <a:t>1</a:t>
            </a:r>
            <a:endParaRPr kumimoji="1" lang="ja-JP" altLang="en-US" baseline="-250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1520" y="13407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</a:t>
            </a:r>
            <a:r>
              <a:rPr kumimoji="1" lang="en-US" altLang="ja-JP" baseline="-25000" dirty="0" smtClean="0"/>
              <a:t>2</a:t>
            </a:r>
            <a:endParaRPr kumimoji="1" lang="ja-JP" altLang="en-US" baseline="-250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244408" y="12687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</a:t>
            </a:r>
            <a:r>
              <a:rPr kumimoji="1" lang="en-US" altLang="ja-JP" baseline="-25000" dirty="0" smtClean="0"/>
              <a:t>1</a:t>
            </a:r>
            <a:endParaRPr kumimoji="1" lang="ja-JP" altLang="en-US" baseline="-25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644008" y="227687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Energy Loss</a:t>
            </a:r>
            <a:r>
              <a:rPr lang="ja-JP" altLang="en-US" dirty="0" smtClean="0"/>
              <a:t>は角度を変えない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5496" y="5662989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Lesson3: </a:t>
            </a:r>
            <a:r>
              <a:rPr kumimoji="1" lang="ja-JP" altLang="en-US" dirty="0" smtClean="0"/>
              <a:t>真空中と同じようにフラグメントする。</a:t>
            </a:r>
            <a:r>
              <a:rPr kumimoji="1" lang="en-US" altLang="ja-JP" dirty="0" smtClean="0"/>
              <a:t>(</a:t>
            </a:r>
            <a:r>
              <a:rPr kumimoji="1" lang="en-US" altLang="ja-JP" dirty="0" err="1" smtClean="0"/>
              <a:t>pT</a:t>
            </a:r>
            <a:r>
              <a:rPr kumimoji="1" lang="en-US" altLang="ja-JP" dirty="0" smtClean="0"/>
              <a:t>&gt;8GeV/</a:t>
            </a:r>
            <a:r>
              <a:rPr kumimoji="1" lang="en-US" altLang="ja-JP" dirty="0" err="1" smtClean="0"/>
              <a:t>c@LHC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   No change in lateral and longitudinal shape (ATLAS/CMS)</a:t>
            </a:r>
            <a:endParaRPr kumimoji="1" lang="en-US" altLang="ja-JP" dirty="0" smtClean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-36512" y="3284984"/>
            <a:ext cx="67687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Lesson1: </a:t>
            </a:r>
            <a:r>
              <a:rPr kumimoji="1" lang="ja-JP" altLang="en-US" dirty="0" smtClean="0"/>
              <a:t>エネルギー減衰：収量減衰　： </a:t>
            </a:r>
            <a:r>
              <a:rPr kumimoji="1" lang="en-US" altLang="ja-JP" dirty="0" smtClean="0"/>
              <a:t>e1&lt;E1 and e2&lt;E2, thus E1</a:t>
            </a:r>
            <a:r>
              <a:rPr kumimoji="1" lang="en-US" altLang="ja-JP" dirty="0" smtClean="0">
                <a:sym typeface="Symbol"/>
              </a:rPr>
              <a:t></a:t>
            </a:r>
            <a:r>
              <a:rPr kumimoji="1" lang="en-US" altLang="ja-JP" dirty="0" smtClean="0"/>
              <a:t>E2</a:t>
            </a:r>
          </a:p>
          <a:p>
            <a:r>
              <a:rPr lang="en-US" altLang="ja-JP" dirty="0" smtClean="0"/>
              <a:t>   </a:t>
            </a:r>
            <a:r>
              <a:rPr lang="ja-JP" altLang="en-US" dirty="0" smtClean="0"/>
              <a:t>ジェットもハドロンも</a:t>
            </a:r>
            <a:r>
              <a:rPr lang="en-US" altLang="ja-JP" dirty="0" smtClean="0"/>
              <a:t>0.5</a:t>
            </a:r>
            <a:r>
              <a:rPr lang="ja-JP" altLang="en-US" dirty="0" smtClean="0"/>
              <a:t>の</a:t>
            </a:r>
            <a:r>
              <a:rPr lang="en-US" altLang="ja-JP" dirty="0" smtClean="0"/>
              <a:t>RAA</a:t>
            </a:r>
          </a:p>
          <a:p>
            <a:r>
              <a:rPr lang="en-US" altLang="ja-JP" dirty="0" smtClean="0"/>
              <a:t>      Single </a:t>
            </a:r>
            <a:r>
              <a:rPr lang="en-US" altLang="ja-JP" dirty="0" err="1" smtClean="0"/>
              <a:t>Hadron</a:t>
            </a:r>
            <a:r>
              <a:rPr lang="en-US" altLang="ja-JP" dirty="0" smtClean="0"/>
              <a:t> (~100GeV/c) (ALICE,CMS)</a:t>
            </a:r>
          </a:p>
          <a:p>
            <a:r>
              <a:rPr lang="en-US" altLang="ja-JP" dirty="0" smtClean="0"/>
              <a:t>      Single Jet (ATLAS, PHENIX)</a:t>
            </a:r>
          </a:p>
          <a:p>
            <a:r>
              <a:rPr lang="en-US" altLang="ja-JP" dirty="0" smtClean="0"/>
              <a:t>   </a:t>
            </a:r>
            <a:r>
              <a:rPr lang="ja-JP" altLang="en-US" dirty="0" smtClean="0"/>
              <a:t>光子やジェットタグハドロン </a:t>
            </a:r>
            <a:r>
              <a:rPr lang="en-US" altLang="ja-JP" dirty="0" smtClean="0"/>
              <a:t>(PHENIX/STAR/ALICE)</a:t>
            </a:r>
          </a:p>
          <a:p>
            <a:r>
              <a:rPr lang="en-US" altLang="ja-JP" dirty="0" smtClean="0"/>
              <a:t>   </a:t>
            </a:r>
            <a:r>
              <a:rPr lang="ja-JP" altLang="en-US" dirty="0" smtClean="0"/>
              <a:t>ダイジェットエネルギーはバランスしていない。</a:t>
            </a:r>
            <a:r>
              <a:rPr lang="en-US" altLang="ja-JP" dirty="0" smtClean="0"/>
              <a:t>(CMS/ATLAS)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084168" y="1052736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ジェットハードコア内の分布</a:t>
            </a:r>
            <a:endParaRPr lang="en-US" altLang="ja-JP" dirty="0" smtClean="0"/>
          </a:p>
          <a:p>
            <a:r>
              <a:rPr lang="en-US" altLang="ja-JP" dirty="0" smtClean="0"/>
              <a:t>A+A = </a:t>
            </a:r>
            <a:r>
              <a:rPr lang="en-US" altLang="ja-JP" dirty="0" err="1" smtClean="0"/>
              <a:t>p+p</a:t>
            </a:r>
            <a:endParaRPr lang="en-US" altLang="ja-JP" dirty="0" smtClean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5496" y="5013176"/>
            <a:ext cx="7092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Lesson</a:t>
            </a:r>
            <a:r>
              <a:rPr lang="en-US" altLang="ja-JP" dirty="0" smtClean="0"/>
              <a:t>2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ジェットの方向に影響を与えない </a:t>
            </a:r>
            <a:r>
              <a:rPr kumimoji="1" lang="en-US" altLang="ja-JP" dirty="0" smtClean="0"/>
              <a:t>: e1//E1 and e2//E2</a:t>
            </a:r>
          </a:p>
          <a:p>
            <a:r>
              <a:rPr lang="en-US" altLang="ja-JP" dirty="0" smtClean="0"/>
              <a:t>   No angle deflection (CMS, ATLAS)</a:t>
            </a:r>
            <a:endParaRPr kumimoji="1" lang="en-US" altLang="ja-JP" dirty="0" smtClean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724128" y="3717032"/>
            <a:ext cx="3419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ja-JP" altLang="en-US" dirty="0" smtClean="0">
                <a:solidFill>
                  <a:srgbClr val="FF0000"/>
                </a:solidFill>
              </a:rPr>
              <a:t>目新しくはない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en-US" altLang="ja-JP" dirty="0" smtClean="0">
                <a:solidFill>
                  <a:srgbClr val="FF0000"/>
                </a:solidFill>
              </a:rPr>
              <a:t>RHIC/LHC</a:t>
            </a:r>
            <a:r>
              <a:rPr lang="ja-JP" altLang="en-US" dirty="0" err="1" smtClean="0">
                <a:solidFill>
                  <a:srgbClr val="FF0000"/>
                </a:solidFill>
              </a:rPr>
              <a:t>での</a:t>
            </a:r>
            <a:r>
              <a:rPr lang="ja-JP" altLang="en-US" dirty="0" smtClean="0">
                <a:solidFill>
                  <a:srgbClr val="FF0000"/>
                </a:solidFill>
              </a:rPr>
              <a:t>変化は無い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r>
              <a:rPr lang="ja-JP" altLang="en-US" dirty="0" smtClean="0">
                <a:solidFill>
                  <a:srgbClr val="FF0000"/>
                </a:solidFill>
              </a:rPr>
              <a:t>ハードとソフトの境目</a:t>
            </a:r>
            <a:r>
              <a:rPr lang="en-US" altLang="ja-JP" dirty="0" smtClean="0">
                <a:solidFill>
                  <a:srgbClr val="FF0000"/>
                </a:solidFill>
              </a:rPr>
              <a:t>~8GeV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012160" y="5013176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ja-JP" altLang="en-US" dirty="0" smtClean="0">
                <a:solidFill>
                  <a:srgbClr val="FF0000"/>
                </a:solidFill>
                <a:sym typeface="Wingdings" pitchFamily="2" charset="2"/>
              </a:rPr>
              <a:t>ハードなグルーオン放射を含む</a:t>
            </a:r>
            <a:r>
              <a:rPr lang="en-US" altLang="ja-JP" dirty="0" err="1" smtClean="0">
                <a:solidFill>
                  <a:srgbClr val="FF0000"/>
                </a:solidFill>
                <a:sym typeface="Wingdings" pitchFamily="2" charset="2"/>
              </a:rPr>
              <a:t>pQCD</a:t>
            </a:r>
            <a:r>
              <a:rPr lang="ja-JP" altLang="en-US" dirty="0" smtClean="0">
                <a:solidFill>
                  <a:srgbClr val="FF0000"/>
                </a:solidFill>
                <a:sym typeface="Wingdings" pitchFamily="2" charset="2"/>
              </a:rPr>
              <a:t>描像は間違い。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5868144" y="58679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ja-JP" altLang="en-US" dirty="0" smtClean="0">
                <a:solidFill>
                  <a:srgbClr val="FF0000"/>
                </a:solidFill>
                <a:sym typeface="Wingdings" pitchFamily="2" charset="2"/>
              </a:rPr>
              <a:t>破砕化は外で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41" name="図 40" descr="dije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009237" y="-1425061"/>
            <a:ext cx="3325326" cy="6984776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35496" y="6239053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Lesson</a:t>
            </a:r>
            <a:r>
              <a:rPr kumimoji="1" lang="ja-JP" altLang="en-US" dirty="0" smtClean="0"/>
              <a:t>４</a:t>
            </a:r>
            <a:r>
              <a:rPr kumimoji="1" lang="en-US" altLang="ja-JP" dirty="0" smtClean="0"/>
              <a:t>: </a:t>
            </a:r>
            <a:r>
              <a:rPr kumimoji="1" lang="ja-JP" altLang="en-US" dirty="0" smtClean="0"/>
              <a:t>失われたエネルギーは外側へ</a:t>
            </a:r>
            <a:r>
              <a:rPr kumimoji="1" lang="en-US" altLang="ja-JP" dirty="0" smtClean="0"/>
              <a:t>(R&gt;0.8)</a:t>
            </a:r>
          </a:p>
          <a:p>
            <a:r>
              <a:rPr lang="en-US" altLang="ja-JP" dirty="0" smtClean="0"/>
              <a:t>   &lt;8GeV</a:t>
            </a:r>
            <a:r>
              <a:rPr lang="ja-JP" altLang="en-US" dirty="0" smtClean="0"/>
              <a:t>でソフト粒子生成</a:t>
            </a:r>
            <a:r>
              <a:rPr lang="en-US" altLang="ja-JP" dirty="0" smtClean="0"/>
              <a:t>(CMS/STAR)</a:t>
            </a:r>
            <a:endParaRPr kumimoji="1" lang="en-US" altLang="ja-JP" dirty="0" smtClean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5940152" y="63093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ja-JP" altLang="en-US" dirty="0" smtClean="0">
                <a:solidFill>
                  <a:srgbClr val="FF0000"/>
                </a:solidFill>
                <a:sym typeface="Wingdings" pitchFamily="2" charset="2"/>
              </a:rPr>
              <a:t>再加熱？マッハコーン？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0" name="スライド番号プレースホルダ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/>
      <p:bldP spid="26" grpId="0"/>
      <p:bldP spid="31" grpId="1"/>
      <p:bldP spid="34" grpId="1"/>
      <p:bldP spid="38" grpId="1"/>
      <p:bldP spid="33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008112"/>
            <a:ext cx="8748464" cy="58052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実験サマリー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驚くべきことに、今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QM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で全ての実験結果が統一の見解を出してきた。実験結果サマリーを兼ねて。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ジェット測定の実験的困難。本当は大変。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クエンチングの仕組み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pQCD</a:t>
            </a:r>
            <a:r>
              <a:rPr lang="ja-JP" altLang="en-US" dirty="0" smtClean="0"/>
              <a:t>の破綻危機？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パートン同定が鍵となるか？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クォークかグルーオンか？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リッジは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fluctuation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なんかじゃない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(by STAR)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？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QGP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の再加熱は見えている？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low-</a:t>
            </a:r>
            <a:r>
              <a:rPr lang="en-US" altLang="ja-JP" dirty="0" err="1" smtClean="0">
                <a:solidFill>
                  <a:schemeClr val="bg1">
                    <a:lumMod val="85000"/>
                  </a:schemeClr>
                </a:solidFill>
              </a:rPr>
              <a:t>pT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ハドロン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RAA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の謎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514350"/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Photon v2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について、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エネルギー減衰モデル</a:t>
            </a:r>
            <a:endParaRPr lang="ja-JP" altLang="en-US" dirty="0"/>
          </a:p>
        </p:txBody>
      </p:sp>
      <p:sp>
        <p:nvSpPr>
          <p:cNvPr id="6" name="コンテンツ プレースホルダ 5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5400600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dirty="0" smtClean="0"/>
              <a:t>様々なモデル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平均自由行程</a:t>
            </a:r>
            <a:r>
              <a:rPr lang="en-US" altLang="ja-JP" dirty="0" smtClean="0"/>
              <a:t>&lt;-&gt;L</a:t>
            </a:r>
            <a:r>
              <a:rPr lang="ja-JP" altLang="en-US" dirty="0" smtClean="0"/>
              <a:t>との関係の違い</a:t>
            </a:r>
            <a:r>
              <a:rPr lang="en-US" altLang="ja-JP" dirty="0" smtClean="0"/>
              <a:t>: thin or thick?</a:t>
            </a:r>
          </a:p>
          <a:p>
            <a:pPr lvl="1"/>
            <a:r>
              <a:rPr lang="en-US" altLang="ja-JP" dirty="0" err="1" smtClean="0"/>
              <a:t>collisional</a:t>
            </a:r>
            <a:r>
              <a:rPr lang="en-US" altLang="ja-JP" dirty="0" smtClean="0"/>
              <a:t> energy loss </a:t>
            </a:r>
            <a:r>
              <a:rPr lang="ja-JP" altLang="en-US" dirty="0" smtClean="0"/>
              <a:t>を含めるか？</a:t>
            </a:r>
            <a:r>
              <a:rPr lang="en-US" altLang="ja-JP" dirty="0" smtClean="0"/>
              <a:t>MC</a:t>
            </a:r>
            <a:r>
              <a:rPr lang="ja-JP" altLang="en-US" dirty="0" err="1" smtClean="0"/>
              <a:t>への</a:t>
            </a:r>
            <a:r>
              <a:rPr lang="ja-JP" altLang="en-US" dirty="0" smtClean="0"/>
              <a:t>組み込み。</a:t>
            </a:r>
            <a:endParaRPr lang="en-US" altLang="ja-JP" dirty="0" smtClean="0"/>
          </a:p>
          <a:p>
            <a:r>
              <a:rPr lang="en-US" altLang="ja-JP" dirty="0" err="1" smtClean="0"/>
              <a:t>Radiative</a:t>
            </a:r>
            <a:r>
              <a:rPr lang="ja-JP" altLang="en-US" dirty="0" smtClean="0"/>
              <a:t> </a:t>
            </a:r>
            <a:r>
              <a:rPr lang="en-US" altLang="ja-JP" dirty="0" smtClean="0"/>
              <a:t>energy loss</a:t>
            </a:r>
          </a:p>
          <a:p>
            <a:pPr lvl="1"/>
            <a:r>
              <a:rPr lang="en-US" altLang="ja-JP" dirty="0" smtClean="0"/>
              <a:t>Multiple soft scattering</a:t>
            </a:r>
          </a:p>
          <a:p>
            <a:pPr lvl="2"/>
            <a:r>
              <a:rPr lang="en-US" altLang="ja-JP" dirty="0" smtClean="0"/>
              <a:t>BDMPS (LPM) or AMY</a:t>
            </a:r>
          </a:p>
          <a:p>
            <a:pPr lvl="1"/>
            <a:r>
              <a:rPr lang="en-US" altLang="ja-JP" dirty="0" smtClean="0"/>
              <a:t>Few hard scattering</a:t>
            </a:r>
          </a:p>
          <a:p>
            <a:pPr lvl="2"/>
            <a:r>
              <a:rPr lang="en-US" altLang="ja-JP" dirty="0" smtClean="0"/>
              <a:t>DGLV, Higher-twist </a:t>
            </a:r>
            <a:r>
              <a:rPr lang="en-US" altLang="ja-JP" dirty="0" err="1" smtClean="0"/>
              <a:t>framwork</a:t>
            </a:r>
            <a:endParaRPr lang="en-US" altLang="ja-JP" dirty="0" smtClean="0"/>
          </a:p>
          <a:p>
            <a:r>
              <a:rPr lang="en-US" altLang="ja-JP" dirty="0" err="1" smtClean="0"/>
              <a:t>Collisional</a:t>
            </a:r>
            <a:r>
              <a:rPr lang="en-US" altLang="ja-JP" dirty="0" smtClean="0"/>
              <a:t> energy loss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Full calculation including the running of </a:t>
            </a:r>
            <a:r>
              <a:rPr lang="en-US" altLang="ja-JP" dirty="0" err="1" smtClean="0"/>
              <a:t>alpha_S</a:t>
            </a:r>
            <a:endParaRPr kumimoji="1" lang="en-US" altLang="ja-JP" dirty="0" smtClean="0"/>
          </a:p>
          <a:p>
            <a:r>
              <a:rPr lang="en-US" altLang="ja-JP" dirty="0" err="1" smtClean="0"/>
              <a:t>Radiative</a:t>
            </a:r>
            <a:r>
              <a:rPr lang="en-US" altLang="ja-JP" dirty="0" smtClean="0"/>
              <a:t> or </a:t>
            </a:r>
            <a:r>
              <a:rPr lang="en-US" altLang="ja-JP" dirty="0" err="1" smtClean="0"/>
              <a:t>collisional</a:t>
            </a:r>
            <a:r>
              <a:rPr lang="en-US" altLang="ja-JP" dirty="0" smtClean="0"/>
              <a:t> energy loss</a:t>
            </a:r>
          </a:p>
          <a:p>
            <a:pPr lvl="1"/>
            <a:r>
              <a:rPr lang="ja-JP" altLang="en-US" dirty="0" smtClean="0"/>
              <a:t>今</a:t>
            </a:r>
            <a:r>
              <a:rPr lang="en-US" altLang="ja-JP" dirty="0" smtClean="0"/>
              <a:t>QM</a:t>
            </a:r>
            <a:r>
              <a:rPr lang="ja-JP" altLang="en-US" dirty="0" smtClean="0"/>
              <a:t>でも片方だけで実験を説明するトークあり。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多分両方取り入れて比較していくのが正しいのでは？</a:t>
            </a:r>
            <a:endParaRPr lang="en-US" altLang="ja-JP" dirty="0" smtClean="0"/>
          </a:p>
        </p:txBody>
      </p:sp>
      <p:cxnSp>
        <p:nvCxnSpPr>
          <p:cNvPr id="8" name="直線コネクタ 7"/>
          <p:cNvCxnSpPr/>
          <p:nvPr/>
        </p:nvCxnSpPr>
        <p:spPr>
          <a:xfrm>
            <a:off x="1115616" y="3717032"/>
            <a:ext cx="3960440" cy="648072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 flipV="1">
            <a:off x="1115616" y="3717032"/>
            <a:ext cx="3888432" cy="648072"/>
          </a:xfrm>
          <a:prstGeom prst="line">
            <a:avLst/>
          </a:prstGeom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908720"/>
            <a:ext cx="6638925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テキスト ボックス 3"/>
          <p:cNvSpPr txBox="1"/>
          <p:nvPr/>
        </p:nvSpPr>
        <p:spPr>
          <a:xfrm>
            <a:off x="4283968" y="630932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QM</a:t>
            </a:r>
            <a:r>
              <a:rPr lang="en-US" altLang="ja-JP" dirty="0" smtClean="0"/>
              <a:t>2006(</a:t>
            </a:r>
            <a:r>
              <a:rPr lang="en-US" altLang="ja-JP" dirty="0" err="1" smtClean="0"/>
              <a:t>Shanhai</a:t>
            </a:r>
            <a:r>
              <a:rPr lang="en-US" altLang="ja-JP" dirty="0" smtClean="0"/>
              <a:t>) by </a:t>
            </a:r>
            <a:r>
              <a:rPr lang="en-US" altLang="ja-JP" i="1" dirty="0" smtClean="0">
                <a:ea typeface="ＭＳ Ｐゴシック" charset="-128"/>
              </a:rPr>
              <a:t>A. </a:t>
            </a:r>
            <a:r>
              <a:rPr lang="en-US" altLang="ja-JP" i="1" dirty="0" err="1" smtClean="0">
                <a:ea typeface="ＭＳ Ｐゴシック" charset="-128"/>
              </a:rPr>
              <a:t>Majumder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距離依存性</a:t>
            </a:r>
            <a:r>
              <a:rPr lang="en-US" altLang="ja-JP" dirty="0" smtClean="0"/>
              <a:t>(path length dependence)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6358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1196752"/>
            <a:ext cx="4019550" cy="400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281998" y="5029200"/>
            <a:ext cx="28620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WAH and M </a:t>
            </a:r>
            <a:r>
              <a:rPr lang="en-US" sz="1200" dirty="0" err="1" smtClean="0"/>
              <a:t>Gyulassy</a:t>
            </a:r>
            <a:r>
              <a:rPr lang="en-US" sz="1200" dirty="0" smtClean="0"/>
              <a:t>, arXiv:1104.4958</a:t>
            </a:r>
          </a:p>
        </p:txBody>
      </p:sp>
      <p:sp>
        <p:nvSpPr>
          <p:cNvPr id="10" name="Content Placeholder 22"/>
          <p:cNvSpPr txBox="1">
            <a:spLocks/>
          </p:cNvSpPr>
          <p:nvPr/>
        </p:nvSpPr>
        <p:spPr>
          <a:xfrm>
            <a:off x="1143000" y="5334000"/>
            <a:ext cx="7467600" cy="246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4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距離依存が大きい効果？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54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008112"/>
            <a:ext cx="8748464" cy="58052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実験サマリー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驚くべきことに、今</a:t>
            </a:r>
            <a:r>
              <a:rPr lang="en-US" altLang="ja-JP" dirty="0" smtClean="0"/>
              <a:t>QM</a:t>
            </a:r>
            <a:r>
              <a:rPr lang="ja-JP" altLang="en-US" dirty="0" smtClean="0"/>
              <a:t>で全ての実験結果が統一の見解を出してきた。実験結果サマリーを兼ねて。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ジェット測定の実験的困難。本当は大変。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/>
              <a:t>クエンチングの仕組み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pQCD</a:t>
            </a:r>
            <a:r>
              <a:rPr lang="ja-JP" altLang="en-US" dirty="0" smtClean="0"/>
              <a:t>の破綻危機？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パートン同定が鍵となるか？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クォークかグルーオンか？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リッジは</a:t>
            </a:r>
            <a:r>
              <a:rPr lang="en-US" altLang="ja-JP" dirty="0" smtClean="0"/>
              <a:t>fluctuation</a:t>
            </a:r>
            <a:r>
              <a:rPr lang="ja-JP" altLang="en-US" dirty="0" smtClean="0"/>
              <a:t>なんかじゃない</a:t>
            </a:r>
            <a:r>
              <a:rPr lang="en-US" altLang="ja-JP" dirty="0" smtClean="0"/>
              <a:t>(by STAR)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QGP</a:t>
            </a:r>
            <a:r>
              <a:rPr lang="ja-JP" altLang="en-US" dirty="0" smtClean="0"/>
              <a:t>の再加熱は見えている？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low-</a:t>
            </a:r>
            <a:r>
              <a:rPr lang="en-US" altLang="ja-JP" dirty="0" err="1" smtClean="0"/>
              <a:t>pT</a:t>
            </a:r>
            <a:r>
              <a:rPr lang="ja-JP" altLang="en-US" dirty="0" smtClean="0"/>
              <a:t>ハドロン</a:t>
            </a:r>
            <a:r>
              <a:rPr lang="en-US" altLang="ja-JP" dirty="0" smtClean="0"/>
              <a:t>RAA</a:t>
            </a:r>
            <a:r>
              <a:rPr lang="ja-JP" altLang="en-US" dirty="0" smtClean="0"/>
              <a:t>の謎</a:t>
            </a:r>
            <a:endParaRPr lang="en-US" altLang="ja-JP" dirty="0" smtClean="0"/>
          </a:p>
          <a:p>
            <a:pPr marL="914400" lvl="1" indent="-514350"/>
            <a:r>
              <a:rPr lang="en-US" altLang="ja-JP" dirty="0" smtClean="0"/>
              <a:t>Photon v2</a:t>
            </a:r>
            <a:r>
              <a:rPr lang="ja-JP" altLang="en-US" dirty="0" smtClean="0"/>
              <a:t>について、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17150"/>
            <a:ext cx="7847409" cy="554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4716016" y="638132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Slide from </a:t>
            </a:r>
            <a:r>
              <a:rPr lang="en-US" altLang="ja-JP" dirty="0" err="1" smtClean="0"/>
              <a:t>T.Renk</a:t>
            </a:r>
            <a:r>
              <a:rPr lang="en-US" altLang="ja-JP" dirty="0" smtClean="0"/>
              <a:t> at QM</a:t>
            </a:r>
            <a:endParaRPr kumimoji="1" lang="ja-JP" altLang="en-US" dirty="0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pQCD</a:t>
            </a:r>
            <a:r>
              <a:rPr kumimoji="1" lang="ja-JP" altLang="en-US" dirty="0" smtClean="0"/>
              <a:t>の危機</a:t>
            </a:r>
            <a:endParaRPr kumimoji="1"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en-US" dirty="0" err="1" smtClean="0"/>
              <a:t>pQCD</a:t>
            </a:r>
            <a:r>
              <a:rPr lang="ja-JP" altLang="en-US" dirty="0" smtClean="0"/>
              <a:t>の危機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21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6030" y="1524000"/>
            <a:ext cx="652397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696230" y="445770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PRL 105, 142301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34230" y="51435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pQCD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15230" y="3543300"/>
            <a:ext cx="728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pQCD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10830" y="33909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AdS</a:t>
            </a:r>
            <a:r>
              <a:rPr lang="en-US" b="1" dirty="0" smtClean="0">
                <a:solidFill>
                  <a:srgbClr val="0070C0"/>
                </a:solidFill>
              </a:rPr>
              <a:t>/CFT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9830" y="5143500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AdS</a:t>
            </a:r>
            <a:r>
              <a:rPr lang="en-US" b="1" dirty="0" smtClean="0">
                <a:solidFill>
                  <a:srgbClr val="0070C0"/>
                </a:solidFill>
              </a:rPr>
              <a:t>/CFT</a:t>
            </a:r>
            <a:endParaRPr lang="en-US" b="1" dirty="0">
              <a:solidFill>
                <a:srgbClr val="0070C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2392224" y="5525294"/>
            <a:ext cx="914400" cy="1508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4072266" y="4957438"/>
            <a:ext cx="1104898" cy="10198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286000" y="3009900"/>
            <a:ext cx="457200" cy="1588"/>
          </a:xfrm>
          <a:prstGeom prst="straightConnector1">
            <a:avLst/>
          </a:prstGeom>
          <a:ln w="2222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447800" y="2476500"/>
            <a:ext cx="91440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6629400" y="2476500"/>
            <a:ext cx="14478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7625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0" y="1610261"/>
            <a:ext cx="1646605" cy="1323439"/>
          </a:xfrm>
          <a:prstGeom prst="rect">
            <a:avLst/>
          </a:prstGeom>
          <a:solidFill>
            <a:srgbClr val="FFC000">
              <a:alpha val="54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v</a:t>
            </a:r>
            <a:r>
              <a:rPr lang="en-US" sz="1600" b="1" i="1" baseline="-25000" dirty="0" smtClean="0"/>
              <a:t>2</a:t>
            </a:r>
            <a:r>
              <a:rPr lang="en-US" sz="1600" b="1" dirty="0" smtClean="0"/>
              <a:t> not explained </a:t>
            </a:r>
          </a:p>
          <a:p>
            <a:r>
              <a:rPr lang="en-US" sz="1600" b="1" dirty="0" smtClean="0"/>
              <a:t>by </a:t>
            </a:r>
            <a:r>
              <a:rPr lang="en-US" sz="1600" b="1" dirty="0" err="1" smtClean="0"/>
              <a:t>pQCD</a:t>
            </a:r>
            <a:r>
              <a:rPr lang="en-US" sz="1600" b="1" dirty="0" smtClean="0"/>
              <a:t> </a:t>
            </a:r>
          </a:p>
          <a:p>
            <a:r>
              <a:rPr lang="en-US" sz="1600" b="1" dirty="0" smtClean="0"/>
              <a:t>(even with </a:t>
            </a:r>
          </a:p>
          <a:p>
            <a:r>
              <a:rPr lang="en-US" sz="1600" b="1" dirty="0" smtClean="0"/>
              <a:t>fluctuations &amp; </a:t>
            </a:r>
          </a:p>
          <a:p>
            <a:r>
              <a:rPr lang="en-US" sz="1600" b="1" dirty="0" smtClean="0"/>
              <a:t>saturation)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992047" y="6134100"/>
            <a:ext cx="311335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R</a:t>
            </a:r>
            <a:r>
              <a:rPr lang="en-US" b="1" i="1" baseline="-25000" dirty="0" smtClean="0"/>
              <a:t>AA</a:t>
            </a:r>
            <a:r>
              <a:rPr lang="en-US" b="1" dirty="0" smtClean="0"/>
              <a:t> explained by both models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0" y="5957754"/>
            <a:ext cx="1927131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Theory calculations:</a:t>
            </a:r>
          </a:p>
          <a:p>
            <a:r>
              <a:rPr lang="en-US" sz="1050" dirty="0" smtClean="0"/>
              <a:t>Wicks et al., NPA784, 426</a:t>
            </a:r>
          </a:p>
          <a:p>
            <a:r>
              <a:rPr lang="en-US" sz="1050" dirty="0" err="1" smtClean="0"/>
              <a:t>Marquet</a:t>
            </a:r>
            <a:r>
              <a:rPr lang="en-US" sz="1050" dirty="0" smtClean="0"/>
              <a:t>, </a:t>
            </a:r>
            <a:r>
              <a:rPr lang="en-US" sz="1050" dirty="0" err="1" smtClean="0"/>
              <a:t>Renk</a:t>
            </a:r>
            <a:r>
              <a:rPr lang="en-US" sz="1050" dirty="0" smtClean="0"/>
              <a:t>, PLB685, 270</a:t>
            </a:r>
          </a:p>
          <a:p>
            <a:r>
              <a:rPr lang="en-US" sz="1050" dirty="0" err="1" smtClean="0"/>
              <a:t>Drees</a:t>
            </a:r>
            <a:r>
              <a:rPr lang="en-US" sz="1050" dirty="0" smtClean="0"/>
              <a:t>, </a:t>
            </a:r>
            <a:r>
              <a:rPr lang="en-US" sz="1050" dirty="0" err="1" smtClean="0"/>
              <a:t>Feng</a:t>
            </a:r>
            <a:r>
              <a:rPr lang="en-US" sz="1050" dirty="0" smtClean="0"/>
              <a:t>, </a:t>
            </a:r>
            <a:r>
              <a:rPr lang="en-US" sz="1050" dirty="0" err="1" smtClean="0"/>
              <a:t>Jia</a:t>
            </a:r>
            <a:r>
              <a:rPr lang="en-US" sz="1050" dirty="0" smtClean="0"/>
              <a:t>, PRC71, 034909</a:t>
            </a:r>
          </a:p>
          <a:p>
            <a:r>
              <a:rPr lang="de-DE" sz="1050" dirty="0" smtClean="0"/>
              <a:t>Jia, Wei, arXiv:1005.0645</a:t>
            </a:r>
            <a:r>
              <a:rPr lang="en-US" sz="1050" dirty="0" smtClean="0"/>
              <a:t> </a:t>
            </a:r>
            <a:endParaRPr lang="en-US" dirty="0" smtClean="0"/>
          </a:p>
        </p:txBody>
      </p:sp>
      <p:sp>
        <p:nvSpPr>
          <p:cNvPr id="30" name="Rounded Rectangle 29"/>
          <p:cNvSpPr/>
          <p:nvPr/>
        </p:nvSpPr>
        <p:spPr>
          <a:xfrm>
            <a:off x="5486400" y="6019800"/>
            <a:ext cx="3581400" cy="8382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Plenary:  M. </a:t>
            </a:r>
            <a:r>
              <a:rPr lang="en-US" sz="1200" b="1" dirty="0" err="1" smtClean="0">
                <a:solidFill>
                  <a:schemeClr val="tx1"/>
                </a:solidFill>
              </a:rPr>
              <a:t>Purschke</a:t>
            </a:r>
            <a:r>
              <a:rPr lang="en-US" sz="1200" b="1" dirty="0" smtClean="0">
                <a:solidFill>
                  <a:schemeClr val="tx1"/>
                </a:solidFill>
              </a:rPr>
              <a:t> (R_AA) </a:t>
            </a:r>
            <a:r>
              <a:rPr lang="en-US" sz="1200" b="1" dirty="0" err="1" smtClean="0">
                <a:solidFill>
                  <a:schemeClr val="tx1"/>
                </a:solidFill>
              </a:rPr>
              <a:t>Wen</a:t>
            </a:r>
            <a:endParaRPr lang="en-US" sz="1200" b="1" dirty="0" smtClean="0">
              <a:solidFill>
                <a:schemeClr val="tx1"/>
              </a:solidFill>
            </a:endParaRP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Parallel:  N. </a:t>
            </a:r>
            <a:r>
              <a:rPr lang="en-US" sz="1200" b="1" dirty="0" err="1" smtClean="0">
                <a:solidFill>
                  <a:schemeClr val="tx1"/>
                </a:solidFill>
              </a:rPr>
              <a:t>Grau</a:t>
            </a:r>
            <a:r>
              <a:rPr lang="en-US" sz="1200" b="1" dirty="0" smtClean="0">
                <a:solidFill>
                  <a:schemeClr val="tx1"/>
                </a:solidFill>
              </a:rPr>
              <a:t> (gamma-</a:t>
            </a:r>
            <a:r>
              <a:rPr lang="en-US" sz="1200" b="1" dirty="0" err="1" smtClean="0">
                <a:solidFill>
                  <a:schemeClr val="tx1"/>
                </a:solidFill>
              </a:rPr>
              <a:t>hadron</a:t>
            </a:r>
            <a:r>
              <a:rPr lang="en-US" sz="1200" b="1" dirty="0" smtClean="0">
                <a:solidFill>
                  <a:schemeClr val="tx1"/>
                </a:solidFill>
              </a:rPr>
              <a:t>, jets) Tue</a:t>
            </a: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Parallel:  D. Sharma (light vector mesons) Mon</a:t>
            </a:r>
          </a:p>
          <a:p>
            <a:pPr marL="0" lvl="1" algn="ctr"/>
            <a:r>
              <a:rPr lang="en-US" sz="1200" b="1" dirty="0" smtClean="0">
                <a:solidFill>
                  <a:schemeClr val="tx1"/>
                </a:solidFill>
              </a:rPr>
              <a:t>Poster:  M. </a:t>
            </a:r>
            <a:r>
              <a:rPr lang="en-US" sz="1200" b="1" dirty="0" err="1" smtClean="0">
                <a:solidFill>
                  <a:schemeClr val="tx1"/>
                </a:solidFill>
              </a:rPr>
              <a:t>Tannenbaum</a:t>
            </a:r>
            <a:r>
              <a:rPr lang="en-US" sz="1200" b="1" dirty="0" smtClean="0">
                <a:solidFill>
                  <a:schemeClr val="tx1"/>
                </a:solidFill>
              </a:rPr>
              <a:t> (E loss RHIC vs. LHC)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36928" y="1551682"/>
            <a:ext cx="1699311" cy="1077218"/>
          </a:xfrm>
          <a:prstGeom prst="rect">
            <a:avLst/>
          </a:prstGeom>
          <a:solidFill>
            <a:srgbClr val="FFC000">
              <a:alpha val="88000"/>
            </a:srgbClr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v</a:t>
            </a:r>
            <a:r>
              <a:rPr lang="en-US" sz="1600" b="1" i="1" baseline="-25000" dirty="0" smtClean="0"/>
              <a:t>2</a:t>
            </a:r>
            <a:r>
              <a:rPr lang="en-US" sz="1600" b="1" baseline="-25000" dirty="0" smtClean="0"/>
              <a:t> </a:t>
            </a:r>
            <a:r>
              <a:rPr lang="en-US" sz="1600" b="1" dirty="0" smtClean="0"/>
              <a:t>explained by </a:t>
            </a:r>
          </a:p>
          <a:p>
            <a:r>
              <a:rPr lang="en-US" sz="1600" b="1" dirty="0" smtClean="0"/>
              <a:t>cubic path length </a:t>
            </a:r>
          </a:p>
          <a:p>
            <a:r>
              <a:rPr lang="en-US" sz="1600" b="1" dirty="0" smtClean="0"/>
              <a:t>dependence </a:t>
            </a:r>
          </a:p>
          <a:p>
            <a:r>
              <a:rPr lang="en-US" sz="1600" b="1" dirty="0" smtClean="0"/>
              <a:t>(like </a:t>
            </a:r>
            <a:r>
              <a:rPr lang="en-US" sz="1600" b="1" dirty="0" err="1" smtClean="0"/>
              <a:t>AdS</a:t>
            </a:r>
            <a:r>
              <a:rPr lang="en-US" sz="1600" b="1" dirty="0" smtClean="0"/>
              <a:t>/CFT)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115616" y="764704"/>
            <a:ext cx="6934200" cy="914400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/>
              <a:t>v</a:t>
            </a:r>
            <a:r>
              <a:rPr lang="en-US" sz="3200" i="1" baseline="-25000" dirty="0" smtClean="0"/>
              <a:t>2</a:t>
            </a:r>
            <a:r>
              <a:rPr lang="en-US" sz="3200" dirty="0" smtClean="0"/>
              <a:t> data favors </a:t>
            </a:r>
            <a:r>
              <a:rPr lang="en-US" sz="3200" dirty="0" err="1" smtClean="0"/>
              <a:t>d</a:t>
            </a:r>
            <a:r>
              <a:rPr lang="en-US" sz="3200" i="1" dirty="0" err="1" smtClean="0"/>
              <a:t>E</a:t>
            </a:r>
            <a:r>
              <a:rPr lang="en-US" sz="3200" dirty="0" smtClean="0"/>
              <a:t>/</a:t>
            </a:r>
            <a:r>
              <a:rPr lang="en-US" sz="3200" dirty="0" err="1" smtClean="0"/>
              <a:t>d</a:t>
            </a:r>
            <a:r>
              <a:rPr lang="en-US" sz="3200" i="1" dirty="0" err="1" smtClean="0"/>
              <a:t>x</a:t>
            </a:r>
            <a:r>
              <a:rPr lang="en-US" sz="3200" dirty="0" smtClean="0"/>
              <a:t> ~ </a:t>
            </a:r>
            <a:r>
              <a:rPr lang="en-US" sz="3200" i="1" dirty="0" smtClean="0"/>
              <a:t>l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 (like </a:t>
            </a:r>
            <a:r>
              <a:rPr lang="en-US" sz="3200" dirty="0" err="1" smtClean="0"/>
              <a:t>AdS</a:t>
            </a:r>
            <a:r>
              <a:rPr lang="en-US" sz="3200" dirty="0" smtClean="0"/>
              <a:t>/CFT)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98589"/>
            <a:ext cx="7955036" cy="595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pQCD</a:t>
            </a:r>
            <a:r>
              <a:rPr lang="ja-JP" altLang="en-US" dirty="0" smtClean="0"/>
              <a:t>危機回避？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22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結論にはまだ早い</a:t>
            </a:r>
            <a:endParaRPr kumimoji="1" lang="ja-JP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652261" cy="362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9625" y="1556792"/>
            <a:ext cx="45243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5686425"/>
            <a:ext cx="66579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008112"/>
            <a:ext cx="8748464" cy="58052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実験サマリー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驚くべきことに、今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QM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で全ての実験結果が統一の見解を出してきた。実験結果サマリーを兼ねて。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ジェット測定の実験的困難。本当は大変。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85000"/>
                  </a:schemeClr>
                </a:solidFill>
              </a:rPr>
              <a:t>クエンチングの仕組み</a:t>
            </a:r>
            <a:endParaRPr kumimoji="1"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altLang="ja-JP" dirty="0" err="1" smtClean="0">
                <a:solidFill>
                  <a:schemeClr val="bg1">
                    <a:lumMod val="85000"/>
                  </a:schemeClr>
                </a:solidFill>
              </a:rPr>
              <a:t>pQCD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の破綻危機？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パートン同定が鍵となるか？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クォークかグルーオンか？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リッジは</a:t>
            </a:r>
            <a:r>
              <a:rPr lang="en-US" altLang="ja-JP" dirty="0" smtClean="0"/>
              <a:t>fluctuation</a:t>
            </a:r>
            <a:r>
              <a:rPr lang="ja-JP" altLang="en-US" dirty="0" smtClean="0"/>
              <a:t>なんかじゃない</a:t>
            </a:r>
            <a:r>
              <a:rPr lang="en-US" altLang="ja-JP" dirty="0" smtClean="0"/>
              <a:t>(by STAR)</a:t>
            </a:r>
            <a:r>
              <a:rPr lang="ja-JP" altLang="en-US" dirty="0" smtClean="0"/>
              <a:t>？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QGP</a:t>
            </a:r>
            <a:r>
              <a:rPr lang="ja-JP" altLang="en-US" dirty="0" smtClean="0"/>
              <a:t>の再加熱は見えている？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low-</a:t>
            </a:r>
            <a:r>
              <a:rPr lang="en-US" altLang="ja-JP" dirty="0" err="1" smtClean="0">
                <a:solidFill>
                  <a:schemeClr val="bg1">
                    <a:lumMod val="85000"/>
                  </a:schemeClr>
                </a:solidFill>
              </a:rPr>
              <a:t>pT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ハドロン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RAA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の謎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514350"/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Photon v2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について、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55776" y="3410425"/>
            <a:ext cx="4160520" cy="2834640"/>
          </a:xfrm>
          <a:prstGeom prst="rect">
            <a:avLst/>
          </a:prstGeom>
          <a:noFill/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パートン</a:t>
            </a:r>
            <a:r>
              <a:rPr lang="en-US" altLang="ja-JP" dirty="0" smtClean="0"/>
              <a:t>ID</a:t>
            </a:r>
            <a:r>
              <a:rPr lang="ja-JP" altLang="en-US" dirty="0" smtClean="0"/>
              <a:t>が解決への糸口？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6444208" y="1772816"/>
            <a:ext cx="2952329" cy="4392488"/>
          </a:xfrm>
        </p:spPr>
        <p:txBody>
          <a:bodyPr>
            <a:normAutofit/>
          </a:bodyPr>
          <a:lstStyle/>
          <a:p>
            <a:pPr lvl="1"/>
            <a:r>
              <a:rPr lang="en-US" sz="2000" dirty="0" smtClean="0"/>
              <a:t>Quark:30%</a:t>
            </a:r>
          </a:p>
          <a:p>
            <a:pPr lvl="1"/>
            <a:r>
              <a:rPr lang="en-US" sz="2000" dirty="0" smtClean="0"/>
              <a:t>Gluon:70%</a:t>
            </a:r>
          </a:p>
          <a:p>
            <a:r>
              <a:rPr lang="en-US" sz="2400" dirty="0" smtClean="0"/>
              <a:t>Large jet-like cone,</a:t>
            </a:r>
          </a:p>
          <a:p>
            <a:r>
              <a:rPr lang="en-US" altLang="ja-JP" sz="2400" dirty="0" smtClean="0"/>
              <a:t>S</a:t>
            </a:r>
            <a:r>
              <a:rPr lang="en-US" sz="2400" dirty="0" smtClean="0"/>
              <a:t>mall ridge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000" dirty="0" smtClean="0"/>
              <a:t>Quark:&lt;10%</a:t>
            </a:r>
          </a:p>
          <a:p>
            <a:pPr lvl="1"/>
            <a:r>
              <a:rPr lang="en-US" sz="2000" dirty="0" smtClean="0"/>
              <a:t>Gluon:&gt;90%</a:t>
            </a:r>
          </a:p>
          <a:p>
            <a:r>
              <a:rPr lang="en-US" sz="2400" dirty="0" smtClean="0"/>
              <a:t>Smaller cone</a:t>
            </a:r>
          </a:p>
          <a:p>
            <a:r>
              <a:rPr lang="en-US" sz="2400" dirty="0" smtClean="0"/>
              <a:t>Large ridge</a:t>
            </a:r>
            <a:endParaRPr lang="en-US" sz="2400" dirty="0"/>
          </a:p>
        </p:txBody>
      </p:sp>
      <p:pic>
        <p:nvPicPr>
          <p:cNvPr id="28" name="Picture 27" descr="RawCorr_Cent89_SigmaGt0.root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5005" y="976253"/>
            <a:ext cx="4160520" cy="283464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12160" y="3789040"/>
            <a:ext cx="177422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00FF"/>
                </a:solidFill>
              </a:rPr>
              <a:t>(P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±</a:t>
            </a:r>
            <a:r>
              <a:rPr lang="en-US" sz="1600" b="1" dirty="0" smtClean="0">
                <a:solidFill>
                  <a:srgbClr val="0000FF"/>
                </a:solidFill>
              </a:rPr>
              <a:t>+K</a:t>
            </a:r>
            <a:r>
              <a:rPr lang="en-US" sz="1600" b="1" baseline="30000" dirty="0" smtClean="0">
                <a:solidFill>
                  <a:srgbClr val="0000FF"/>
                </a:solidFill>
              </a:rPr>
              <a:t>±</a:t>
            </a:r>
            <a:r>
              <a:rPr lang="en-US" sz="1600" b="1" dirty="0" smtClean="0">
                <a:solidFill>
                  <a:srgbClr val="0000FF"/>
                </a:solidFill>
              </a:rPr>
              <a:t>) trigger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8144" y="1340768"/>
            <a:ext cx="177422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p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± </a:t>
            </a:r>
            <a:r>
              <a:rPr lang="en-US" sz="1600" b="1" dirty="0" smtClean="0">
                <a:solidFill>
                  <a:srgbClr val="FF0000"/>
                </a:solidFill>
              </a:rPr>
              <a:t>trigger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5508104" y="6334599"/>
            <a:ext cx="1864145" cy="523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ea typeface="Arial" charset="0"/>
                <a:cs typeface="Arial" charset="0"/>
              </a:rPr>
              <a:t>4</a:t>
            </a:r>
            <a:r>
              <a:rPr lang="en-GB" sz="1400" b="0" dirty="0" smtClean="0">
                <a:ea typeface="Arial" charset="0"/>
                <a:cs typeface="Arial" charset="0"/>
              </a:rPr>
              <a:t> </a:t>
            </a:r>
            <a:r>
              <a:rPr lang="en-GB" sz="1400" b="0" dirty="0">
                <a:ea typeface="Arial" charset="0"/>
                <a:cs typeface="Arial" charset="0"/>
              </a:rPr>
              <a:t>&lt; p</a:t>
            </a:r>
            <a:r>
              <a:rPr lang="en-GB" sz="1400" b="0" baseline="-25000" dirty="0">
                <a:ea typeface="Arial" charset="0"/>
                <a:cs typeface="Arial" charset="0"/>
              </a:rPr>
              <a:t>T,trigger </a:t>
            </a:r>
            <a:r>
              <a:rPr lang="en-GB" sz="1400" b="0" dirty="0">
                <a:ea typeface="Arial" charset="0"/>
                <a:cs typeface="Arial" charset="0"/>
              </a:rPr>
              <a:t>&lt;</a:t>
            </a:r>
            <a:r>
              <a:rPr lang="en-GB" sz="1400" b="0" dirty="0" smtClean="0">
                <a:ea typeface="Arial" charset="0"/>
                <a:cs typeface="Arial" charset="0"/>
              </a:rPr>
              <a:t> 6 </a:t>
            </a:r>
            <a:r>
              <a:rPr lang="en-GB" sz="1400" b="0" dirty="0">
                <a:ea typeface="Arial" charset="0"/>
                <a:cs typeface="Arial" charset="0"/>
              </a:rPr>
              <a:t>GeV/</a:t>
            </a:r>
            <a:r>
              <a:rPr lang="en-GB" sz="1400" b="0" dirty="0" smtClean="0">
                <a:ea typeface="Arial" charset="0"/>
                <a:cs typeface="Arial" charset="0"/>
              </a:rPr>
              <a:t>c</a:t>
            </a:r>
          </a:p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dirty="0" err="1" smtClean="0">
                <a:ea typeface="Helvetica" charset="0"/>
                <a:cs typeface="Helvetica" charset="0"/>
                <a:sym typeface="Helvetica" charset="0"/>
              </a:rPr>
              <a:t>p</a:t>
            </a:r>
            <a:r>
              <a:rPr lang="en-US" sz="1400" b="0" baseline="-25000" dirty="0" err="1" smtClean="0">
                <a:ea typeface="Helvetica" charset="0"/>
                <a:cs typeface="Helvetica" charset="0"/>
                <a:sym typeface="Helvetica" charset="0"/>
              </a:rPr>
              <a:t>t,assoc</a:t>
            </a:r>
            <a:r>
              <a:rPr lang="en-US" sz="1400" b="0" baseline="-25000" dirty="0" smtClean="0">
                <a:ea typeface="Helvetica" charset="0"/>
                <a:cs typeface="Helvetica" charset="0"/>
                <a:sym typeface="Helvetica" charset="0"/>
              </a:rPr>
              <a:t>. </a:t>
            </a:r>
            <a:r>
              <a:rPr lang="en-US" sz="1400" b="0" dirty="0" smtClean="0">
                <a:ea typeface="Helvetica" charset="0"/>
                <a:cs typeface="Helvetica" charset="0"/>
                <a:sym typeface="Helvetica" charset="0"/>
              </a:rPr>
              <a:t>&gt; 1.5 GeV/c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564151" y="6165304"/>
            <a:ext cx="80344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Au+Au</a:t>
            </a:r>
            <a:endParaRPr lang="en-US" sz="1600" dirty="0"/>
          </a:p>
        </p:txBody>
      </p:sp>
      <p:pic>
        <p:nvPicPr>
          <p:cNvPr id="13" name="Picture 11" descr="nlopqcd_akk_gluonfraction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EB4BF"/>
              </a:clrFrom>
              <a:clrTo>
                <a:srgbClr val="AEB4BF">
                  <a:alpha val="0"/>
                </a:srgbClr>
              </a:clrTo>
            </a:clrChange>
          </a:blip>
          <a:srcRect l="13293" t="3084" r="9982" b="7070"/>
          <a:stretch>
            <a:fillRect/>
          </a:stretch>
        </p:blipFill>
        <p:spPr bwMode="auto">
          <a:xfrm>
            <a:off x="0" y="2056582"/>
            <a:ext cx="2616874" cy="2308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1994600" y="4340259"/>
            <a:ext cx="423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ea typeface="Times New Roman" charset="0"/>
                <a:cs typeface="Times New Roman" charset="0"/>
              </a:rPr>
              <a:t>p</a:t>
            </a:r>
            <a:r>
              <a:rPr kumimoji="0" lang="en-US" sz="18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7D"/>
                </a:solidFill>
                <a:effectLst/>
                <a:uLnTx/>
                <a:uFillTx/>
                <a:ea typeface="Times New Roman" charset="0"/>
                <a:cs typeface="Times New Roman" charset="0"/>
              </a:rPr>
              <a:t>T</a:t>
            </a:r>
            <a:endParaRPr kumimoji="0" lang="el-GR" sz="1800" b="0" i="0" u="none" strike="noStrike" kern="0" cap="none" spc="0" normalizeH="0" baseline="-25000" noProof="0" dirty="0">
              <a:ln>
                <a:noFill/>
              </a:ln>
              <a:solidFill>
                <a:srgbClr val="00007D"/>
              </a:solidFill>
              <a:effectLst/>
              <a:uLnTx/>
              <a:uFillTx/>
              <a:ea typeface="Times New Roman" charset="0"/>
              <a:cs typeface="Times New Roman" charset="0"/>
            </a:endParaRPr>
          </a:p>
        </p:txBody>
      </p:sp>
      <p:sp>
        <p:nvSpPr>
          <p:cNvPr id="17" name="TextBox 34"/>
          <p:cNvSpPr txBox="1"/>
          <p:nvPr/>
        </p:nvSpPr>
        <p:spPr>
          <a:xfrm>
            <a:off x="340702" y="2996952"/>
            <a:ext cx="1977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Gluon </a:t>
            </a:r>
            <a:br>
              <a:rPr lang="en-US" sz="1400" dirty="0" smtClean="0"/>
            </a:br>
            <a:r>
              <a:rPr lang="en-US" sz="1400" dirty="0" smtClean="0"/>
              <a:t>contribution factor</a:t>
            </a:r>
            <a:endParaRPr lang="en-US" sz="1400" dirty="0"/>
          </a:p>
        </p:txBody>
      </p:sp>
      <p:sp>
        <p:nvSpPr>
          <p:cNvPr id="18" name="Rectangle 38"/>
          <p:cNvSpPr/>
          <p:nvPr/>
        </p:nvSpPr>
        <p:spPr>
          <a:xfrm>
            <a:off x="1029111" y="3937992"/>
            <a:ext cx="1464321" cy="430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100" dirty="0" smtClean="0"/>
              <a:t>Albino et al.</a:t>
            </a:r>
          </a:p>
          <a:p>
            <a:r>
              <a:rPr lang="en-US" sz="1100" dirty="0" smtClean="0"/>
              <a:t>NPB 725 (2005) 181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15" grpId="0" animBg="1"/>
      <p:bldP spid="16" grpId="0" animBg="1"/>
      <p:bldP spid="21" grpId="0" animBg="1"/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858" y="1705279"/>
            <a:ext cx="4160520" cy="2834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グルーオンがリッジの元？</a:t>
            </a:r>
            <a:r>
              <a:rPr lang="en-US" altLang="ja-JP" dirty="0" smtClean="0"/>
              <a:t>(by STAR)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A42C-469A-CB43-B8A0-BA85B7ACE25D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8190" y="1697493"/>
            <a:ext cx="4183467" cy="2850273"/>
          </a:xfrm>
          <a:prstGeom prst="rect">
            <a:avLst/>
          </a:prstGeom>
        </p:spPr>
      </p:pic>
      <p:sp>
        <p:nvSpPr>
          <p:cNvPr id="19" name="Content Placeholder 6"/>
          <p:cNvSpPr txBox="1">
            <a:spLocks/>
          </p:cNvSpPr>
          <p:nvPr/>
        </p:nvSpPr>
        <p:spPr>
          <a:xfrm>
            <a:off x="4532064" y="4534861"/>
            <a:ext cx="4611936" cy="1275519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 smtClean="0">
                <a:latin typeface="Symbol" charset="2"/>
                <a:cs typeface="Symbol" charset="2"/>
              </a:rPr>
              <a:t>Dh </a:t>
            </a:r>
            <a:r>
              <a:rPr lang="en-US" sz="1600" dirty="0" smtClean="0">
                <a:cs typeface="Symbol" charset="2"/>
              </a:rPr>
              <a:t>reveals rich trigger PID dependent structure:</a:t>
            </a:r>
            <a:endParaRPr lang="en-US" sz="1700" dirty="0" smtClean="0"/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 smtClean="0">
                <a:cs typeface="Symbol" charset="2"/>
              </a:rPr>
              <a:t>Higher jet-like amplitude for pions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r>
              <a:rPr lang="en-US" sz="1600" dirty="0" smtClean="0">
                <a:cs typeface="Symbol" charset="2"/>
              </a:rPr>
              <a:t>Ridge predominantly contributed by non-pion-triggered events</a:t>
            </a:r>
          </a:p>
          <a:p>
            <a:pPr marL="731520" lvl="1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</a:pPr>
            <a:endParaRPr lang="en-US" sz="1600" dirty="0" smtClean="0">
              <a:cs typeface="Symbol" charset="2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44011" y="1706887"/>
            <a:ext cx="95545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|</a:t>
            </a:r>
            <a:r>
              <a:rPr lang="en-US" sz="1400" dirty="0" smtClean="0">
                <a:latin typeface="Symbol" charset="2"/>
                <a:cs typeface="Symbol" charset="2"/>
              </a:rPr>
              <a:t>Dh</a:t>
            </a:r>
            <a:r>
              <a:rPr lang="en-US" sz="1400" dirty="0" smtClean="0"/>
              <a:t>|&lt;1.0</a:t>
            </a:r>
            <a:endParaRPr lang="en-US" sz="1400" dirty="0"/>
          </a:p>
        </p:txBody>
      </p:sp>
      <p:sp>
        <p:nvSpPr>
          <p:cNvPr id="23" name="Rectangle 22"/>
          <p:cNvSpPr/>
          <p:nvPr/>
        </p:nvSpPr>
        <p:spPr>
          <a:xfrm>
            <a:off x="6244710" y="1713661"/>
            <a:ext cx="96558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|</a:t>
            </a:r>
            <a:r>
              <a:rPr lang="en-US" sz="1400" dirty="0" smtClean="0">
                <a:latin typeface="Symbol" charset="2"/>
                <a:cs typeface="Symbol" charset="2"/>
              </a:rPr>
              <a:t>Df</a:t>
            </a:r>
            <a:r>
              <a:rPr lang="en-US" sz="1400" dirty="0" smtClean="0"/>
              <a:t>|&lt;0.73</a:t>
            </a:r>
            <a:endParaRPr lang="en-US" sz="1400" dirty="0"/>
          </a:p>
        </p:txBody>
      </p:sp>
      <p:sp>
        <p:nvSpPr>
          <p:cNvPr id="24" name="Content Placeholder 6"/>
          <p:cNvSpPr txBox="1">
            <a:spLocks/>
          </p:cNvSpPr>
          <p:nvPr/>
        </p:nvSpPr>
        <p:spPr>
          <a:xfrm>
            <a:off x="258457" y="4553493"/>
            <a:ext cx="4041648" cy="97511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kumimoji="0" lang="en-US" sz="1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Consistent with previous results – but that </a:t>
            </a:r>
            <a:r>
              <a:rPr lang="en-US" sz="1700" dirty="0" smtClean="0"/>
              <a:t>is a function of projection range!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lvl="0" indent="-274320" defTabSz="914400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/>
            </a:pPr>
            <a:r>
              <a:rPr lang="en-US" sz="1700" dirty="0" smtClean="0"/>
              <a:t>Does not reveal entire structure</a:t>
            </a:r>
            <a:endParaRPr kumimoji="0" lang="en-US" sz="17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2202987" y="5744264"/>
            <a:ext cx="1864145" cy="52340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prstTxWarp prst="textNoShape">
              <a:avLst/>
            </a:prstTxWarp>
            <a:spAutoFit/>
          </a:bodyPr>
          <a:lstStyle/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buFont typeface="Wingdings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dirty="0">
                <a:ea typeface="Arial" charset="0"/>
                <a:cs typeface="Arial" charset="0"/>
              </a:rPr>
              <a:t>4</a:t>
            </a:r>
            <a:r>
              <a:rPr lang="en-GB" sz="1400" b="0" dirty="0" smtClean="0">
                <a:ea typeface="Arial" charset="0"/>
                <a:cs typeface="Arial" charset="0"/>
              </a:rPr>
              <a:t> </a:t>
            </a:r>
            <a:r>
              <a:rPr lang="en-GB" sz="1400" b="0" dirty="0">
                <a:ea typeface="Arial" charset="0"/>
                <a:cs typeface="Arial" charset="0"/>
              </a:rPr>
              <a:t>&lt; p</a:t>
            </a:r>
            <a:r>
              <a:rPr lang="en-GB" sz="1400" b="0" baseline="-25000" dirty="0">
                <a:ea typeface="Arial" charset="0"/>
                <a:cs typeface="Arial" charset="0"/>
              </a:rPr>
              <a:t>T,trigger </a:t>
            </a:r>
            <a:r>
              <a:rPr lang="en-GB" sz="1400" b="0" dirty="0">
                <a:ea typeface="Arial" charset="0"/>
                <a:cs typeface="Arial" charset="0"/>
              </a:rPr>
              <a:t>&lt;</a:t>
            </a:r>
            <a:r>
              <a:rPr lang="en-GB" sz="1400" b="0" dirty="0" smtClean="0">
                <a:ea typeface="Arial" charset="0"/>
                <a:cs typeface="Arial" charset="0"/>
              </a:rPr>
              <a:t> 6 </a:t>
            </a:r>
            <a:r>
              <a:rPr lang="en-GB" sz="1400" b="0" dirty="0">
                <a:ea typeface="Arial" charset="0"/>
                <a:cs typeface="Arial" charset="0"/>
              </a:rPr>
              <a:t>GeV/</a:t>
            </a:r>
            <a:r>
              <a:rPr lang="en-GB" sz="1400" b="0" dirty="0" smtClean="0">
                <a:ea typeface="Arial" charset="0"/>
                <a:cs typeface="Arial" charset="0"/>
              </a:rPr>
              <a:t>c</a:t>
            </a:r>
          </a:p>
          <a:p>
            <a:pPr algn="r">
              <a:lnSpc>
                <a:spcPct val="93000"/>
              </a:lnSpc>
              <a:spcBef>
                <a:spcPts val="175"/>
              </a:spcBef>
              <a:buClr>
                <a:schemeClr val="tx1"/>
              </a:buClr>
              <a:buSzPct val="7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400" b="0" dirty="0" err="1" smtClean="0">
                <a:ea typeface="Helvetica" charset="0"/>
                <a:cs typeface="Helvetica" charset="0"/>
                <a:sym typeface="Helvetica" charset="0"/>
              </a:rPr>
              <a:t>p</a:t>
            </a:r>
            <a:r>
              <a:rPr lang="en-US" sz="1400" b="0" baseline="-25000" dirty="0" err="1" smtClean="0">
                <a:ea typeface="Helvetica" charset="0"/>
                <a:cs typeface="Helvetica" charset="0"/>
                <a:sym typeface="Helvetica" charset="0"/>
              </a:rPr>
              <a:t>t,assoc</a:t>
            </a:r>
            <a:r>
              <a:rPr lang="en-US" sz="1400" b="0" baseline="-25000" dirty="0" smtClean="0">
                <a:ea typeface="Helvetica" charset="0"/>
                <a:cs typeface="Helvetica" charset="0"/>
                <a:sym typeface="Helvetica" charset="0"/>
              </a:rPr>
              <a:t>. </a:t>
            </a:r>
            <a:r>
              <a:rPr lang="en-US" sz="1400" b="0" dirty="0" smtClean="0">
                <a:ea typeface="Helvetica" charset="0"/>
                <a:cs typeface="Helvetica" charset="0"/>
                <a:sym typeface="Helvetica" charset="0"/>
              </a:rPr>
              <a:t>&gt; 1.5 GeV/c</a:t>
            </a:r>
          </a:p>
        </p:txBody>
      </p:sp>
      <p:grpSp>
        <p:nvGrpSpPr>
          <p:cNvPr id="6" name="Group 25"/>
          <p:cNvGrpSpPr/>
          <p:nvPr/>
        </p:nvGrpSpPr>
        <p:grpSpPr>
          <a:xfrm>
            <a:off x="4017206" y="1776654"/>
            <a:ext cx="1542087" cy="954107"/>
            <a:chOff x="4017206" y="2006139"/>
            <a:chExt cx="1542087" cy="954107"/>
          </a:xfrm>
        </p:grpSpPr>
        <p:sp useBgFill="1">
          <p:nvSpPr>
            <p:cNvPr id="16" name="TextBox 15"/>
            <p:cNvSpPr txBox="1"/>
            <p:nvPr/>
          </p:nvSpPr>
          <p:spPr>
            <a:xfrm>
              <a:off x="4017206" y="2006139"/>
              <a:ext cx="1542087" cy="95410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lvl="1"/>
              <a:r>
                <a:rPr lang="en-US" sz="1400" b="1" dirty="0" smtClean="0">
                  <a:solidFill>
                    <a:schemeClr val="tx1"/>
                  </a:solidFill>
                  <a:cs typeface="Symbol" charset="2"/>
                </a:rPr>
                <a:t>Trigger:</a:t>
              </a:r>
            </a:p>
            <a:p>
              <a:pPr lvl="1"/>
              <a:r>
                <a:rPr lang="en-US" sz="1400" b="1" dirty="0" smtClean="0">
                  <a:solidFill>
                    <a:srgbClr val="FF0000"/>
                  </a:solidFill>
                  <a:latin typeface="Symbol" charset="2"/>
                  <a:cs typeface="Symbol" charset="2"/>
                </a:rPr>
                <a:t>p</a:t>
              </a:r>
              <a:r>
                <a:rPr lang="en-US" sz="1400" b="1" baseline="30000" dirty="0" smtClean="0">
                  <a:solidFill>
                    <a:srgbClr val="FF0000"/>
                  </a:solidFill>
                </a:rPr>
                <a:t>±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/>
              </a:r>
              <a:br>
                <a:rPr lang="en-US" sz="1400" b="1" dirty="0" smtClean="0">
                  <a:solidFill>
                    <a:srgbClr val="FF0000"/>
                  </a:solidFill>
                </a:rPr>
              </a:br>
              <a:r>
                <a:rPr lang="en-US" sz="1400" b="1" dirty="0" smtClean="0">
                  <a:solidFill>
                    <a:srgbClr val="0000FF"/>
                  </a:solidFill>
                </a:rPr>
                <a:t>(P</a:t>
              </a:r>
              <a:r>
                <a:rPr lang="en-US" sz="1400" b="1" baseline="30000" dirty="0" smtClean="0">
                  <a:solidFill>
                    <a:srgbClr val="0000FF"/>
                  </a:solidFill>
                </a:rPr>
                <a:t>±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+K</a:t>
              </a:r>
              <a:r>
                <a:rPr lang="en-US" sz="1400" b="1" baseline="30000" dirty="0" smtClean="0">
                  <a:solidFill>
                    <a:srgbClr val="0000FF"/>
                  </a:solidFill>
                </a:rPr>
                <a:t>±</a:t>
              </a:r>
              <a:r>
                <a:rPr lang="en-US" sz="1400" b="1" dirty="0" smtClean="0">
                  <a:solidFill>
                    <a:srgbClr val="0000FF"/>
                  </a:solidFill>
                </a:rPr>
                <a:t>)</a:t>
              </a:r>
            </a:p>
            <a:p>
              <a:pPr lvl="1"/>
              <a:r>
                <a:rPr 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Charged h</a:t>
              </a:r>
              <a:endParaRPr lang="en-US" sz="1400" dirty="0" smtClean="0">
                <a:solidFill>
                  <a:srgbClr val="FF0000"/>
                </a:solidFill>
              </a:endParaRPr>
            </a:p>
          </p:txBody>
        </p:sp>
        <p:pic>
          <p:nvPicPr>
            <p:cNvPr id="17" name="Picture 16" descr="Circle.pn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EDEDED"/>
                </a:clrFrom>
                <a:clrTo>
                  <a:srgbClr val="EDEDED">
                    <a:alpha val="0"/>
                  </a:srgbClr>
                </a:clrTo>
              </a:clrChange>
              <a:duotone>
                <a:srgbClr val="0000FF"/>
                <a:srgbClr val="FFF1C1"/>
              </a:duotone>
            </a:blip>
            <a:stretch>
              <a:fillRect/>
            </a:stretch>
          </p:blipFill>
          <p:spPr>
            <a:xfrm>
              <a:off x="4185104" y="2528543"/>
              <a:ext cx="182245" cy="177800"/>
            </a:xfrm>
            <a:prstGeom prst="rect">
              <a:avLst/>
            </a:prstGeom>
          </p:spPr>
        </p:pic>
        <p:pic>
          <p:nvPicPr>
            <p:cNvPr id="18" name="Picture 17" descr="Square.pn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duotone>
                <a:srgbClr val="FF0000"/>
                <a:srgbClr val="FFF1C1"/>
              </a:duotone>
            </a:blip>
            <a:stretch>
              <a:fillRect/>
            </a:stretch>
          </p:blipFill>
          <p:spPr>
            <a:xfrm>
              <a:off x="4196939" y="2302127"/>
              <a:ext cx="173355" cy="173355"/>
            </a:xfrm>
            <a:prstGeom prst="rect">
              <a:avLst/>
            </a:prstGeom>
          </p:spPr>
        </p:pic>
        <p:pic>
          <p:nvPicPr>
            <p:cNvPr id="20" name="Picture 19" descr="Star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2DD69"/>
                </a:clrFrom>
                <a:clrTo>
                  <a:srgbClr val="F2DD69">
                    <a:alpha val="0"/>
                  </a:srgbClr>
                </a:clrTo>
              </a:clrChange>
              <a:biLevel thresh="50000"/>
            </a:blip>
            <a:stretch>
              <a:fillRect/>
            </a:stretch>
          </p:blipFill>
          <p:spPr>
            <a:xfrm>
              <a:off x="4222233" y="2787085"/>
              <a:ext cx="128905" cy="133350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855278" y="5822451"/>
            <a:ext cx="80344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Au+Au</a:t>
            </a:r>
            <a:endParaRPr 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220072" y="5934670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リッジというより失われたエネルギーが</a:t>
            </a:r>
            <a:r>
              <a:rPr kumimoji="1" lang="en-US" altLang="ja-JP" dirty="0" smtClean="0">
                <a:solidFill>
                  <a:srgbClr val="FF0000"/>
                </a:solidFill>
              </a:rPr>
              <a:t>R&gt;0.8</a:t>
            </a:r>
            <a:r>
              <a:rPr kumimoji="1" lang="ja-JP" altLang="en-US" dirty="0" smtClean="0">
                <a:solidFill>
                  <a:srgbClr val="FF0000"/>
                </a:solidFill>
              </a:rPr>
              <a:t>に表れている、と見るべき。</a:t>
            </a:r>
            <a:r>
              <a:rPr kumimoji="1" lang="en-US" altLang="ja-JP" dirty="0" smtClean="0">
                <a:solidFill>
                  <a:srgbClr val="FF0000"/>
                </a:solidFill>
              </a:rPr>
              <a:t>(by Hisa Torii)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91971"/>
            <a:ext cx="7162948" cy="5366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リッジは</a:t>
            </a:r>
            <a:r>
              <a:rPr kumimoji="1" lang="en-US" altLang="ja-JP" dirty="0" smtClean="0"/>
              <a:t>|</a:t>
            </a:r>
            <a:r>
              <a:rPr kumimoji="1" lang="en-US" altLang="ja-JP" dirty="0" err="1" smtClean="0"/>
              <a:t>Δη</a:t>
            </a:r>
            <a:r>
              <a:rPr kumimoji="1" lang="en-US" altLang="ja-JP" dirty="0" smtClean="0"/>
              <a:t>|&lt;5</a:t>
            </a:r>
            <a:r>
              <a:rPr kumimoji="1" lang="ja-JP" altLang="en-US" dirty="0" err="1" smtClean="0"/>
              <a:t>まで</a:t>
            </a:r>
            <a:r>
              <a:rPr kumimoji="1" lang="ja-JP" altLang="en-US" dirty="0" smtClean="0"/>
              <a:t>広い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直接光子</a:t>
            </a:r>
            <a:r>
              <a:rPr kumimoji="1" lang="en-US" altLang="ja-JP" dirty="0" smtClean="0"/>
              <a:t>tagged-</a:t>
            </a:r>
            <a:r>
              <a:rPr kumimoji="1" lang="ja-JP" altLang="en-US" dirty="0" smtClean="0"/>
              <a:t>クォークジェット</a:t>
            </a:r>
            <a:endParaRPr kumimoji="1" lang="ja-JP" alt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60"/>
            <a:ext cx="5438775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457200" y="4653136"/>
            <a:ext cx="8229600" cy="220486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ja-JP" altLang="en-US" sz="2000" dirty="0" smtClean="0"/>
              <a:t>クォーク </a:t>
            </a:r>
            <a:r>
              <a:rPr lang="en-US" altLang="ja-JP" sz="2000" dirty="0" smtClean="0"/>
              <a:t>or </a:t>
            </a:r>
            <a:r>
              <a:rPr lang="ja-JP" altLang="en-US" sz="2000" dirty="0" smtClean="0"/>
              <a:t>グルーオンの違いは統計的な有利で明らかではない。</a:t>
            </a:r>
            <a:endParaRPr lang="en-US" altLang="ja-JP" sz="20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ja-JP" altLang="en-US" sz="2000" dirty="0" smtClean="0"/>
              <a:t>直接光子の</a:t>
            </a:r>
            <a:r>
              <a:rPr lang="en-US" altLang="ja-JP" sz="2000" dirty="0" smtClean="0"/>
              <a:t>Away-side </a:t>
            </a:r>
            <a:r>
              <a:rPr lang="ja-JP" altLang="en-US" sz="2000" dirty="0" smtClean="0"/>
              <a:t>クォーク</a:t>
            </a:r>
            <a:r>
              <a:rPr lang="en-US" altLang="ja-JP" sz="2000" dirty="0" smtClean="0"/>
              <a:t>:90%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Pi0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の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Away-side 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グルーオン</a:t>
            </a:r>
            <a:r>
              <a:rPr kumimoji="1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:70%(?)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従来の測定を失われたエネルギーが現れる領域で測定。</a:t>
            </a:r>
            <a:endParaRPr kumimoji="1" lang="en-US" altLang="ja-JP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HBT radius, chemical temperature by particle ratio,  thermal</a:t>
            </a:r>
            <a:r>
              <a:rPr kumimoji="1" lang="en-US" altLang="ja-JP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photon</a:t>
            </a: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Leading Jet axis</a:t>
            </a:r>
            <a:r>
              <a:rPr kumimoji="1" lang="ja-JP" altLang="en-U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、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 photon axis</a:t>
            </a:r>
            <a:r>
              <a:rPr kumimoji="1" lang="ja-JP" alt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からの角度依存性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1" lang="ja-JP" alt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008112"/>
            <a:ext cx="8748464" cy="58052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実験サマリー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驚くべきことに、今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QM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で全ての実験結果が統一の見解を出してきた。実験結果サマリーを兼ねて。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ジェット測定の実験的困難。本当は大変。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85000"/>
                  </a:schemeClr>
                </a:solidFill>
              </a:rPr>
              <a:t>クエンチングの仕組み</a:t>
            </a:r>
            <a:endParaRPr kumimoji="1"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altLang="ja-JP" dirty="0" err="1" smtClean="0">
                <a:solidFill>
                  <a:schemeClr val="bg1">
                    <a:lumMod val="85000"/>
                  </a:schemeClr>
                </a:solidFill>
              </a:rPr>
              <a:t>pQCD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の破綻危機？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パートン同定が鍵となるか？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クォークかグルーオンか？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リッジは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fluctuation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なんかじゃない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(by STAR)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？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QGP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の再加熱は見えている？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/>
              <a:t>low-</a:t>
            </a:r>
            <a:r>
              <a:rPr lang="en-US" altLang="ja-JP" dirty="0" err="1" smtClean="0"/>
              <a:t>pT</a:t>
            </a:r>
            <a:r>
              <a:rPr lang="ja-JP" altLang="en-US" dirty="0" smtClean="0"/>
              <a:t>ハドロン</a:t>
            </a:r>
            <a:r>
              <a:rPr lang="en-US" altLang="ja-JP" dirty="0" smtClean="0"/>
              <a:t>RAA</a:t>
            </a:r>
            <a:r>
              <a:rPr lang="ja-JP" altLang="en-US" dirty="0" smtClean="0"/>
              <a:t>の謎</a:t>
            </a:r>
            <a:endParaRPr lang="en-US" altLang="ja-JP" dirty="0" smtClean="0"/>
          </a:p>
          <a:p>
            <a:pPr marL="914400" lvl="1" indent="-514350"/>
            <a:r>
              <a:rPr lang="en-US" altLang="ja-JP" dirty="0" smtClean="0"/>
              <a:t>Photon v2</a:t>
            </a:r>
            <a:r>
              <a:rPr lang="ja-JP" altLang="en-US" dirty="0" smtClean="0"/>
              <a:t>について、</a:t>
            </a:r>
            <a:endParaRPr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29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008112"/>
            <a:ext cx="8748464" cy="580526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dirty="0" smtClean="0"/>
              <a:t>実験サマリー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驚くべきことに、今</a:t>
            </a:r>
            <a:r>
              <a:rPr lang="en-US" altLang="ja-JP" dirty="0" smtClean="0"/>
              <a:t>QM</a:t>
            </a:r>
            <a:r>
              <a:rPr lang="ja-JP" altLang="en-US" dirty="0" smtClean="0"/>
              <a:t>で全ての実験結果が統一の見解を出してきた。実験結果サマリーを兼ねて。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ジェット測定の実験的困難。本当は大変。</a:t>
            </a:r>
            <a:endParaRPr lang="en-US" altLang="ja-JP" dirty="0" smtClean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 smtClean="0">
                <a:solidFill>
                  <a:schemeClr val="bg1">
                    <a:lumMod val="85000"/>
                  </a:schemeClr>
                </a:solidFill>
              </a:rPr>
              <a:t>クエンチングの仕組み</a:t>
            </a:r>
            <a:endParaRPr kumimoji="1"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altLang="ja-JP" dirty="0" err="1" smtClean="0">
                <a:solidFill>
                  <a:schemeClr val="bg1">
                    <a:lumMod val="85000"/>
                  </a:schemeClr>
                </a:solidFill>
              </a:rPr>
              <a:t>pQCD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の破綻危機？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パートン同定が鍵となるか？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クォークかグルーオンか？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リッジは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fluctuation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なんかじゃない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(by STAR)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？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QGP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の再加熱は見えている？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low-</a:t>
            </a:r>
            <a:r>
              <a:rPr lang="en-US" altLang="ja-JP" dirty="0" err="1" smtClean="0">
                <a:solidFill>
                  <a:schemeClr val="bg1">
                    <a:lumMod val="85000"/>
                  </a:schemeClr>
                </a:solidFill>
              </a:rPr>
              <a:t>pT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ハドロン</a:t>
            </a:r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RAA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の謎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514350"/>
            <a:r>
              <a:rPr lang="en-US" altLang="ja-JP" dirty="0" smtClean="0">
                <a:solidFill>
                  <a:schemeClr val="bg1">
                    <a:lumMod val="85000"/>
                  </a:schemeClr>
                </a:solidFill>
              </a:rPr>
              <a:t>Photon v2</a:t>
            </a:r>
            <a:r>
              <a:rPr lang="ja-JP" altLang="en-US" dirty="0" smtClean="0">
                <a:solidFill>
                  <a:schemeClr val="bg1">
                    <a:lumMod val="85000"/>
                  </a:schemeClr>
                </a:solidFill>
              </a:rPr>
              <a:t>について、</a:t>
            </a:r>
            <a:endParaRPr lang="en-US" altLang="ja-JP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EC7C-43DF-4D76-BCC0-B9684DB420CE}" type="slidenum">
              <a:rPr lang="de-DE" altLang="ja-JP"/>
              <a:pPr/>
              <a:t>30</a:t>
            </a:fld>
            <a:endParaRPr lang="de-DE" altLang="ja-JP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altLang="ja-JP" dirty="0" smtClean="0">
                <a:ea typeface="ＭＳ Ｐゴシック" charset="-128"/>
              </a:rPr>
              <a:t>Low-pT RAA</a:t>
            </a:r>
            <a:r>
              <a:rPr lang="ja-JP" altLang="en-US" dirty="0" smtClean="0">
                <a:ea typeface="ＭＳ Ｐゴシック" charset="-128"/>
              </a:rPr>
              <a:t>の謎</a:t>
            </a:r>
            <a:r>
              <a:rPr lang="de-DE" altLang="ja-JP" dirty="0">
                <a:ea typeface="ＭＳ Ｐゴシック" charset="-128"/>
              </a:rPr>
              <a:t>	</a:t>
            </a:r>
            <a:r>
              <a:rPr lang="de-DE" altLang="ja-JP" dirty="0" smtClean="0">
                <a:ea typeface="ＭＳ Ｐゴシック" charset="-128"/>
              </a:rPr>
              <a:t/>
            </a:r>
            <a:br>
              <a:rPr lang="de-DE" altLang="ja-JP" dirty="0" smtClean="0">
                <a:ea typeface="ＭＳ Ｐゴシック" charset="-128"/>
              </a:rPr>
            </a:br>
            <a:r>
              <a:rPr lang="en-US" altLang="ja-JP" dirty="0" smtClean="0">
                <a:ea typeface="ＭＳ Ｐゴシック" charset="-128"/>
              </a:rPr>
              <a:t>r</a:t>
            </a:r>
            <a:r>
              <a:rPr lang="de-DE" altLang="ja-JP" dirty="0" smtClean="0">
                <a:ea typeface="ＭＳ Ｐゴシック" charset="-128"/>
              </a:rPr>
              <a:t>eaction </a:t>
            </a:r>
            <a:r>
              <a:rPr lang="de-DE" altLang="ja-JP" dirty="0">
                <a:ea typeface="ＭＳ Ｐゴシック" charset="-128"/>
              </a:rPr>
              <a:t>plane dependent </a:t>
            </a:r>
            <a:r>
              <a:rPr lang="de-DE" altLang="ja-JP" i="1" dirty="0">
                <a:ea typeface="ＭＳ Ｐゴシック" charset="-128"/>
              </a:rPr>
              <a:t>R</a:t>
            </a:r>
            <a:r>
              <a:rPr lang="de-DE" altLang="ja-JP" i="1" baseline="-25000" dirty="0">
                <a:ea typeface="ＭＳ Ｐゴシック" charset="-128"/>
              </a:rPr>
              <a:t>AA</a:t>
            </a:r>
            <a:endParaRPr lang="de-DE" altLang="ja-JP" i="1" dirty="0">
              <a:ea typeface="ＭＳ Ｐゴシック" charset="-128"/>
            </a:endParaRPr>
          </a:p>
        </p:txBody>
      </p:sp>
      <p:pic>
        <p:nvPicPr>
          <p:cNvPr id="640006" name="Picture 6" descr="2011-May-23-raa_phi_10_20"/>
          <p:cNvPicPr>
            <a:picLocks noChangeAspect="1" noChangeArrowheads="1"/>
          </p:cNvPicPr>
          <p:nvPr/>
        </p:nvPicPr>
        <p:blipFill>
          <a:blip r:embed="rId3" cstate="print"/>
          <a:srcRect b="4276"/>
          <a:stretch>
            <a:fillRect/>
          </a:stretch>
        </p:blipFill>
        <p:spPr bwMode="auto">
          <a:xfrm>
            <a:off x="0" y="1989138"/>
            <a:ext cx="44227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0007" name="Picture 7" descr="2011-May-23-raa_phi_30_40"/>
          <p:cNvPicPr>
            <a:picLocks noChangeAspect="1" noChangeArrowheads="1"/>
          </p:cNvPicPr>
          <p:nvPr/>
        </p:nvPicPr>
        <p:blipFill>
          <a:blip r:embed="rId4" cstate="print"/>
          <a:srcRect b="4276"/>
          <a:stretch>
            <a:fillRect/>
          </a:stretch>
        </p:blipFill>
        <p:spPr bwMode="auto">
          <a:xfrm>
            <a:off x="4500563" y="1997075"/>
            <a:ext cx="4419600" cy="3016250"/>
          </a:xfrm>
          <a:prstGeom prst="rect">
            <a:avLst/>
          </a:prstGeom>
          <a:noFill/>
        </p:spPr>
      </p:pic>
      <p:graphicFrame>
        <p:nvGraphicFramePr>
          <p:cNvPr id="640008" name="Object 8"/>
          <p:cNvGraphicFramePr>
            <a:graphicFrameLocks noChangeAspect="1"/>
          </p:cNvGraphicFramePr>
          <p:nvPr/>
        </p:nvGraphicFramePr>
        <p:xfrm>
          <a:off x="2987675" y="5300663"/>
          <a:ext cx="3656013" cy="419100"/>
        </p:xfrm>
        <a:graphic>
          <a:graphicData uri="http://schemas.openxmlformats.org/presentationml/2006/ole">
            <p:oleObj spid="_x0000_s9218" name="Formel" r:id="rId5" imgW="1879560" imgH="215640" progId="Equation.3">
              <p:embed/>
            </p:oleObj>
          </a:graphicData>
        </a:graphic>
      </p:graphicFrame>
      <p:sp>
        <p:nvSpPr>
          <p:cNvPr id="640009" name="Text Box 9"/>
          <p:cNvSpPr txBox="1">
            <a:spLocks noChangeArrowheads="1"/>
          </p:cNvSpPr>
          <p:nvPr/>
        </p:nvSpPr>
        <p:spPr bwMode="auto">
          <a:xfrm>
            <a:off x="6659563" y="1484313"/>
            <a:ext cx="1790700" cy="396875"/>
          </a:xfrm>
          <a:prstGeom prst="rect">
            <a:avLst/>
          </a:prstGeom>
          <a:solidFill>
            <a:srgbClr val="00FF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de-DE" altLang="ja-JP">
                <a:solidFill>
                  <a:srgbClr val="9933FF"/>
                </a:solidFill>
                <a:ea typeface="ＭＳ Ｐゴシック" charset="-128"/>
              </a:rPr>
              <a:t>Talk: A Dobrin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All you want is on your head!!!</a:t>
            </a:r>
            <a:endParaRPr kumimoji="1" lang="ja-JP" altLang="en-US" dirty="0"/>
          </a:p>
        </p:txBody>
      </p:sp>
      <p:pic>
        <p:nvPicPr>
          <p:cNvPr id="50177" name="Picture 1" descr="C:\Users\htorii\Documents\ピクチャ\ALICEの不思議な国\alic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276872"/>
            <a:ext cx="5057775" cy="3733800"/>
          </a:xfrm>
          <a:prstGeom prst="rect">
            <a:avLst/>
          </a:prstGeom>
          <a:noFill/>
        </p:spPr>
      </p:pic>
      <p:pic>
        <p:nvPicPr>
          <p:cNvPr id="50178" name="Picture 2" descr="C:\Users\htorii\Documents\ピクチャ\面白画像\2010415100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4368" y="2152476"/>
            <a:ext cx="6350000" cy="4660900"/>
          </a:xfrm>
          <a:prstGeom prst="rect">
            <a:avLst/>
          </a:prstGeom>
          <a:noFill/>
        </p:spPr>
      </p:pic>
      <p:pic>
        <p:nvPicPr>
          <p:cNvPr id="50179" name="Picture 3" descr="C:\Users\htorii\Documents\ピクチャ\面白画像\20105140000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24744"/>
            <a:ext cx="970235" cy="948499"/>
          </a:xfrm>
          <a:prstGeom prst="rect">
            <a:avLst/>
          </a:prstGeom>
          <a:noFill/>
        </p:spPr>
      </p:pic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31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Direct Photon Excess in </a:t>
            </a:r>
            <a:r>
              <a:rPr lang="en-US" dirty="0" err="1" smtClean="0"/>
              <a:t>Au+Au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32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648200" y="2819400"/>
            <a:ext cx="4343400" cy="2819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Direct photon excess above </a:t>
            </a:r>
            <a:r>
              <a:rPr lang="en-US" i="1" dirty="0" err="1" smtClean="0"/>
              <a:t>p</a:t>
            </a:r>
            <a:r>
              <a:rPr lang="en-US" dirty="0" err="1" smtClean="0"/>
              <a:t>+</a:t>
            </a:r>
            <a:r>
              <a:rPr lang="en-US" i="1" dirty="0" err="1" smtClean="0"/>
              <a:t>p</a:t>
            </a:r>
            <a:r>
              <a:rPr lang="en-US" dirty="0" smtClean="0"/>
              <a:t> spectrum</a:t>
            </a:r>
          </a:p>
          <a:p>
            <a:r>
              <a:rPr lang="en-US" dirty="0" smtClean="0"/>
              <a:t>Exponential (consistent with thermal)</a:t>
            </a:r>
          </a:p>
          <a:p>
            <a:r>
              <a:rPr lang="en-US" dirty="0" smtClean="0"/>
              <a:t>Inverse slope = 220 ± 20 </a:t>
            </a:r>
            <a:r>
              <a:rPr lang="en-US" dirty="0" err="1" smtClean="0"/>
              <a:t>MeV</a:t>
            </a:r>
            <a:endParaRPr lang="en-US" dirty="0" smtClean="0"/>
          </a:p>
          <a:p>
            <a:pPr>
              <a:defRPr/>
            </a:pPr>
            <a:r>
              <a:rPr lang="en-US" i="1" dirty="0" smtClean="0"/>
              <a:t>T</a:t>
            </a:r>
            <a:r>
              <a:rPr lang="en-US" i="1" baseline="-25000" dirty="0" smtClean="0"/>
              <a:t>i</a:t>
            </a:r>
            <a:r>
              <a:rPr lang="en-US" dirty="0" smtClean="0"/>
              <a:t> from hydro</a:t>
            </a:r>
          </a:p>
          <a:p>
            <a:pPr lvl="1">
              <a:defRPr/>
            </a:pPr>
            <a:r>
              <a:rPr lang="en-US" sz="2500" dirty="0" smtClean="0"/>
              <a:t>300 . . . 600 </a:t>
            </a:r>
            <a:r>
              <a:rPr lang="en-US" sz="2500" dirty="0" err="1" smtClean="0"/>
              <a:t>MeV</a:t>
            </a:r>
            <a:endParaRPr lang="en-US" sz="2500" dirty="0" smtClean="0"/>
          </a:p>
          <a:p>
            <a:pPr lvl="1">
              <a:defRPr/>
            </a:pPr>
            <a:r>
              <a:rPr lang="en-US" sz="2500" dirty="0" smtClean="0"/>
              <a:t>Depending on </a:t>
            </a:r>
            <a:r>
              <a:rPr lang="en-US" sz="2500" dirty="0" err="1" smtClean="0"/>
              <a:t>thermalization</a:t>
            </a:r>
            <a:r>
              <a:rPr lang="en-US" sz="2500" dirty="0" smtClean="0"/>
              <a:t> time</a:t>
            </a:r>
          </a:p>
          <a:p>
            <a:endParaRPr lang="en-US" dirty="0" smtClean="0"/>
          </a:p>
        </p:txBody>
      </p:sp>
      <p:sp>
        <p:nvSpPr>
          <p:cNvPr id="14" name="Rectangle 3"/>
          <p:cNvSpPr>
            <a:spLocks/>
          </p:cNvSpPr>
          <p:nvPr/>
        </p:nvSpPr>
        <p:spPr bwMode="auto">
          <a:xfrm>
            <a:off x="0" y="1066801"/>
            <a:ext cx="2127977" cy="75757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 t="8611" r="8065" b="978"/>
          <a:stretch>
            <a:fillRect/>
          </a:stretch>
        </p:blipFill>
        <p:spPr bwMode="auto">
          <a:xfrm>
            <a:off x="381001" y="1524000"/>
            <a:ext cx="4343399" cy="480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2" name="AutoShape 3"/>
          <p:cNvSpPr>
            <a:spLocks noChangeAspect="1"/>
          </p:cNvSpPr>
          <p:nvPr/>
        </p:nvSpPr>
        <p:spPr bwMode="auto">
          <a:xfrm>
            <a:off x="1219200" y="1981200"/>
            <a:ext cx="1288239" cy="1674242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229" y="21600"/>
                </a:moveTo>
                <a:cubicBezTo>
                  <a:pt x="20912" y="21539"/>
                  <a:pt x="20541" y="21396"/>
                  <a:pt x="20276" y="21274"/>
                </a:cubicBezTo>
                <a:cubicBezTo>
                  <a:pt x="19853" y="21091"/>
                  <a:pt x="19006" y="20663"/>
                  <a:pt x="19006" y="20663"/>
                </a:cubicBezTo>
                <a:lnTo>
                  <a:pt x="10165" y="14672"/>
                </a:lnTo>
                <a:lnTo>
                  <a:pt x="0" y="6847"/>
                </a:lnTo>
                <a:lnTo>
                  <a:pt x="0" y="0"/>
                </a:lnTo>
                <a:lnTo>
                  <a:pt x="7624" y="9781"/>
                </a:lnTo>
                <a:lnTo>
                  <a:pt x="13976" y="16628"/>
                </a:lnTo>
                <a:lnTo>
                  <a:pt x="21600" y="21518"/>
                </a:lnTo>
              </a:path>
            </a:pathLst>
          </a:custGeom>
          <a:solidFill>
            <a:srgbClr val="FF0000">
              <a:alpha val="48627"/>
            </a:srgbClr>
          </a:solidFill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3" name="Rectangle 32"/>
          <p:cNvSpPr>
            <a:spLocks/>
          </p:cNvSpPr>
          <p:nvPr/>
        </p:nvSpPr>
        <p:spPr bwMode="auto">
          <a:xfrm>
            <a:off x="2971800" y="2971800"/>
            <a:ext cx="1371600" cy="799951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 algn="ctr"/>
            <a:r>
              <a:rPr lang="en-US" sz="2400" dirty="0" err="1" smtClean="0">
                <a:ea typeface="Gill Sans" charset="0"/>
                <a:cs typeface="Gill Sans" charset="0"/>
              </a:rPr>
              <a:t>Au+Au</a:t>
            </a:r>
            <a:endParaRPr lang="en-US" sz="2400" dirty="0" smtClean="0">
              <a:ea typeface="Gill Sans" charset="0"/>
              <a:cs typeface="Gill Sans" charset="0"/>
            </a:endParaRPr>
          </a:p>
          <a:p>
            <a:pPr marL="27905" algn="ctr"/>
            <a:r>
              <a:rPr lang="en-US" sz="2400" dirty="0" smtClean="0">
                <a:ea typeface="Gill Sans" charset="0"/>
                <a:cs typeface="Gill Sans" charset="0"/>
              </a:rPr>
              <a:t>min. bias</a:t>
            </a:r>
            <a:endParaRPr lang="en-US" sz="2400" dirty="0">
              <a:ea typeface="Gill Sans" charset="0"/>
              <a:cs typeface="Gill Sans" charset="0"/>
            </a:endParaRPr>
          </a:p>
        </p:txBody>
      </p:sp>
      <p:sp>
        <p:nvSpPr>
          <p:cNvPr id="34" name="Rectangle 15"/>
          <p:cNvSpPr>
            <a:spLocks/>
          </p:cNvSpPr>
          <p:nvPr/>
        </p:nvSpPr>
        <p:spPr bwMode="auto">
          <a:xfrm>
            <a:off x="2438400" y="2514600"/>
            <a:ext cx="1981200" cy="464344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500" dirty="0">
                <a:ea typeface="Lucida Grande" charset="0"/>
                <a:cs typeface="Lucida Grande" charset="0"/>
              </a:rPr>
              <a:t>√</a:t>
            </a:r>
            <a:r>
              <a:rPr lang="en-US" sz="2500" dirty="0" err="1">
                <a:ea typeface="Lucida Grande" charset="0"/>
                <a:cs typeface="Lucida Grande" charset="0"/>
              </a:rPr>
              <a:t>s</a:t>
            </a:r>
            <a:r>
              <a:rPr lang="en-US" sz="2500" baseline="-6000" dirty="0" err="1">
                <a:ea typeface="Gill Sans" charset="0"/>
                <a:cs typeface="Gill Sans" charset="0"/>
              </a:rPr>
              <a:t>NN</a:t>
            </a:r>
            <a:r>
              <a:rPr lang="en-US" sz="2500" dirty="0">
                <a:ea typeface="Gill Sans" charset="0"/>
                <a:cs typeface="Gill Sans" charset="0"/>
              </a:rPr>
              <a:t> = 200 </a:t>
            </a:r>
            <a:r>
              <a:rPr lang="en-US" sz="2500" dirty="0" err="1">
                <a:ea typeface="Gill Sans" charset="0"/>
                <a:cs typeface="Gill Sans" charset="0"/>
              </a:rPr>
              <a:t>GeV</a:t>
            </a:r>
            <a:endParaRPr lang="en-US" sz="2500" dirty="0">
              <a:ea typeface="Gill Sans" charset="0"/>
              <a:cs typeface="Gill Sans" charset="0"/>
            </a:endParaRPr>
          </a:p>
        </p:txBody>
      </p:sp>
      <p:sp>
        <p:nvSpPr>
          <p:cNvPr id="35" name="Rectangle 14"/>
          <p:cNvSpPr>
            <a:spLocks/>
          </p:cNvSpPr>
          <p:nvPr/>
        </p:nvSpPr>
        <p:spPr bwMode="auto">
          <a:xfrm>
            <a:off x="1371600" y="4876800"/>
            <a:ext cx="914400" cy="68758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28573" bIns="0"/>
          <a:lstStyle/>
          <a:p>
            <a:pPr marL="27905"/>
            <a:r>
              <a:rPr lang="en-US" sz="2800" i="1" dirty="0" err="1">
                <a:ea typeface="Gill Sans" charset="0"/>
                <a:cs typeface="Gill Sans" charset="0"/>
              </a:rPr>
              <a:t>p+p</a:t>
            </a:r>
            <a:endParaRPr lang="en-US" sz="2800" i="1" dirty="0">
              <a:ea typeface="Gill Sans" charset="0"/>
              <a:cs typeface="Gill Sans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362200" y="1676400"/>
            <a:ext cx="2057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2"/>
          <p:cNvSpPr>
            <a:spLocks/>
          </p:cNvSpPr>
          <p:nvPr/>
        </p:nvSpPr>
        <p:spPr bwMode="auto">
          <a:xfrm>
            <a:off x="2641793" y="2133600"/>
            <a:ext cx="1549207" cy="307777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2000" dirty="0">
                <a:ea typeface="Gill Sans" charset="0"/>
                <a:cs typeface="Gill Sans" charset="0"/>
              </a:rPr>
              <a:t>NLO </a:t>
            </a:r>
            <a:r>
              <a:rPr lang="en-US" sz="2000" dirty="0" err="1">
                <a:ea typeface="Gill Sans" charset="0"/>
                <a:cs typeface="Gill Sans" charset="0"/>
              </a:rPr>
              <a:t>Vogelsang</a:t>
            </a:r>
            <a:endParaRPr lang="en-US" sz="2000" dirty="0">
              <a:ea typeface="Gill Sans" charset="0"/>
              <a:cs typeface="Gill Sans" charset="0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>
            <a:off x="1830977" y="2346722"/>
            <a:ext cx="737816" cy="0"/>
          </a:xfrm>
          <a:prstGeom prst="line">
            <a:avLst/>
          </a:prstGeom>
          <a:noFill/>
          <a:ln w="38100">
            <a:solidFill>
              <a:srgbClr val="D90B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64291" tIns="32146" rIns="64291" bIns="32146"/>
          <a:lstStyle/>
          <a:p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92470" y="3200400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yield</a:t>
            </a:r>
            <a:endParaRPr lang="en-US" sz="2000" b="1" dirty="0"/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100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1219200" y="5421868"/>
            <a:ext cx="25146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PRL 104, 132301 (2010)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33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tc_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4848225" cy="4619625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Direct Photon </a:t>
            </a:r>
            <a:r>
              <a:rPr lang="en-US" i="1" dirty="0" smtClean="0"/>
              <a:t>v</a:t>
            </a:r>
            <a:r>
              <a:rPr lang="en-US" i="1" baseline="-25000" dirty="0" smtClean="0"/>
              <a:t>2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1981200"/>
            <a:ext cx="1813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Au+Au@200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minimum bias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85034" y="2971800"/>
            <a:ext cx="1758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 photon </a:t>
            </a:r>
            <a:r>
              <a:rPr lang="en-US" i="1" dirty="0" smtClean="0"/>
              <a:t>v</a:t>
            </a:r>
            <a:r>
              <a:rPr lang="en-US" baseline="-25000" dirty="0" smtClean="0"/>
              <a:t>2</a:t>
            </a:r>
            <a:endParaRPr lang="en-US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352800"/>
            <a:ext cx="836908" cy="270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4" name="Content Placeholder 8"/>
          <p:cNvSpPr txBox="1">
            <a:spLocks/>
          </p:cNvSpPr>
          <p:nvPr/>
        </p:nvSpPr>
        <p:spPr>
          <a:xfrm>
            <a:off x="4724400" y="2514600"/>
            <a:ext cx="4267200" cy="2286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n-US" sz="2900" dirty="0" smtClean="0"/>
              <a:t>d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irect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photon </a:t>
            </a:r>
            <a:r>
              <a:rPr kumimoji="0" lang="en-US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9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large (~15 %) at </a:t>
            </a:r>
            <a:r>
              <a:rPr kumimoji="0" lang="en-US" sz="29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</a:t>
            </a:r>
            <a:r>
              <a:rPr kumimoji="0" lang="en-US" sz="2900" b="0" i="1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=2.5 </a:t>
            </a:r>
            <a:r>
              <a:rPr kumimoji="0" lang="en-US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GeV</a:t>
            </a:r>
            <a:endParaRPr kumimoji="0" lang="en-US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n-US" sz="29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</a:t>
            </a:r>
            <a:r>
              <a:rPr kumimoji="0" lang="en-US" sz="29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 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</a:t>
            </a:r>
            <a:r>
              <a:rPr kumimoji="0" lang="en-US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 where prompt photons dominate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74297" y="3623846"/>
            <a:ext cx="116910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preliminary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860032" y="508518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熱光子放射</a:t>
            </a:r>
            <a:r>
              <a:rPr lang="en-US" altLang="ja-JP" dirty="0" smtClean="0"/>
              <a:t>v2</a:t>
            </a:r>
            <a:r>
              <a:rPr lang="ja-JP" altLang="en-US" dirty="0" smtClean="0"/>
              <a:t>はハドロン</a:t>
            </a:r>
            <a:r>
              <a:rPr lang="en-US" altLang="ja-JP" dirty="0" smtClean="0"/>
              <a:t>v2</a:t>
            </a:r>
            <a:r>
              <a:rPr lang="ja-JP" altLang="en-US" dirty="0" smtClean="0"/>
              <a:t>と同じ程度⇒系発展の後半で放射</a:t>
            </a:r>
            <a:endParaRPr lang="en-US" altLang="ja-JP" dirty="0" smtClean="0"/>
          </a:p>
          <a:p>
            <a:r>
              <a:rPr kumimoji="1" lang="ja-JP" altLang="en-US" dirty="0" smtClean="0"/>
              <a:t>同様の解析を</a:t>
            </a:r>
            <a:r>
              <a:rPr kumimoji="1" lang="en-US" altLang="ja-JP" dirty="0" smtClean="0"/>
              <a:t>Jet</a:t>
            </a:r>
            <a:r>
              <a:rPr kumimoji="1" lang="ja-JP" altLang="en-US" dirty="0" smtClean="0"/>
              <a:t>軸</a:t>
            </a:r>
            <a:r>
              <a:rPr kumimoji="1" lang="en-US" altLang="ja-JP" dirty="0" smtClean="0"/>
              <a:t>angle</a:t>
            </a:r>
            <a:r>
              <a:rPr kumimoji="1" lang="ja-JP" altLang="en-US" dirty="0" smtClean="0"/>
              <a:t>依存で？再加熱への道筋？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実験サマリー：</a:t>
            </a:r>
            <a:r>
              <a:rPr lang="en-US" altLang="ja-JP" dirty="0" smtClean="0"/>
              <a:t>Single Particle</a:t>
            </a:r>
            <a:endParaRPr kumimoji="1" lang="ja-JP" altLang="en-US" dirty="0"/>
          </a:p>
        </p:txBody>
      </p:sp>
      <p:pic>
        <p:nvPicPr>
          <p:cNvPr id="5" name="Picture 4" descr="cmsRAA_h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124744"/>
            <a:ext cx="3375975" cy="324036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9943" y="1124744"/>
            <a:ext cx="223405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1268760"/>
            <a:ext cx="3473534" cy="333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728192"/>
          </a:xfrm>
        </p:spPr>
        <p:txBody>
          <a:bodyPr>
            <a:normAutofit fontScale="92500" lnSpcReduction="20000"/>
          </a:bodyPr>
          <a:lstStyle/>
          <a:p>
            <a:r>
              <a:rPr kumimoji="1" lang="en-US" altLang="ja-JP" dirty="0" smtClean="0"/>
              <a:t>Direct photon, Z0</a:t>
            </a:r>
            <a:r>
              <a:rPr kumimoji="1" lang="ja-JP" altLang="en-US" dirty="0" smtClean="0"/>
              <a:t>は</a:t>
            </a:r>
            <a:r>
              <a:rPr lang="ja-JP" altLang="en-US" dirty="0" smtClean="0"/>
              <a:t>クエンチしていない </a:t>
            </a:r>
            <a:r>
              <a:rPr lang="en-US" altLang="ja-JP" dirty="0" smtClean="0"/>
              <a:t>(CMS)</a:t>
            </a:r>
          </a:p>
          <a:p>
            <a:pPr lvl="1"/>
            <a:r>
              <a:rPr lang="en-US" altLang="ja-JP" dirty="0" err="1" smtClean="0"/>
              <a:t>Ncoll</a:t>
            </a:r>
            <a:r>
              <a:rPr lang="en-US" altLang="ja-JP" dirty="0" smtClean="0"/>
              <a:t> scaling</a:t>
            </a:r>
            <a:r>
              <a:rPr lang="ja-JP" altLang="en-US" dirty="0" smtClean="0"/>
              <a:t>が正しい。</a:t>
            </a:r>
            <a:endParaRPr kumimoji="1" lang="en-US" altLang="ja-JP" dirty="0" smtClean="0"/>
          </a:p>
          <a:p>
            <a:r>
              <a:rPr kumimoji="1" lang="en-US" altLang="ja-JP" dirty="0" smtClean="0"/>
              <a:t>8GeV/c(LHC)</a:t>
            </a:r>
            <a:r>
              <a:rPr kumimoji="1" lang="ja-JP" altLang="en-US" dirty="0" smtClean="0"/>
              <a:t>以上</a:t>
            </a:r>
            <a:r>
              <a:rPr lang="ja-JP" altLang="en-US" dirty="0" smtClean="0"/>
              <a:t>から上昇 </a:t>
            </a:r>
            <a:r>
              <a:rPr lang="en-US" altLang="ja-JP" dirty="0" smtClean="0"/>
              <a:t>(CMS/ALICE/ATLAS)</a:t>
            </a:r>
          </a:p>
          <a:p>
            <a:pPr lvl="1"/>
            <a:r>
              <a:rPr kumimoji="1" lang="en-US" altLang="ja-JP" dirty="0" smtClean="0"/>
              <a:t>RAA(100GeV/c) = ~0.5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後述する</a:t>
            </a:r>
            <a:r>
              <a:rPr kumimoji="1" lang="en-US" altLang="ja-JP" dirty="0" smtClean="0"/>
              <a:t>Jet RAA</a:t>
            </a:r>
            <a:r>
              <a:rPr kumimoji="1" lang="ja-JP" altLang="en-US" dirty="0" smtClean="0"/>
              <a:t>と同じ</a:t>
            </a:r>
            <a:endParaRPr kumimoji="1" lang="en-US" altLang="ja-JP" dirty="0" smtClean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実験サマリー</a:t>
            </a:r>
            <a:r>
              <a:rPr kumimoji="1" lang="en-US" altLang="ja-JP" dirty="0" smtClean="0"/>
              <a:t>:Identified </a:t>
            </a:r>
            <a:r>
              <a:rPr kumimoji="1" lang="en-US" altLang="ja-JP" dirty="0" err="1" smtClean="0"/>
              <a:t>Hadron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5129808"/>
            <a:ext cx="8820472" cy="1728192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dirty="0" smtClean="0"/>
              <a:t>RHIC</a:t>
            </a:r>
            <a:r>
              <a:rPr lang="ja-JP" altLang="en-US" dirty="0" smtClean="0"/>
              <a:t>と</a:t>
            </a:r>
            <a:r>
              <a:rPr lang="en-US" altLang="ja-JP" dirty="0" smtClean="0"/>
              <a:t>LHC</a:t>
            </a:r>
            <a:r>
              <a:rPr lang="ja-JP" altLang="en-US" dirty="0" smtClean="0"/>
              <a:t>で</a:t>
            </a:r>
            <a:r>
              <a:rPr lang="en-US" altLang="ja-JP" dirty="0" smtClean="0"/>
              <a:t>8GeV/c</a:t>
            </a:r>
            <a:r>
              <a:rPr lang="ja-JP" altLang="en-US" dirty="0" smtClean="0"/>
              <a:t>以上では同じ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温度、密度への依存性は少ない</a:t>
            </a:r>
            <a:endParaRPr lang="en-US" altLang="ja-JP" dirty="0" smtClean="0"/>
          </a:p>
          <a:p>
            <a:r>
              <a:rPr kumimoji="1" lang="en-US" altLang="ja-JP" dirty="0" smtClean="0"/>
              <a:t>8GeV/c(LHC)</a:t>
            </a:r>
            <a:r>
              <a:rPr kumimoji="1" lang="ja-JP" altLang="en-US" dirty="0" smtClean="0"/>
              <a:t>以上で</a:t>
            </a:r>
            <a:r>
              <a:rPr kumimoji="1" lang="en-US" altLang="ja-JP" dirty="0" smtClean="0"/>
              <a:t>RAA</a:t>
            </a:r>
            <a:r>
              <a:rPr kumimoji="1" lang="ja-JP" altLang="en-US" dirty="0" smtClean="0"/>
              <a:t>は粒子種非依存（</a:t>
            </a:r>
            <a:r>
              <a:rPr kumimoji="1" lang="en-US" altLang="ja-JP" dirty="0" smtClean="0"/>
              <a:t>LHC</a:t>
            </a:r>
            <a:r>
              <a:rPr kumimoji="1" lang="ja-JP" altLang="en-US" dirty="0" smtClean="0"/>
              <a:t>で初）</a:t>
            </a:r>
            <a:endParaRPr kumimoji="1" lang="en-US" altLang="ja-JP" dirty="0" smtClean="0"/>
          </a:p>
          <a:p>
            <a:r>
              <a:rPr lang="en-US" altLang="ja-JP" dirty="0" smtClean="0"/>
              <a:t>2GeV/c</a:t>
            </a:r>
            <a:r>
              <a:rPr lang="ja-JP" altLang="en-US" dirty="0" smtClean="0"/>
              <a:t>のピークは大きく違う。（最後の方でコメントします）</a:t>
            </a:r>
            <a:endParaRPr lang="en-US" altLang="ja-JP" dirty="0" smtClean="0"/>
          </a:p>
        </p:txBody>
      </p:sp>
      <p:pic>
        <p:nvPicPr>
          <p:cNvPr id="5" name="Picture 6" descr="RAA-RHIC-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4656" y="2420888"/>
            <a:ext cx="1115615" cy="757782"/>
          </a:xfrm>
          <a:prstGeom prst="rect">
            <a:avLst/>
          </a:prstGeom>
          <a:noFill/>
        </p:spPr>
      </p:pic>
      <p:sp>
        <p:nvSpPr>
          <p:cNvPr id="7" name="TextBox 11"/>
          <p:cNvSpPr txBox="1"/>
          <p:nvPr/>
        </p:nvSpPr>
        <p:spPr>
          <a:xfrm>
            <a:off x="1008112" y="4509120"/>
            <a:ext cx="1976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Purschke</a:t>
            </a:r>
            <a:r>
              <a:rPr lang="en-US" sz="1200" dirty="0" smtClean="0"/>
              <a:t>, PHENIX, QM11</a:t>
            </a: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610" y="1196752"/>
            <a:ext cx="3407838" cy="37932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6025" y="1340768"/>
            <a:ext cx="4462399" cy="37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9906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実験サマリー：</a:t>
            </a:r>
            <a:r>
              <a:rPr lang="en-US" altLang="ja-JP" dirty="0" smtClean="0">
                <a:sym typeface="Symbol"/>
              </a:rPr>
              <a:t>-</a:t>
            </a:r>
            <a:r>
              <a:rPr lang="en-US" altLang="ja-JP" dirty="0" err="1" smtClean="0">
                <a:sym typeface="Symbol"/>
              </a:rPr>
              <a:t>hadron</a:t>
            </a:r>
            <a:r>
              <a:rPr lang="en-US" altLang="ja-JP" dirty="0" smtClean="0">
                <a:sym typeface="Symbol"/>
              </a:rPr>
              <a:t> or jet-</a:t>
            </a:r>
            <a:r>
              <a:rPr lang="en-US" altLang="ja-JP" dirty="0" err="1" smtClean="0">
                <a:sym typeface="Symbol"/>
              </a:rPr>
              <a:t>hadron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0C94032-CD4C-4C25-B0C2-CEC720522D92}" type="slidenum">
              <a:rPr kumimoji="0" lang="en-US" smtClean="0"/>
              <a:pPr/>
              <a:t>6</a:t>
            </a:fld>
            <a:endParaRPr kumimoji="0" lang="en-US" dirty="0">
              <a:solidFill>
                <a:srgbClr val="FFFFFF"/>
              </a:solidFill>
            </a:endParaRPr>
          </a:p>
        </p:txBody>
      </p:sp>
      <p:pic>
        <p:nvPicPr>
          <p:cNvPr id="177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6" y="1676401"/>
            <a:ext cx="4752732" cy="3264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61880"/>
            <a:ext cx="4067944" cy="284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コンテンツ プレースホルダ 2"/>
          <p:cNvSpPr>
            <a:spLocks noGrp="1"/>
          </p:cNvSpPr>
          <p:nvPr>
            <p:ph idx="1"/>
          </p:nvPr>
        </p:nvSpPr>
        <p:spPr>
          <a:xfrm>
            <a:off x="323528" y="5129808"/>
            <a:ext cx="8820472" cy="172819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Fragmentation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Function</a:t>
            </a:r>
            <a:r>
              <a:rPr lang="ja-JP" altLang="en-US" dirty="0" smtClean="0"/>
              <a:t>の測定</a:t>
            </a:r>
            <a:endParaRPr lang="en-US" altLang="ja-JP" dirty="0" smtClean="0"/>
          </a:p>
          <a:p>
            <a:r>
              <a:rPr lang="en-US" altLang="ja-JP" dirty="0" smtClean="0"/>
              <a:t>Away-side</a:t>
            </a:r>
            <a:r>
              <a:rPr lang="ja-JP" altLang="en-US" dirty="0" smtClean="0"/>
              <a:t>ハドロンの収量</a:t>
            </a:r>
            <a:r>
              <a:rPr lang="en-US" altLang="ja-JP" dirty="0" smtClean="0"/>
              <a:t>DAA=0.5</a:t>
            </a:r>
          </a:p>
          <a:p>
            <a:pPr lvl="1"/>
            <a:r>
              <a:rPr lang="en-US" altLang="ja-JP" dirty="0" smtClean="0"/>
              <a:t>Jet RAA</a:t>
            </a:r>
            <a:r>
              <a:rPr lang="ja-JP" altLang="en-US" dirty="0" smtClean="0"/>
              <a:t>と同じ</a:t>
            </a:r>
            <a:endParaRPr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実験サマリー：</a:t>
            </a:r>
            <a:r>
              <a:rPr lang="en-US" altLang="ja-JP" dirty="0" smtClean="0"/>
              <a:t>Single Jet RAA/RCP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321945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40768"/>
            <a:ext cx="45053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323528" y="5129808"/>
            <a:ext cx="8820472" cy="17281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RAA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＝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0.5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ja-JP" sz="2800" dirty="0" err="1" smtClean="0"/>
              <a:t>Cu+Cu@RHIC</a:t>
            </a:r>
            <a:r>
              <a:rPr lang="en-US" altLang="ja-JP" sz="2800" dirty="0" smtClean="0"/>
              <a:t> </a:t>
            </a:r>
            <a:r>
              <a:rPr lang="ja-JP" altLang="en-US" sz="2800" dirty="0" smtClean="0"/>
              <a:t>と </a:t>
            </a:r>
            <a:r>
              <a:rPr lang="en-US" altLang="ja-JP" sz="2800" dirty="0" err="1" smtClean="0"/>
              <a:t>Pb+Pb@LHC</a:t>
            </a:r>
            <a:r>
              <a:rPr lang="ja-JP" altLang="en-US" sz="2800" dirty="0" smtClean="0"/>
              <a:t>で同じ＝温度、密度への依存性は少ない</a:t>
            </a:r>
            <a:endParaRPr lang="en-US" altLang="ja-JP" sz="2800" dirty="0" smtClean="0"/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692073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実験サマリー：</a:t>
            </a:r>
            <a:r>
              <a:rPr lang="en-US" altLang="ja-JP" dirty="0" smtClean="0"/>
              <a:t>Single Jet Shape</a:t>
            </a:r>
            <a:endParaRPr kumimoji="1" lang="ja-JP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700808"/>
            <a:ext cx="2483768" cy="350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コンテンツ プレースホルダ 2"/>
          <p:cNvSpPr txBox="1">
            <a:spLocks/>
          </p:cNvSpPr>
          <p:nvPr/>
        </p:nvSpPr>
        <p:spPr>
          <a:xfrm>
            <a:off x="323528" y="5517232"/>
            <a:ext cx="8820472" cy="134076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ジェット（ハードコア）内の構造は変化なし</a:t>
            </a:r>
            <a:r>
              <a:rPr lang="en-US" altLang="ja-JP" sz="2800" noProof="0" dirty="0" smtClean="0"/>
              <a:t>: </a:t>
            </a:r>
            <a:r>
              <a:rPr lang="en-US" altLang="ja-JP" sz="2800" noProof="0" dirty="0" err="1" smtClean="0"/>
              <a:t>p+p</a:t>
            </a:r>
            <a:r>
              <a:rPr lang="en-US" altLang="ja-JP" sz="2800" noProof="0" dirty="0" smtClean="0"/>
              <a:t> = </a:t>
            </a:r>
            <a:r>
              <a:rPr lang="en-US" altLang="ja-JP" sz="2800" noProof="0" dirty="0" err="1" smtClean="0"/>
              <a:t>A+Au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ja-JP" altLang="en-US" sz="2800" dirty="0" smtClean="0"/>
              <a:t>縦、横方向共に。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まるで真空中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1" lang="en-US" altLang="ja-JP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p+p</a:t>
            </a:r>
            <a:r>
              <a:rPr kumimoji="1" lang="en-US" altLang="ja-JP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で破砕化しているかのよう。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実験サマリー：</a:t>
            </a:r>
            <a:r>
              <a:rPr lang="en-US" altLang="ja-JP" dirty="0" smtClean="0"/>
              <a:t>Dijet Energy</a:t>
            </a:r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452437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30861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996952"/>
            <a:ext cx="4716016" cy="1897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1196753"/>
            <a:ext cx="5580112" cy="118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323528" y="5517232"/>
            <a:ext cx="8820472" cy="1340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ジェットのバランスは大きく崩れる。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パートンのエネルギーロス</a:t>
            </a:r>
            <a:endParaRPr kumimoji="1" lang="en-US" altLang="ja-JP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1630</Words>
  <Application>Microsoft Office PowerPoint</Application>
  <PresentationFormat>画面に合わせる (4:3)</PresentationFormat>
  <Paragraphs>292</Paragraphs>
  <Slides>33</Slides>
  <Notes>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5" baseType="lpstr">
      <vt:lpstr>Office テーマ</vt:lpstr>
      <vt:lpstr>Formel</vt:lpstr>
      <vt:lpstr>ハードプローブの最先端</vt:lpstr>
      <vt:lpstr>Contents</vt:lpstr>
      <vt:lpstr>Contents</vt:lpstr>
      <vt:lpstr>実験サマリー：Single Particle</vt:lpstr>
      <vt:lpstr>実験サマリー:Identified Hadron</vt:lpstr>
      <vt:lpstr>実験サマリー：-hadron or jet-hadron</vt:lpstr>
      <vt:lpstr>実験サマリー：Single Jet RAA/RCP</vt:lpstr>
      <vt:lpstr>実験サマリー：Single Jet Shape</vt:lpstr>
      <vt:lpstr>実験サマリー：Dijet Energy</vt:lpstr>
      <vt:lpstr>実験サマリー：Dijet Angle</vt:lpstr>
      <vt:lpstr>ジェット測定の実験的困難</vt:lpstr>
      <vt:lpstr>スライド 12</vt:lpstr>
      <vt:lpstr>スライド 13</vt:lpstr>
      <vt:lpstr>失われたエネルギーへ何処へ？</vt:lpstr>
      <vt:lpstr>What did we learn from Jet?</vt:lpstr>
      <vt:lpstr>Contents</vt:lpstr>
      <vt:lpstr>エネルギー減衰モデル</vt:lpstr>
      <vt:lpstr>スライド 18</vt:lpstr>
      <vt:lpstr>距離依存性(path length dependence)</vt:lpstr>
      <vt:lpstr>pQCDの危機</vt:lpstr>
      <vt:lpstr>pQCDの危機</vt:lpstr>
      <vt:lpstr>pQCD危機回避？</vt:lpstr>
      <vt:lpstr>結論にはまだ早い</vt:lpstr>
      <vt:lpstr>Contents</vt:lpstr>
      <vt:lpstr>パートンIDが解決への糸口？</vt:lpstr>
      <vt:lpstr>グルーオンがリッジの元？(by STAR)</vt:lpstr>
      <vt:lpstr>リッジは|Δη|&lt;5まで広い</vt:lpstr>
      <vt:lpstr>直接光子tagged-クォークジェット</vt:lpstr>
      <vt:lpstr>Contents</vt:lpstr>
      <vt:lpstr>Low-pT RAAの謎  reaction plane dependent RAA</vt:lpstr>
      <vt:lpstr>All you want is on your head!!!</vt:lpstr>
      <vt:lpstr>Direct Photon Excess in Au+Au</vt:lpstr>
      <vt:lpstr>Direct Photon v2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ハードプローブの最先端</dc:title>
  <dc:creator>Hisayuki Torii</dc:creator>
  <cp:lastModifiedBy>htorii</cp:lastModifiedBy>
  <cp:revision>12</cp:revision>
  <dcterms:created xsi:type="dcterms:W3CDTF">2011-06-07T06:41:21Z</dcterms:created>
  <dcterms:modified xsi:type="dcterms:W3CDTF">2011-06-09T04:43:41Z</dcterms:modified>
</cp:coreProperties>
</file>