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67" r:id="rId5"/>
    <p:sldId id="268" r:id="rId6"/>
    <p:sldId id="285" r:id="rId7"/>
    <p:sldId id="286" r:id="rId8"/>
    <p:sldId id="287" r:id="rId9"/>
    <p:sldId id="345" r:id="rId10"/>
    <p:sldId id="269" r:id="rId11"/>
    <p:sldId id="284" r:id="rId12"/>
    <p:sldId id="283" r:id="rId13"/>
    <p:sldId id="259" r:id="rId14"/>
    <p:sldId id="289" r:id="rId15"/>
    <p:sldId id="291" r:id="rId16"/>
    <p:sldId id="290" r:id="rId17"/>
    <p:sldId id="281" r:id="rId18"/>
    <p:sldId id="351" r:id="rId19"/>
    <p:sldId id="352" r:id="rId20"/>
    <p:sldId id="353" r:id="rId21"/>
    <p:sldId id="350" r:id="rId22"/>
    <p:sldId id="327" r:id="rId23"/>
    <p:sldId id="326" r:id="rId24"/>
    <p:sldId id="274" r:id="rId25"/>
    <p:sldId id="270" r:id="rId26"/>
    <p:sldId id="310" r:id="rId27"/>
    <p:sldId id="309" r:id="rId28"/>
    <p:sldId id="324" r:id="rId29"/>
    <p:sldId id="328" r:id="rId30"/>
    <p:sldId id="282" r:id="rId31"/>
    <p:sldId id="261" r:id="rId32"/>
    <p:sldId id="347" r:id="rId33"/>
    <p:sldId id="339" r:id="rId34"/>
    <p:sldId id="340" r:id="rId35"/>
    <p:sldId id="341" r:id="rId36"/>
    <p:sldId id="344" r:id="rId37"/>
    <p:sldId id="342" r:id="rId38"/>
    <p:sldId id="337" r:id="rId39"/>
    <p:sldId id="321" r:id="rId40"/>
    <p:sldId id="346" r:id="rId41"/>
    <p:sldId id="355" r:id="rId42"/>
    <p:sldId id="323" r:id="rId43"/>
    <p:sldId id="336" r:id="rId44"/>
    <p:sldId id="300" r:id="rId45"/>
    <p:sldId id="301" r:id="rId46"/>
    <p:sldId id="343" r:id="rId47"/>
    <p:sldId id="293" r:id="rId48"/>
    <p:sldId id="349" r:id="rId49"/>
    <p:sldId id="348" r:id="rId50"/>
    <p:sldId id="297" r:id="rId51"/>
    <p:sldId id="329" r:id="rId52"/>
    <p:sldId id="333" r:id="rId53"/>
    <p:sldId id="302" r:id="rId54"/>
    <p:sldId id="303" r:id="rId55"/>
    <p:sldId id="299" r:id="rId56"/>
    <p:sldId id="335" r:id="rId57"/>
    <p:sldId id="29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2" autoAdjust="0"/>
    <p:restoredTop sz="94798" autoAdjust="0"/>
  </p:normalViewPr>
  <p:slideViewPr>
    <p:cSldViewPr>
      <p:cViewPr varScale="1">
        <p:scale>
          <a:sx n="31" d="100"/>
          <a:sy n="31" d="100"/>
        </p:scale>
        <p:origin x="-15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7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0E8A8-4658-4071-9A06-60A2DF38933F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4D5DE-28EB-41E6-8641-5F20748B1621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431D3F-F9EF-4E1D-870A-371BEC38D37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609650-EC67-4A86-8A27-B34F1E6EB5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4D5DE-28EB-41E6-8641-5F20748B162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0C39B-2D17-4C21-9E1C-D5BFEA951A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9A99-C2A5-4FD2-9E6E-F50DA2E174FE}" type="datetime1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701-CFE4-4A53-8A0E-31E51CF136E9}" type="datetime1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7B5-516C-4BEE-8736-7ED860B020DC}" type="datetime1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DF6C-FC84-4717-B59D-15661AAD5E39}" type="datetime1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0752-AAA4-4F4E-83AD-122C5C7C9135}" type="datetime1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A48C-0F90-4AA0-80A0-C9D032533E03}" type="datetime1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4115-C00E-4911-AA1A-D7D82CD22969}" type="datetime1">
              <a:rPr lang="en-US" smtClean="0"/>
              <a:pPr/>
              <a:t>8/17/2010</a:t>
            </a:fld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7598-FE9C-440F-AAAE-654390CFA229}" type="datetime1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6C0A-980E-4AC5-BECF-14B9C1D181C0}" type="datetime1">
              <a:rPr lang="en-US" smtClean="0"/>
              <a:pPr/>
              <a:t>8/17/2010</a:t>
            </a:fld>
            <a:endParaRPr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7FC7-9AC5-4282-9A0C-8C0736067C33}" type="datetime1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FF0B-28FD-4860-A7C2-0BEB2A8730FC}" type="datetime1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493A-FDE2-4065-A080-035DD4B3099E}" type="datetime1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80BE3-9AB3-465A-941F-85A3DCACD966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Recent </a:t>
            </a:r>
            <a:r>
              <a:rPr lang="en-US" sz="4800" dirty="0" smtClean="0"/>
              <a:t>Progress in Open Heavy-Flavor Studies at RHIC and Future Prospects at RHIC and LHC </a:t>
            </a:r>
            <a:endParaRPr 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76800" y="4114800"/>
            <a:ext cx="42672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Stephen </a:t>
            </a:r>
            <a:r>
              <a:rPr lang="en-US" dirty="0" err="1" smtClean="0">
                <a:solidFill>
                  <a:srgbClr val="002060"/>
                </a:solidFill>
              </a:rPr>
              <a:t>Baumgart</a:t>
            </a:r>
            <a:endParaRPr lang="en-US" dirty="0" smtClean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RIKEN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Statistical </a:t>
            </a:r>
            <a:r>
              <a:rPr lang="en-US" dirty="0" err="1" smtClean="0"/>
              <a:t>Hadronization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6106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Prediction of particle yields based on </a:t>
            </a:r>
            <a:r>
              <a:rPr lang="en-US" dirty="0" err="1" smtClean="0"/>
              <a:t>thermalized</a:t>
            </a:r>
            <a:r>
              <a:rPr lang="en-US" dirty="0" smtClean="0"/>
              <a:t>, </a:t>
            </a:r>
            <a:r>
              <a:rPr lang="en-US" dirty="0" err="1" smtClean="0"/>
              <a:t>deconfined</a:t>
            </a:r>
            <a:r>
              <a:rPr lang="en-US" dirty="0" smtClean="0"/>
              <a:t> plasma. </a:t>
            </a:r>
          </a:p>
          <a:p>
            <a:r>
              <a:rPr lang="en-US" dirty="0" err="1" smtClean="0"/>
              <a:t>D</a:t>
            </a:r>
            <a:r>
              <a:rPr lang="en-US" baseline="-25000" dirty="0" err="1" smtClean="0"/>
              <a:t>inc</a:t>
            </a:r>
            <a:r>
              <a:rPr lang="en-US" dirty="0" smtClean="0"/>
              <a:t>/D</a:t>
            </a:r>
            <a:r>
              <a:rPr lang="en-US" baseline="-25000" dirty="0" smtClean="0"/>
              <a:t>s</a:t>
            </a:r>
            <a:r>
              <a:rPr lang="en-US" dirty="0" smtClean="0"/>
              <a:t> ratio predicted to be ~2.8 at RHIC according to SHM. Compare with </a:t>
            </a:r>
            <a:r>
              <a:rPr lang="en-US" dirty="0" err="1" smtClean="0"/>
              <a:t>Pythia</a:t>
            </a:r>
            <a:r>
              <a:rPr lang="en-US" dirty="0" smtClean="0"/>
              <a:t> prediction of ~7.3 or e</a:t>
            </a:r>
            <a:r>
              <a:rPr lang="en-US" baseline="30000" dirty="0" smtClean="0"/>
              <a:t>+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collision data of ~4.8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Is the </a:t>
            </a:r>
            <a:r>
              <a:rPr lang="en-US" dirty="0" err="1" smtClean="0">
                <a:solidFill>
                  <a:srgbClr val="C00000"/>
                </a:solidFill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</a:rPr>
              <a:t>inc</a:t>
            </a:r>
            <a:r>
              <a:rPr lang="en-US" dirty="0" smtClean="0">
                <a:solidFill>
                  <a:srgbClr val="C00000"/>
                </a:solidFill>
              </a:rPr>
              <a:t>/D</a:t>
            </a:r>
            <a:r>
              <a:rPr lang="en-US" baseline="-25000" dirty="0" smtClean="0">
                <a:solidFill>
                  <a:srgbClr val="C00000"/>
                </a:solidFill>
              </a:rPr>
              <a:t>s </a:t>
            </a:r>
            <a:r>
              <a:rPr lang="en-US" dirty="0" smtClean="0">
                <a:solidFill>
                  <a:srgbClr val="C00000"/>
                </a:solidFill>
              </a:rPr>
              <a:t>measured in 200 </a:t>
            </a:r>
            <a:r>
              <a:rPr lang="en-US" dirty="0" err="1" smtClean="0">
                <a:solidFill>
                  <a:srgbClr val="C00000"/>
                </a:solidFill>
              </a:rPr>
              <a:t>GeV</a:t>
            </a:r>
            <a:r>
              <a:rPr lang="en-US" dirty="0" smtClean="0">
                <a:solidFill>
                  <a:srgbClr val="C00000"/>
                </a:solidFill>
              </a:rPr>
              <a:t>/nucleon </a:t>
            </a:r>
            <a:r>
              <a:rPr lang="en-US" dirty="0" err="1" smtClean="0">
                <a:solidFill>
                  <a:srgbClr val="C00000"/>
                </a:solidFill>
              </a:rPr>
              <a:t>Au+Au</a:t>
            </a:r>
            <a:r>
              <a:rPr lang="en-US" dirty="0" smtClean="0">
                <a:solidFill>
                  <a:srgbClr val="C00000"/>
                </a:solidFill>
              </a:rPr>
              <a:t> collisions consistent with the predictions for a </a:t>
            </a:r>
            <a:r>
              <a:rPr lang="en-US" dirty="0" err="1" smtClean="0">
                <a:solidFill>
                  <a:srgbClr val="C00000"/>
                </a:solidFill>
              </a:rPr>
              <a:t>thermalized</a:t>
            </a:r>
            <a:r>
              <a:rPr lang="en-US" dirty="0" smtClean="0">
                <a:solidFill>
                  <a:srgbClr val="C00000"/>
                </a:solidFill>
              </a:rPr>
              <a:t> QGP?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Kuznetsova_fig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685800"/>
            <a:ext cx="6791325" cy="37043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D767-8616-4795-A9E8-9BB09470C65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22098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23622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RHIC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B) Past Measurements of Heavy Flavor</a:t>
            </a:r>
            <a:br>
              <a:rPr lang="en-US" dirty="0" smtClean="0"/>
            </a:br>
            <a:r>
              <a:rPr lang="en-US" dirty="0" smtClean="0"/>
              <a:t>in RHIC Experiments</a:t>
            </a:r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2000" y="28194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STAR and PHENIX had made extensive heavy measurements at square-root-of-S</a:t>
            </a:r>
            <a:r>
              <a:rPr lang="en-US" sz="2800" baseline="-25000" dirty="0" smtClean="0">
                <a:solidFill>
                  <a:schemeClr val="tx2"/>
                </a:solidFill>
              </a:rPr>
              <a:t>NN</a:t>
            </a:r>
            <a:r>
              <a:rPr lang="en-US" sz="2800" dirty="0" smtClean="0">
                <a:solidFill>
                  <a:schemeClr val="tx2"/>
                </a:solidFill>
              </a:rPr>
              <a:t> = 200 </a:t>
            </a:r>
            <a:r>
              <a:rPr lang="en-US" sz="2800" dirty="0" err="1" smtClean="0">
                <a:solidFill>
                  <a:schemeClr val="tx2"/>
                </a:solidFill>
              </a:rPr>
              <a:t>GeV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PHENIX had made semi-</a:t>
            </a:r>
            <a:r>
              <a:rPr lang="en-US" sz="2800" dirty="0" err="1" smtClean="0">
                <a:solidFill>
                  <a:schemeClr val="tx2"/>
                </a:solidFill>
              </a:rPr>
              <a:t>leptonic</a:t>
            </a:r>
            <a:r>
              <a:rPr lang="en-US" sz="2800" dirty="0" smtClean="0">
                <a:solidFill>
                  <a:schemeClr val="tx2"/>
                </a:solidFill>
              </a:rPr>
              <a:t> measurements of heavy flavor decays while STAR has undertaken both full reconstruction of open charm decays and semi-</a:t>
            </a:r>
            <a:r>
              <a:rPr lang="en-US" sz="2800" dirty="0" err="1" smtClean="0">
                <a:solidFill>
                  <a:schemeClr val="tx2"/>
                </a:solidFill>
              </a:rPr>
              <a:t>leptonic</a:t>
            </a:r>
            <a:r>
              <a:rPr lang="en-US" sz="2800" dirty="0" smtClean="0">
                <a:solidFill>
                  <a:schemeClr val="tx2"/>
                </a:solidFill>
              </a:rPr>
              <a:t> measurements.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E3A3C-AE86-4E41-ABC1-3A57697329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1752600"/>
            <a:ext cx="2517775" cy="4800600"/>
            <a:chOff x="-228600" y="838200"/>
            <a:chExt cx="3203575" cy="5257800"/>
          </a:xfrm>
        </p:grpSpPr>
        <p:pic>
          <p:nvPicPr>
            <p:cNvPr id="5167" name="Picture 4" descr="deca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6200" y="914400"/>
              <a:ext cx="3051175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 bwMode="auto">
            <a:xfrm>
              <a:off x="2098335" y="838200"/>
              <a:ext cx="533256" cy="53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228600" y="4496405"/>
              <a:ext cx="1448275" cy="15995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990600" y="1371600"/>
            <a:ext cx="2134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3366"/>
                </a:solidFill>
              </a:rPr>
              <a:t>Semi-</a:t>
            </a:r>
            <a:r>
              <a:rPr lang="en-US" altLang="ja-JP" dirty="0" err="1" smtClean="0">
                <a:solidFill>
                  <a:srgbClr val="003366"/>
                </a:solidFill>
              </a:rPr>
              <a:t>Leptonic</a:t>
            </a:r>
            <a:r>
              <a:rPr lang="en-US" altLang="ja-JP" dirty="0" smtClean="0">
                <a:solidFill>
                  <a:srgbClr val="003366"/>
                </a:solidFill>
              </a:rPr>
              <a:t> Decay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95400" y="5791200"/>
            <a:ext cx="2494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3366"/>
                </a:solidFill>
              </a:rPr>
              <a:t>Hadronic</a:t>
            </a:r>
            <a:r>
              <a:rPr lang="en-US" dirty="0" smtClean="0">
                <a:solidFill>
                  <a:srgbClr val="003366"/>
                </a:solidFill>
              </a:rPr>
              <a:t> Decay Example</a:t>
            </a:r>
            <a:endParaRPr lang="en-US" dirty="0">
              <a:solidFill>
                <a:srgbClr val="003366"/>
              </a:solidFill>
            </a:endParaRPr>
          </a:p>
          <a:p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676400" y="2514600"/>
            <a:ext cx="419100" cy="487363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2209800" y="2590800"/>
            <a:ext cx="14309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</a:rPr>
              <a:t>Decay Vertex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3400" y="3352800"/>
            <a:ext cx="1752600" cy="1752600"/>
          </a:xfrm>
          <a:prstGeom prst="ellipse">
            <a:avLst/>
          </a:prstGeom>
          <a:noFill/>
          <a:ln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60066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505200" y="3886200"/>
          <a:ext cx="6096000" cy="256032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66"/>
                          </a:solidFill>
                        </a:rPr>
                        <a:t>Particle Type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66"/>
                          </a:solidFill>
                        </a:rPr>
                        <a:t> 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Mass 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MeV</a:t>
                      </a:r>
                      <a:r>
                        <a:rPr lang="en-US" b="1" dirty="0">
                          <a:solidFill>
                            <a:srgbClr val="000066"/>
                          </a:solidFill>
                        </a:rPr>
                        <a:t>) 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66"/>
                          </a:solidFill>
                        </a:rPr>
                        <a:t>  </a:t>
                      </a:r>
                      <a:r>
                        <a:rPr lang="en-US" b="1" dirty="0" smtClean="0">
                          <a:solidFill>
                            <a:srgbClr val="000066"/>
                          </a:solidFill>
                        </a:rPr>
                        <a:t>c</a:t>
                      </a:r>
                      <a:r>
                        <a:rPr lang="en-US" altLang="ja-JP" b="1" dirty="0" smtClean="0">
                          <a:solidFill>
                            <a:srgbClr val="000066"/>
                          </a:solidFill>
                          <a:latin typeface="Symbol" pitchFamily="18" charset="2"/>
                        </a:rPr>
                        <a:t>t</a:t>
                      </a:r>
                      <a:r>
                        <a:rPr lang="en-US" altLang="ja-JP" b="1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0066"/>
                          </a:solidFill>
                        </a:rPr>
                        <a:t>(</a:t>
                      </a:r>
                      <a:r>
                        <a:rPr lang="en-US" b="1" dirty="0" smtClean="0">
                          <a:solidFill>
                            <a:srgbClr val="000066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b="1" dirty="0" smtClean="0">
                          <a:solidFill>
                            <a:srgbClr val="000066"/>
                          </a:solidFill>
                        </a:rPr>
                        <a:t>m</a:t>
                      </a:r>
                      <a:r>
                        <a:rPr lang="en-US" b="1" dirty="0">
                          <a:solidFill>
                            <a:srgbClr val="000066"/>
                          </a:solidFill>
                        </a:rPr>
                        <a:t>) 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  D</a:t>
                      </a:r>
                      <a:r>
                        <a:rPr lang="en-US" baseline="30000" dirty="0">
                          <a:solidFill>
                            <a:srgbClr val="000066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66"/>
                          </a:solidFill>
                        </a:rPr>
                        <a:t>  1864.84 +/- 0.17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66"/>
                          </a:solidFill>
                        </a:rPr>
                        <a:t>  122.9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  D</a:t>
                      </a:r>
                      <a:r>
                        <a:rPr lang="en-US" baseline="30000" dirty="0">
                          <a:solidFill>
                            <a:srgbClr val="000066"/>
                          </a:solidFill>
                        </a:rPr>
                        <a:t>+/-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  1869.62 +/- 0.20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66"/>
                          </a:solidFill>
                        </a:rPr>
                        <a:t>  311.8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  D</a:t>
                      </a:r>
                      <a:r>
                        <a:rPr lang="en-US" baseline="-25000" dirty="0">
                          <a:solidFill>
                            <a:srgbClr val="000066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66"/>
                          </a:solidFill>
                        </a:rPr>
                        <a:t>  1968.49 +/- 0.34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66"/>
                          </a:solidFill>
                        </a:rPr>
                        <a:t>  149.9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  B</a:t>
                      </a:r>
                      <a:r>
                        <a:rPr lang="en-US" baseline="30000" dirty="0">
                          <a:solidFill>
                            <a:srgbClr val="000066"/>
                          </a:solidFill>
                        </a:rPr>
                        <a:t>+/-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  5279.17 +/- 0.29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66"/>
                          </a:solidFill>
                        </a:rPr>
                        <a:t>  491.1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66"/>
                          </a:solidFill>
                        </a:rPr>
                        <a:t>  B</a:t>
                      </a:r>
                      <a:r>
                        <a:rPr lang="en-US" baseline="30000">
                          <a:solidFill>
                            <a:srgbClr val="000066"/>
                          </a:solidFill>
                        </a:rPr>
                        <a:t>0</a:t>
                      </a:r>
                      <a:endParaRPr lang="en-US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  5279.50 +/- 0.30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  457.2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66"/>
                          </a:solidFill>
                        </a:rPr>
                        <a:t>  B</a:t>
                      </a:r>
                      <a:r>
                        <a:rPr lang="en-US" baseline="-25000">
                          <a:solidFill>
                            <a:srgbClr val="000066"/>
                          </a:solidFill>
                        </a:rPr>
                        <a:t>s</a:t>
                      </a:r>
                      <a:endParaRPr lang="en-US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  5366.3 +/- 0.6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  441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52" name="Rectangle 16"/>
          <p:cNvSpPr>
            <a:spLocks noChangeArrowheads="1"/>
          </p:cNvSpPr>
          <p:nvPr/>
        </p:nvSpPr>
        <p:spPr bwMode="auto">
          <a:xfrm>
            <a:off x="1600200" y="5105400"/>
            <a:ext cx="1571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660066"/>
                </a:solidFill>
              </a:rPr>
              <a:t>Primary Vertex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18" name="Straight Arrow Connector 17"/>
          <p:cNvCxnSpPr>
            <a:endCxn id="22" idx="4"/>
          </p:cNvCxnSpPr>
          <p:nvPr/>
        </p:nvCxnSpPr>
        <p:spPr>
          <a:xfrm rot="10800000">
            <a:off x="6934200" y="2667000"/>
            <a:ext cx="1555564" cy="10352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191000" y="2362200"/>
            <a:ext cx="2819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382000" y="3657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58000" y="2514600"/>
            <a:ext cx="152400" cy="152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57" name="TextBox 11"/>
          <p:cNvSpPr txBox="1">
            <a:spLocks noChangeArrowheads="1"/>
          </p:cNvSpPr>
          <p:nvPr/>
        </p:nvSpPr>
        <p:spPr bwMode="auto">
          <a:xfrm>
            <a:off x="6324600" y="190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Secondary Decay Vertex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5158" name="Rectangle 16"/>
          <p:cNvSpPr>
            <a:spLocks noChangeArrowheads="1"/>
          </p:cNvSpPr>
          <p:nvPr/>
        </p:nvSpPr>
        <p:spPr bwMode="auto">
          <a:xfrm>
            <a:off x="6858000" y="3581400"/>
            <a:ext cx="1571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Primary Vertex</a:t>
            </a:r>
            <a:endParaRPr lang="en-US" dirty="0">
              <a:solidFill>
                <a:srgbClr val="003300"/>
              </a:solidFill>
            </a:endParaRPr>
          </a:p>
        </p:txBody>
      </p:sp>
      <p:cxnSp>
        <p:nvCxnSpPr>
          <p:cNvPr id="29" name="Straight Arrow Connector 28"/>
          <p:cNvCxnSpPr>
            <a:stCxn id="21" idx="0"/>
          </p:cNvCxnSpPr>
          <p:nvPr/>
        </p:nvCxnSpPr>
        <p:spPr>
          <a:xfrm rot="5400000" flipH="1" flipV="1">
            <a:off x="8039100" y="3086100"/>
            <a:ext cx="990600" cy="152400"/>
          </a:xfrm>
          <a:prstGeom prst="straightConnector1">
            <a:avLst/>
          </a:prstGeom>
          <a:ln>
            <a:solidFill>
              <a:srgbClr val="66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0" name="TextBox 34"/>
          <p:cNvSpPr txBox="1">
            <a:spLocks noChangeArrowheads="1"/>
          </p:cNvSpPr>
          <p:nvPr/>
        </p:nvSpPr>
        <p:spPr bwMode="auto">
          <a:xfrm rot="16707773">
            <a:off x="7949820" y="3250427"/>
            <a:ext cx="1630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663300"/>
                </a:solidFill>
              </a:rPr>
              <a:t>Distance-of-Closest </a:t>
            </a:r>
          </a:p>
          <a:p>
            <a:r>
              <a:rPr lang="en-US" sz="1400" dirty="0">
                <a:solidFill>
                  <a:srgbClr val="663300"/>
                </a:solidFill>
              </a:rPr>
              <a:t>Approach (DCA)</a:t>
            </a:r>
          </a:p>
        </p:txBody>
      </p:sp>
      <p:sp>
        <p:nvSpPr>
          <p:cNvPr id="5161" name="TextBox 22"/>
          <p:cNvSpPr txBox="1">
            <a:spLocks noChangeArrowheads="1"/>
          </p:cNvSpPr>
          <p:nvPr/>
        </p:nvSpPr>
        <p:spPr bwMode="auto">
          <a:xfrm rot="975306">
            <a:off x="4873156" y="1830581"/>
            <a:ext cx="960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Electron</a:t>
            </a:r>
            <a:endParaRPr lang="en-US" dirty="0"/>
          </a:p>
        </p:txBody>
      </p:sp>
      <p:sp>
        <p:nvSpPr>
          <p:cNvPr id="5162" name="TextBox 23"/>
          <p:cNvSpPr txBox="1">
            <a:spLocks noChangeArrowheads="1"/>
          </p:cNvSpPr>
          <p:nvPr/>
        </p:nvSpPr>
        <p:spPr bwMode="auto">
          <a:xfrm rot="1977694">
            <a:off x="7069645" y="2881794"/>
            <a:ext cx="1459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D</a:t>
            </a:r>
            <a:r>
              <a:rPr lang="ja-JP" altLang="en-US" dirty="0" smtClean="0"/>
              <a:t> </a:t>
            </a:r>
            <a:r>
              <a:rPr lang="en-US" altLang="ja-JP" dirty="0" smtClean="0"/>
              <a:t>or B Meson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457200" y="5334000"/>
            <a:ext cx="419100" cy="487363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164" name="TextBox 11"/>
          <p:cNvSpPr txBox="1">
            <a:spLocks noChangeArrowheads="1"/>
          </p:cNvSpPr>
          <p:nvPr/>
        </p:nvSpPr>
        <p:spPr bwMode="auto">
          <a:xfrm>
            <a:off x="914400" y="5410200"/>
            <a:ext cx="14309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</a:rPr>
              <a:t>Decay Vertex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1" name="タイトル 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Geometry of Heavy Flavor Decays</a:t>
            </a:r>
            <a:endParaRPr lang="en-US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6019800" y="2514600"/>
            <a:ext cx="3124200" cy="228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Hadronic</a:t>
            </a:r>
            <a:r>
              <a:rPr lang="en-US" dirty="0" smtClean="0"/>
              <a:t> Measurements of Open Charm in the STAR Experiment</a:t>
            </a:r>
            <a:endParaRPr 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 </a:t>
            </a:r>
            <a:r>
              <a:rPr lang="en-US" dirty="0" err="1" smtClean="0"/>
              <a:t>Hadronic</a:t>
            </a:r>
            <a:r>
              <a:rPr lang="en-US" dirty="0" smtClean="0"/>
              <a:t> Reconstructions of Open Charm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en-US" baseline="30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s reconstructed through the </a:t>
            </a:r>
            <a:r>
              <a:rPr lang="en-US" dirty="0" err="1" smtClean="0">
                <a:solidFill>
                  <a:schemeClr val="tx2"/>
                </a:solidFill>
              </a:rPr>
              <a:t>K</a:t>
            </a:r>
            <a:r>
              <a:rPr lang="en-US" dirty="0" err="1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 decay channel in </a:t>
            </a:r>
            <a:r>
              <a:rPr lang="en-US" dirty="0" err="1" smtClean="0">
                <a:solidFill>
                  <a:schemeClr val="tx2"/>
                </a:solidFill>
              </a:rPr>
              <a:t>d+Au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Cu+Cu</a:t>
            </a:r>
            <a:r>
              <a:rPr lang="en-US" dirty="0" smtClean="0">
                <a:solidFill>
                  <a:schemeClr val="tx2"/>
                </a:solidFill>
              </a:rPr>
              <a:t>, and </a:t>
            </a:r>
            <a:r>
              <a:rPr lang="en-US" dirty="0" err="1" smtClean="0">
                <a:solidFill>
                  <a:schemeClr val="tx2"/>
                </a:solidFill>
              </a:rPr>
              <a:t>Au+Au</a:t>
            </a:r>
            <a:r>
              <a:rPr lang="en-US" dirty="0" smtClean="0">
                <a:solidFill>
                  <a:schemeClr val="tx2"/>
                </a:solidFill>
              </a:rPr>
              <a:t> collisions at a CM beam energy of 200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r>
              <a:rPr lang="en-US" dirty="0" smtClean="0">
                <a:solidFill>
                  <a:schemeClr val="tx2"/>
                </a:solidFill>
              </a:rPr>
              <a:t> per nucleon.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STAR-SVT has been used to help geometrically reconstruct all three of the open charm mesons, D, D</a:t>
            </a:r>
            <a:r>
              <a:rPr lang="en-US" baseline="30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, and D</a:t>
            </a:r>
            <a:r>
              <a:rPr lang="en-US" baseline="-25000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. Primary tracks are cut out using DCA and secondary vertex cuts.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Solenoidal</a:t>
            </a:r>
            <a:r>
              <a:rPr lang="en-US" dirty="0" smtClean="0"/>
              <a:t> Tracker at RHIC (STAR)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4648200"/>
            <a:ext cx="6629400" cy="190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Full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Azimuthal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Coverage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Primary detector is the TPC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Coverage of |y| &lt; 1.0 using TPC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Magnetic Field of +/- 0.5 Tesla inside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solenoidal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magnet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419600" y="1524000"/>
            <a:ext cx="4419600" cy="2590800"/>
            <a:chOff x="2554" y="2236"/>
            <a:chExt cx="3206" cy="186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3201" r="3201" b="4665"/>
            <a:stretch>
              <a:fillRect/>
            </a:stretch>
          </p:blipFill>
          <p:spPr bwMode="auto">
            <a:xfrm>
              <a:off x="2554" y="2236"/>
              <a:ext cx="3206" cy="18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5236" y="2832"/>
              <a:ext cx="476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7" name="Picture 2" descr="star_detector"/>
          <p:cNvPicPr>
            <a:picLocks noChangeAspect="1" noChangeArrowheads="1"/>
          </p:cNvPicPr>
          <p:nvPr/>
        </p:nvPicPr>
        <p:blipFill>
          <a:blip r:embed="rId3" cstate="print"/>
          <a:srcRect t="7968"/>
          <a:stretch>
            <a:fillRect/>
          </a:stretch>
        </p:blipFill>
        <p:spPr bwMode="auto">
          <a:xfrm>
            <a:off x="304800" y="1219200"/>
            <a:ext cx="4073701" cy="294163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D767-8616-4795-A9E8-9BB09470C6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Time Projection Chamber (TPC)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458200" cy="190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Measures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dx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Momentum of particles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Filled with P10 gas which is ionized by particles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Electrons drift to read-outs at ends of detector.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Length = 4.2 m, Inner diameter = 1 m, Outer diameter = 4 m.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tpcm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19200"/>
            <a:ext cx="4505019" cy="3429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D767-8616-4795-A9E8-9BB09470C6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Particle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dx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momentum used with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Bichsel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Parameterization to do Particle Identification (PID).</a:t>
            </a:r>
          </a:p>
        </p:txBody>
      </p:sp>
      <p:pic>
        <p:nvPicPr>
          <p:cNvPr id="4" name="Picture 3" descr="ded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4314825" cy="2920228"/>
          </a:xfrm>
          <a:prstGeom prst="rect">
            <a:avLst/>
          </a:prstGeom>
        </p:spPr>
      </p:pic>
      <p:pic>
        <p:nvPicPr>
          <p:cNvPr id="5" name="Picture 4" descr="dedx_ba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447800"/>
            <a:ext cx="4388049" cy="2971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D767-8616-4795-A9E8-9BB09470C6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Invariant Mass Spectra Before Background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05400"/>
            <a:ext cx="8229600" cy="124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 signals are visible before background subtraction.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D767-8616-4795-A9E8-9BB09470C65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D0_before_subtraction.gif"/>
          <p:cNvPicPr>
            <a:picLocks noChangeAspect="1"/>
          </p:cNvPicPr>
          <p:nvPr/>
        </p:nvPicPr>
        <p:blipFill>
          <a:blip r:embed="rId2" cstate="print"/>
          <a:srcRect t="5000" r="6772"/>
          <a:stretch>
            <a:fillRect/>
          </a:stretch>
        </p:blipFill>
        <p:spPr>
          <a:xfrm>
            <a:off x="228600" y="1981200"/>
            <a:ext cx="4195703" cy="2895600"/>
          </a:xfrm>
          <a:prstGeom prst="rect">
            <a:avLst/>
          </a:prstGeom>
        </p:spPr>
      </p:pic>
      <p:pic>
        <p:nvPicPr>
          <p:cNvPr id="6" name="Picture 5" descr="Ds_before_subtraction.gif"/>
          <p:cNvPicPr>
            <a:picLocks noChangeAspect="1"/>
          </p:cNvPicPr>
          <p:nvPr/>
        </p:nvPicPr>
        <p:blipFill>
          <a:blip r:embed="rId3" cstate="print"/>
          <a:srcRect t="5000" r="6772"/>
          <a:stretch>
            <a:fillRect/>
          </a:stretch>
        </p:blipFill>
        <p:spPr>
          <a:xfrm>
            <a:off x="4572000" y="1981200"/>
            <a:ext cx="4267200" cy="2944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2133600"/>
            <a:ext cx="1749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200 </a:t>
            </a:r>
            <a:r>
              <a:rPr lang="en-US" dirty="0" err="1" smtClean="0">
                <a:solidFill>
                  <a:srgbClr val="C00000"/>
                </a:solidFill>
              </a:rPr>
              <a:t>GeV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Cu+Cu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dirty="0" err="1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 combinations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2209800"/>
            <a:ext cx="181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200 </a:t>
            </a:r>
            <a:r>
              <a:rPr lang="en-US" dirty="0" err="1" smtClean="0">
                <a:solidFill>
                  <a:srgbClr val="C00000"/>
                </a:solidFill>
              </a:rPr>
              <a:t>GeV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Au+Au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Symbol" pitchFamily="18" charset="2"/>
              </a:rPr>
              <a:t>Fp</a:t>
            </a:r>
            <a:r>
              <a:rPr lang="en-US" dirty="0" smtClean="0">
                <a:solidFill>
                  <a:srgbClr val="C00000"/>
                </a:solidFill>
              </a:rPr>
              <a:t> combinations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544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Rotational background subtraction done every 5 degrees between 150 and 210 degrees.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Event mixing done in D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analysis.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Offset Background Subtraction done in D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analysis using K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pairs.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Subtraction_Metho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4419600" cy="3315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36576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6576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hi_mass_offset_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295400"/>
            <a:ext cx="3962400" cy="2683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962400"/>
            <a:ext cx="2391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Event Mixing (D</a:t>
            </a:r>
            <a:r>
              <a:rPr lang="en-US" sz="2400" baseline="30000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962400"/>
            <a:ext cx="221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Rotation (D</a:t>
            </a:r>
            <a:r>
              <a:rPr lang="en-US" sz="2400" baseline="30000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, D</a:t>
            </a:r>
            <a:r>
              <a:rPr lang="en-US" sz="2400" baseline="-25000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96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Mass Offset Background (D</a:t>
            </a:r>
            <a:r>
              <a:rPr lang="en-US" sz="2400" baseline="-25000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D767-8616-4795-A9E8-9BB09470C6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A) Motivation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B) Past Measurements of Heavy Flavor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RHIC Experiments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1)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Hadronic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measurements of charm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2) Semi-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Leptonic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measurement of heavy flavor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3) Angular charm/bottom separation analysis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C) Future Upgrades and Analyses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1) STAR-HFT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2) PHENIX-VTX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3) ALICE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Direct Reconstruction Of D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 mesons in STAR</a:t>
            </a:r>
            <a:endParaRPr lang="en-US" sz="3600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762000" y="914400"/>
            <a:ext cx="4572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Direct Invariant Mass Reconstruction From </a:t>
            </a:r>
            <a:r>
              <a:rPr lang="en-US" sz="2800" dirty="0" err="1" smtClean="0">
                <a:solidFill>
                  <a:schemeClr val="tx2"/>
                </a:solidFill>
              </a:rPr>
              <a:t>K</a:t>
            </a:r>
            <a:r>
              <a:rPr lang="en-US" sz="2800" dirty="0" err="1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track candidate pairs.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Background subtraction necessary to find signal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Residual shape appears </a:t>
            </a:r>
            <a:r>
              <a:rPr lang="en-US" sz="2800" dirty="0" err="1" smtClean="0">
                <a:solidFill>
                  <a:schemeClr val="tx2"/>
                </a:solidFill>
              </a:rPr>
              <a:t>udner</a:t>
            </a:r>
            <a:r>
              <a:rPr lang="en-US" sz="2800" dirty="0" smtClean="0">
                <a:solidFill>
                  <a:schemeClr val="tx2"/>
                </a:solidFill>
              </a:rPr>
              <a:t> signal.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Picture 3" descr="d0_cucu.gif"/>
          <p:cNvPicPr>
            <a:picLocks noChangeAspect="1"/>
          </p:cNvPicPr>
          <p:nvPr/>
        </p:nvPicPr>
        <p:blipFill>
          <a:blip r:embed="rId2" cstate="print"/>
          <a:srcRect t="5000" r="8466"/>
          <a:stretch>
            <a:fillRect/>
          </a:stretch>
        </p:blipFill>
        <p:spPr>
          <a:xfrm>
            <a:off x="5257800" y="4191000"/>
            <a:ext cx="3657600" cy="25709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67400" y="426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200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Cu+Cu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9676" t="2592" b="2592"/>
          <a:stretch>
            <a:fillRect/>
          </a:stretch>
        </p:blipFill>
        <p:spPr bwMode="auto">
          <a:xfrm>
            <a:off x="6324600" y="990600"/>
            <a:ext cx="2475237" cy="323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" name="Picture 7" descr="dzero"/>
          <p:cNvPicPr>
            <a:picLocks noChangeAspect="1" noChangeArrowheads="1"/>
          </p:cNvPicPr>
          <p:nvPr/>
        </p:nvPicPr>
        <p:blipFill>
          <a:blip r:embed="rId4" cstate="print"/>
          <a:srcRect l="1694" t="6776" r="8466"/>
          <a:stretch>
            <a:fillRect/>
          </a:stretch>
        </p:blipFill>
        <p:spPr bwMode="auto">
          <a:xfrm>
            <a:off x="1143000" y="4452466"/>
            <a:ext cx="3092450" cy="2405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86000" y="4191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200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Au+Au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Residuals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1000"/>
            <a:ext cx="48768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Simulations show that resonances with misidentified daughters and other decay channels are major contributors to residual background.</a:t>
            </a:r>
            <a:endParaRPr lang="en-US" dirty="0"/>
          </a:p>
        </p:txBody>
      </p:sp>
      <p:pic>
        <p:nvPicPr>
          <p:cNvPr id="4" name="Picture 3" descr="D0_residuals.gif"/>
          <p:cNvPicPr>
            <a:picLocks noChangeAspect="1"/>
          </p:cNvPicPr>
          <p:nvPr/>
        </p:nvPicPr>
        <p:blipFill>
          <a:blip r:embed="rId2" cstate="print"/>
          <a:srcRect t="5000" r="6772"/>
          <a:stretch>
            <a:fillRect/>
          </a:stretch>
        </p:blipFill>
        <p:spPr>
          <a:xfrm>
            <a:off x="609600" y="1295400"/>
            <a:ext cx="3886200" cy="2682002"/>
          </a:xfrm>
          <a:prstGeom prst="rect">
            <a:avLst/>
          </a:prstGeom>
        </p:spPr>
      </p:pic>
      <p:pic>
        <p:nvPicPr>
          <p:cNvPr id="5" name="Picture 4" descr="D0_residuals_pipi.gif"/>
          <p:cNvPicPr>
            <a:picLocks noChangeAspect="1"/>
          </p:cNvPicPr>
          <p:nvPr/>
        </p:nvPicPr>
        <p:blipFill>
          <a:blip r:embed="rId3" cstate="print"/>
          <a:srcRect t="7500" r="6772"/>
          <a:stretch>
            <a:fillRect/>
          </a:stretch>
        </p:blipFill>
        <p:spPr>
          <a:xfrm>
            <a:off x="4953000" y="1339829"/>
            <a:ext cx="3962400" cy="2662628"/>
          </a:xfrm>
          <a:prstGeom prst="rect">
            <a:avLst/>
          </a:prstGeom>
        </p:spPr>
      </p:pic>
      <p:pic>
        <p:nvPicPr>
          <p:cNvPr id="7" name="Picture 6" descr="Ds_residuals.gif"/>
          <p:cNvPicPr>
            <a:picLocks noChangeAspect="1"/>
          </p:cNvPicPr>
          <p:nvPr/>
        </p:nvPicPr>
        <p:blipFill>
          <a:blip r:embed="rId4" cstate="print"/>
          <a:srcRect t="2205" r="8075"/>
          <a:stretch>
            <a:fillRect/>
          </a:stretch>
        </p:blipFill>
        <p:spPr>
          <a:xfrm>
            <a:off x="4876800" y="4087064"/>
            <a:ext cx="4030453" cy="277093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D767-8616-4795-A9E8-9BB09470C6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Charm Cross-Section and the STAR-PHENIX Contraction (as of last year)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828800"/>
            <a:ext cx="3124200" cy="4648200"/>
          </a:xfrm>
        </p:spPr>
        <p:txBody>
          <a:bodyPr>
            <a:normAutofit fontScale="77500" lnSpcReduction="20000"/>
          </a:bodyPr>
          <a:lstStyle/>
          <a:p>
            <a:pPr marL="0"/>
            <a:r>
              <a:rPr lang="en-US" sz="2800" dirty="0" smtClean="0">
                <a:solidFill>
                  <a:schemeClr val="tx2"/>
                </a:solidFill>
              </a:rPr>
              <a:t>STAR total charm cross-sections dominated by </a:t>
            </a:r>
            <a:r>
              <a:rPr lang="en-US" sz="2800" dirty="0" err="1" smtClean="0">
                <a:solidFill>
                  <a:schemeClr val="tx2"/>
                </a:solidFill>
              </a:rPr>
              <a:t>hadronic</a:t>
            </a:r>
            <a:r>
              <a:rPr lang="en-US" sz="2800" dirty="0" smtClean="0">
                <a:solidFill>
                  <a:schemeClr val="tx2"/>
                </a:solidFill>
              </a:rPr>
              <a:t> channel, PHENIX by semi-</a:t>
            </a:r>
            <a:r>
              <a:rPr lang="en-US" sz="2800" dirty="0" err="1" smtClean="0">
                <a:solidFill>
                  <a:schemeClr val="tx2"/>
                </a:solidFill>
              </a:rPr>
              <a:t>leptonic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 marL="0"/>
            <a:r>
              <a:rPr lang="en-US" sz="2800" dirty="0" smtClean="0">
                <a:solidFill>
                  <a:schemeClr val="tx2"/>
                </a:solidFill>
              </a:rPr>
              <a:t>STAR and PHENIX results internally consistent with binary scaling of open charm.</a:t>
            </a:r>
          </a:p>
          <a:p>
            <a:pPr marL="0"/>
            <a:r>
              <a:rPr lang="en-US" sz="2800" dirty="0" smtClean="0">
                <a:solidFill>
                  <a:schemeClr val="tx2"/>
                </a:solidFill>
              </a:rPr>
              <a:t>STAR and PHENIX measured the total charm cross-section to be greater than </a:t>
            </a:r>
            <a:r>
              <a:rPr lang="en-US" sz="2800" dirty="0" err="1" smtClean="0">
                <a:solidFill>
                  <a:schemeClr val="tx2"/>
                </a:solidFill>
              </a:rPr>
              <a:t>pQCD</a:t>
            </a:r>
            <a:r>
              <a:rPr lang="en-US" sz="2800" dirty="0" smtClean="0">
                <a:solidFill>
                  <a:schemeClr val="tx2"/>
                </a:solidFill>
              </a:rPr>
              <a:t> predictions but the STAR measurement contradicted PHENIX’s by a factor of two.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図 3" descr="cross_section.gif"/>
          <p:cNvPicPr>
            <a:picLocks noChangeAspect="1"/>
          </p:cNvPicPr>
          <p:nvPr/>
        </p:nvPicPr>
        <p:blipFill>
          <a:blip r:embed="rId2" cstate="print"/>
          <a:srcRect t="6102" r="8276"/>
          <a:stretch>
            <a:fillRect/>
          </a:stretch>
        </p:blipFill>
        <p:spPr>
          <a:xfrm>
            <a:off x="3048000" y="1798306"/>
            <a:ext cx="6080753" cy="4221494"/>
          </a:xfrm>
          <a:prstGeom prst="rect">
            <a:avLst/>
          </a:prstGeom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Radial Flow of D</a:t>
            </a:r>
            <a:r>
              <a:rPr lang="en-US" baseline="30000" dirty="0" smtClean="0"/>
              <a:t>0 </a:t>
            </a:r>
            <a:r>
              <a:rPr lang="en-US" dirty="0" smtClean="0"/>
              <a:t>(</a:t>
            </a:r>
            <a:r>
              <a:rPr lang="en-US" dirty="0" err="1" smtClean="0"/>
              <a:t>Cu+Cu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5257800"/>
            <a:ext cx="8915400" cy="1828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STAR results indicate that D</a:t>
            </a:r>
            <a:r>
              <a:rPr lang="en-US" baseline="30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s do not flow with lighter mesons (</a:t>
            </a:r>
            <a:r>
              <a:rPr lang="en-US" dirty="0" err="1" smtClean="0">
                <a:solidFill>
                  <a:schemeClr val="tx2"/>
                </a:solidFill>
              </a:rPr>
              <a:t>pions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err="1" smtClean="0">
                <a:solidFill>
                  <a:schemeClr val="tx2"/>
                </a:solidFill>
              </a:rPr>
              <a:t>kaons</a:t>
            </a:r>
            <a:r>
              <a:rPr lang="en-US" dirty="0" smtClean="0">
                <a:solidFill>
                  <a:schemeClr val="tx2"/>
                </a:solidFill>
              </a:rPr>
              <a:t>) after chemical freeze-out; therefore, they are not strongly coupled.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5" descr="cucu_BW_reweighted_spectra.gif"/>
          <p:cNvPicPr>
            <a:picLocks noChangeAspect="1"/>
          </p:cNvPicPr>
          <p:nvPr/>
        </p:nvPicPr>
        <p:blipFill>
          <a:blip r:embed="rId2" cstate="print"/>
          <a:srcRect t="8136" r="9655" b="2034"/>
          <a:stretch>
            <a:fillRect/>
          </a:stretch>
        </p:blipFill>
        <p:spPr>
          <a:xfrm>
            <a:off x="1143000" y="838200"/>
            <a:ext cx="6541839" cy="441119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057400" y="2819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6633"/>
                </a:solidFill>
              </a:rPr>
              <a:t>Light meson parameters and curve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rot="5400000" flipH="1" flipV="1">
            <a:off x="2171700" y="1866900"/>
            <a:ext cx="1447800" cy="457200"/>
          </a:xfrm>
          <a:prstGeom prst="straightConnector1">
            <a:avLst/>
          </a:prstGeom>
          <a:ln w="254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 flipH="1" flipV="1">
            <a:off x="3200400" y="2590800"/>
            <a:ext cx="304800" cy="152400"/>
          </a:xfrm>
          <a:prstGeom prst="straightConnector1">
            <a:avLst/>
          </a:prstGeom>
          <a:ln w="254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953000" y="1905000"/>
            <a:ext cx="254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</a:t>
            </a:r>
            <a:r>
              <a:rPr lang="en-US" sz="2400" baseline="30000" dirty="0" smtClean="0">
                <a:solidFill>
                  <a:schemeClr val="accent1"/>
                </a:solidFill>
              </a:rPr>
              <a:t>0</a:t>
            </a:r>
            <a:r>
              <a:rPr lang="en-US" sz="2400" dirty="0" smtClean="0">
                <a:solidFill>
                  <a:schemeClr val="accent1"/>
                </a:solidFill>
              </a:rPr>
              <a:t> yield </a:t>
            </a:r>
            <a:r>
              <a:rPr lang="en-US" sz="2400" dirty="0" err="1" smtClean="0">
                <a:solidFill>
                  <a:schemeClr val="accent1"/>
                </a:solidFill>
              </a:rPr>
              <a:t>datapoints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STAR Silicon Vertex Detector (SVT)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Inner silicon tracker used to help reconstruct open charm decays geometrically.</a:t>
            </a:r>
          </a:p>
          <a:p>
            <a:r>
              <a:rPr lang="en-US" dirty="0" smtClean="0"/>
              <a:t>Interior to the TPC</a:t>
            </a:r>
          </a:p>
          <a:p>
            <a:r>
              <a:rPr lang="en-US" dirty="0" smtClean="0"/>
              <a:t>Three barrels of radii 6.9, 10.8, and 14.5 cm, lengths 25.2, 37.8, and 44.4 cm.</a:t>
            </a:r>
          </a:p>
        </p:txBody>
      </p:sp>
      <p:pic>
        <p:nvPicPr>
          <p:cNvPr id="4" name="Picture 3" descr="SV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029200" cy="35956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D767-8616-4795-A9E8-9BB09470C65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 Topological Reconstructions of Open Charm using the STAR-SVT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638550" cy="2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447800"/>
            <a:ext cx="3778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366712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 t="4000" r="5486"/>
          <a:stretch>
            <a:fillRect/>
          </a:stretch>
        </p:blipFill>
        <p:spPr bwMode="auto">
          <a:xfrm>
            <a:off x="3810000" y="4038600"/>
            <a:ext cx="3654963" cy="254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正方形/長方形 7"/>
          <p:cNvSpPr/>
          <p:nvPr/>
        </p:nvSpPr>
        <p:spPr>
          <a:xfrm>
            <a:off x="457200" y="6488668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Sarah </a:t>
            </a:r>
            <a:r>
              <a:rPr lang="en-US" dirty="0" err="1" smtClean="0"/>
              <a:t>LaPointe</a:t>
            </a:r>
            <a:r>
              <a:rPr lang="en-US" dirty="0" smtClean="0"/>
              <a:t>, QM 09 Presentation</a:t>
            </a:r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86312" y="1676400"/>
            <a:ext cx="1857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Key:</a:t>
            </a: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Pythia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AuAu</a:t>
            </a:r>
            <a:r>
              <a:rPr lang="en-US" dirty="0" smtClean="0">
                <a:solidFill>
                  <a:srgbClr val="FF0000"/>
                </a:solidFill>
              </a:rPr>
              <a:t> 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67600" y="35052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Pythia</a:t>
            </a:r>
            <a:r>
              <a:rPr lang="en-US" dirty="0" smtClean="0"/>
              <a:t> shows different shapes of D</a:t>
            </a:r>
            <a:r>
              <a:rPr lang="en-US" baseline="30000" dirty="0" smtClean="0"/>
              <a:t>0</a:t>
            </a:r>
            <a:r>
              <a:rPr lang="en-US" dirty="0" smtClean="0"/>
              <a:t> signal and background.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7400" y="1676400"/>
            <a:ext cx="1571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DCA to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Primary Vertex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91200" y="1752600"/>
            <a:ext cx="144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Decay Length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57400" y="4267200"/>
            <a:ext cx="146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DCA between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daughters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62600" y="4267200"/>
            <a:ext cx="203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Daughter DCA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to primary vertex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Reconstruction using STAR-SVT  in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Statistical significance of 4.5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s </a:t>
            </a:r>
            <a:r>
              <a:rPr lang="en-US" dirty="0" smtClean="0">
                <a:solidFill>
                  <a:schemeClr val="tx2"/>
                </a:solidFill>
              </a:rPr>
              <a:t>but efficiency calculations still in progress.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Shows potential of inner silicon tracking in heavy-ion collisions (since no signal observable without use of silicon tracking)</a:t>
            </a:r>
          </a:p>
          <a:p>
            <a:endParaRPr lang="en-US" dirty="0">
              <a:latin typeface="Symbol" pitchFamily="18" charset="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238750" cy="359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6825288" y="1752600"/>
            <a:ext cx="2318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Sarah </a:t>
            </a:r>
            <a:r>
              <a:rPr lang="en-US" dirty="0" err="1" smtClean="0"/>
              <a:t>LaPointe</a:t>
            </a:r>
            <a:r>
              <a:rPr lang="en-US" dirty="0" smtClean="0"/>
              <a:t>, QM 09</a:t>
            </a:r>
          </a:p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s</a:t>
            </a:r>
            <a:r>
              <a:rPr lang="en-US" dirty="0" smtClean="0"/>
              <a:t> (Charm-Strange Reconstruction) in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Weak signal reconstructed from </a:t>
            </a:r>
            <a:r>
              <a:rPr lang="en-US" dirty="0" err="1" smtClean="0">
                <a:solidFill>
                  <a:schemeClr val="tx2"/>
                </a:solidFill>
                <a:latin typeface="Symbol" pitchFamily="18" charset="2"/>
              </a:rPr>
              <a:t>fp</a:t>
            </a:r>
            <a:r>
              <a:rPr lang="en-US" dirty="0" smtClean="0">
                <a:solidFill>
                  <a:schemeClr val="tx2"/>
                </a:solidFill>
              </a:rPr>
              <a:t> decay channel using STAR-SVT and TPC.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Cuts on DCA and decay length reduce background.</a:t>
            </a:r>
          </a:p>
          <a:p>
            <a:endParaRPr lang="en-US" dirty="0"/>
          </a:p>
        </p:txBody>
      </p:sp>
      <p:pic>
        <p:nvPicPr>
          <p:cNvPr id="5" name="図 4" descr="ds_total_background_subtracted_AuAu.gif"/>
          <p:cNvPicPr>
            <a:picLocks noChangeAspect="1"/>
          </p:cNvPicPr>
          <p:nvPr/>
        </p:nvPicPr>
        <p:blipFill>
          <a:blip r:embed="rId2" cstate="print"/>
          <a:srcRect t="8136" r="8276"/>
          <a:stretch>
            <a:fillRect/>
          </a:stretch>
        </p:blipFill>
        <p:spPr>
          <a:xfrm>
            <a:off x="1295400" y="1066800"/>
            <a:ext cx="6080753" cy="413006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318218" y="2209800"/>
            <a:ext cx="1749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From S.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</a:rPr>
              <a:t>Baumgart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Dissertation Thesis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s </a:t>
            </a:r>
            <a:r>
              <a:rPr lang="en-US" dirty="0" smtClean="0"/>
              <a:t>Results in </a:t>
            </a:r>
            <a:r>
              <a:rPr lang="en-US" dirty="0" err="1" smtClean="0"/>
              <a:t>Au+Au</a:t>
            </a:r>
            <a:r>
              <a:rPr lang="en-US" dirty="0" smtClean="0"/>
              <a:t> Collisions (STAR)</a:t>
            </a:r>
            <a:endParaRPr lang="en-US" baseline="-25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731327"/>
            <a:ext cx="8229600" cy="21266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Preliminary results show D</a:t>
            </a:r>
            <a:r>
              <a:rPr lang="en-US" baseline="-25000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 enhancement in </a:t>
            </a:r>
            <a:r>
              <a:rPr lang="en-US" dirty="0" err="1" smtClean="0">
                <a:solidFill>
                  <a:schemeClr val="tx2"/>
                </a:solidFill>
              </a:rPr>
              <a:t>AuAu</a:t>
            </a:r>
            <a:r>
              <a:rPr lang="en-US" dirty="0" smtClean="0">
                <a:solidFill>
                  <a:schemeClr val="tx2"/>
                </a:solidFill>
              </a:rPr>
              <a:t> collisions over simulation and e</a:t>
            </a:r>
            <a:r>
              <a:rPr lang="en-US" baseline="30000" dirty="0" smtClean="0">
                <a:solidFill>
                  <a:schemeClr val="tx2"/>
                </a:solidFill>
              </a:rPr>
              <a:t>+</a:t>
            </a:r>
            <a:r>
              <a:rPr lang="en-US" dirty="0" smtClean="0">
                <a:solidFill>
                  <a:schemeClr val="tx2"/>
                </a:solidFill>
              </a:rPr>
              <a:t>e</a:t>
            </a:r>
            <a:r>
              <a:rPr lang="en-US" baseline="30000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 results, as predicted by the statistical </a:t>
            </a:r>
            <a:r>
              <a:rPr lang="en-US" dirty="0" err="1" smtClean="0">
                <a:solidFill>
                  <a:schemeClr val="tx2"/>
                </a:solidFill>
              </a:rPr>
              <a:t>hadronization</a:t>
            </a:r>
            <a:r>
              <a:rPr lang="en-US" dirty="0" smtClean="0">
                <a:solidFill>
                  <a:schemeClr val="tx2"/>
                </a:solidFill>
              </a:rPr>
              <a:t> model in the presence of a QGP.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and ALICE plan further D</a:t>
            </a:r>
            <a:r>
              <a:rPr lang="en-US" baseline="-25000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 analyses.</a:t>
            </a:r>
          </a:p>
        </p:txBody>
      </p:sp>
      <p:pic>
        <p:nvPicPr>
          <p:cNvPr id="4" name="図 3" descr="Ds_ratio_prop.jpg"/>
          <p:cNvPicPr>
            <a:picLocks noChangeAspect="1"/>
          </p:cNvPicPr>
          <p:nvPr/>
        </p:nvPicPr>
        <p:blipFill>
          <a:blip r:embed="rId2" cstate="print"/>
          <a:srcRect b="10667"/>
          <a:stretch>
            <a:fillRect/>
          </a:stretch>
        </p:blipFill>
        <p:spPr>
          <a:xfrm>
            <a:off x="1524000" y="838200"/>
            <a:ext cx="5689600" cy="3811983"/>
          </a:xfrm>
          <a:prstGeom prst="rect">
            <a:avLst/>
          </a:prstGeom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Semi-</a:t>
            </a:r>
            <a:r>
              <a:rPr lang="en-US" dirty="0" err="1" smtClean="0"/>
              <a:t>Leptonic</a:t>
            </a:r>
            <a:r>
              <a:rPr lang="en-US" dirty="0" smtClean="0"/>
              <a:t> Measurements and Results</a:t>
            </a:r>
            <a:endParaRPr 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A) Motivation</a:t>
            </a:r>
            <a:endParaRPr lang="en-US" sz="72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Electromagnetic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9067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Energy measurement for E/p cut to assist in electron identification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Require electrons to have E/p ~ 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6" descr="STAR_layers_complete-[Con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57905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 descr="BEM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419600"/>
            <a:ext cx="2971800" cy="1903809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rot="10800000">
            <a:off x="3505200" y="4419600"/>
            <a:ext cx="2667000" cy="381000"/>
          </a:xfrm>
          <a:prstGeom prst="straightConnector1">
            <a:avLst/>
          </a:prstGeom>
          <a:ln w="254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781800" y="396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STAR BEMC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STAR Semi-</a:t>
            </a:r>
            <a:r>
              <a:rPr lang="en-US" dirty="0" err="1" smtClean="0"/>
              <a:t>Leptonic</a:t>
            </a:r>
            <a:r>
              <a:rPr lang="en-US" dirty="0" smtClean="0"/>
              <a:t> Measurement</a:t>
            </a:r>
            <a:endParaRPr 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228600" y="4419600"/>
            <a:ext cx="8382000" cy="2590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 uses the Electro-magnetic Calorimeter (for a E/p cut) and the TPC (for momentum measurement) to measure the yield of electrons.</a:t>
            </a:r>
          </a:p>
          <a:p>
            <a:r>
              <a:rPr lang="en-US" sz="2800" dirty="0" smtClean="0"/>
              <a:t>Photonic conversions are cut out using a cut on invariant mass of electron pairs.</a:t>
            </a:r>
            <a:endParaRPr lang="en-US" sz="2800" dirty="0"/>
          </a:p>
        </p:txBody>
      </p:sp>
      <p:pic>
        <p:nvPicPr>
          <p:cNvPr id="5" name="図 4" descr="fig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8839200" cy="3449444"/>
          </a:xfrm>
          <a:prstGeom prst="rect">
            <a:avLst/>
          </a:prstGeom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 and PHENIX charm yields derived from electron measurements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1066800"/>
            <a:ext cx="5143500" cy="29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0" y="1219200"/>
            <a:ext cx="3886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Near upper limit of FONLL prediction for charm-cross section.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Latest STAR measurements consistent with PHENIX but not with older STAR results (?!)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Older STAR results may suffer from background due to conversions within SVT detector.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978760"/>
            <a:ext cx="4876800" cy="287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PHENIX Experiment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447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Unlike STAR, more specialized for rarer events.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Muon</a:t>
            </a:r>
            <a:r>
              <a:rPr lang="en-US" dirty="0" smtClean="0">
                <a:solidFill>
                  <a:schemeClr val="tx2"/>
                </a:solidFill>
              </a:rPr>
              <a:t> arms in direction parallel to beam line.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Central arms perpendicular to beam line allow particle identification.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7" descr="9703phn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1752600"/>
            <a:ext cx="464642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181600" y="3651250"/>
            <a:ext cx="3930650" cy="2749550"/>
            <a:chOff x="152400" y="1676400"/>
            <a:chExt cx="3697147" cy="2433955"/>
          </a:xfrm>
        </p:grpSpPr>
        <p:pic>
          <p:nvPicPr>
            <p:cNvPr id="4119" name="Picture 47" descr="9703phnx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676400"/>
              <a:ext cx="3697147" cy="2433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Arc 32"/>
            <p:cNvSpPr/>
            <p:nvPr/>
          </p:nvSpPr>
          <p:spPr>
            <a:xfrm rot="13560000">
              <a:off x="2266551" y="1537725"/>
              <a:ext cx="303542" cy="1345367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981562" y="2057233"/>
              <a:ext cx="609223" cy="53400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448492" y="2896188"/>
              <a:ext cx="609223" cy="5326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676951" y="2513950"/>
              <a:ext cx="456917" cy="38223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24" name="TextBox 46"/>
            <p:cNvSpPr txBox="1">
              <a:spLocks noChangeArrowheads="1"/>
            </p:cNvSpPr>
            <p:nvPr/>
          </p:nvSpPr>
          <p:spPr bwMode="auto">
            <a:xfrm>
              <a:off x="2302433" y="1749959"/>
              <a:ext cx="401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 pitchFamily="34" charset="0"/>
                </a:rPr>
                <a:t>e</a:t>
              </a:r>
              <a:r>
                <a:rPr lang="en-US" sz="2400" baseline="30000">
                  <a:solidFill>
                    <a:srgbClr val="FF0000"/>
                  </a:solidFill>
                  <a:latin typeface="Calibri" pitchFamily="34" charset="0"/>
                </a:rPr>
                <a:t>-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Measuring Heavy Flavor via Single       Electrons in PHENIX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2171700" y="22479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38400" y="3048000"/>
            <a:ext cx="34131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Secondary vertex to be located by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inner silicon VTX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detector (future)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28600" y="914400"/>
            <a:ext cx="3051175" cy="5181600"/>
            <a:chOff x="5867400" y="1524000"/>
            <a:chExt cx="3051175" cy="5181600"/>
          </a:xfrm>
        </p:grpSpPr>
        <p:pic>
          <p:nvPicPr>
            <p:cNvPr id="4116" name="Picture 4" descr="dec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1600200"/>
              <a:ext cx="3051175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7696200" y="23622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077200" y="1524000"/>
              <a:ext cx="5334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5CE01-632C-4185-8446-AF5F97F61AE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67200" y="1676400"/>
            <a:ext cx="4495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Electrons measured in central spectrometer arms (identification by electro-magnetic calorimeter and ring imaging Cerenkov detectors).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819400" y="1219200"/>
            <a:ext cx="1524000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1638300" y="35433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76400" y="4191000"/>
            <a:ext cx="3429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Charm or beauty is created early in the evolution of the Quark Gluon Plasma, generally from gluon fusion.</a:t>
            </a:r>
          </a:p>
        </p:txBody>
      </p:sp>
      <p:sp>
        <p:nvSpPr>
          <p:cNvPr id="23" name="Oval 22"/>
          <p:cNvSpPr/>
          <p:nvPr/>
        </p:nvSpPr>
        <p:spPr>
          <a:xfrm>
            <a:off x="76200" y="4876800"/>
            <a:ext cx="13716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057400" y="5638800"/>
            <a:ext cx="304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Direct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hadronic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reconstruction being evaluated in my current STAR  analysis.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1143000" y="5562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4991100" y="3543300"/>
            <a:ext cx="2667000" cy="7620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5829300" y="2705100"/>
            <a:ext cx="1600200" cy="13716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3657600"/>
            <a:ext cx="1676400" cy="10668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15" name="TextBox 68"/>
          <p:cNvSpPr txBox="1">
            <a:spLocks noChangeArrowheads="1"/>
          </p:cNvSpPr>
          <p:nvPr/>
        </p:nvSpPr>
        <p:spPr bwMode="auto">
          <a:xfrm>
            <a:off x="5638800" y="6396038"/>
            <a:ext cx="281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The PHENIX Detector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cock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25146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2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Two Methods to Evaluate Single Electron Background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48768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Converter Method:</a:t>
            </a:r>
          </a:p>
          <a:p>
            <a:pPr marL="347472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A brass cylinder of known radiation length is used to find the background from photon conversions (low systematic error, high statistical error).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Cocktail Method:</a:t>
            </a:r>
          </a:p>
          <a:p>
            <a:pPr marL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All known sources of electrons are calculated and added together (high systematic error, low statistical error).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5105400" y="228600"/>
            <a:ext cx="4038600" cy="3544888"/>
            <a:chOff x="2880" y="1824"/>
            <a:chExt cx="2802" cy="2423"/>
          </a:xfrm>
        </p:grpSpPr>
        <p:sp>
          <p:nvSpPr>
            <p:cNvPr id="6161" name="Rectangle 46"/>
            <p:cNvSpPr>
              <a:spLocks noChangeArrowheads="1"/>
            </p:cNvSpPr>
            <p:nvPr/>
          </p:nvSpPr>
          <p:spPr bwMode="auto">
            <a:xfrm>
              <a:off x="2880" y="1824"/>
              <a:ext cx="2736" cy="2400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2" name="Line 51"/>
            <p:cNvSpPr>
              <a:spLocks noChangeShapeType="1"/>
            </p:cNvSpPr>
            <p:nvPr/>
          </p:nvSpPr>
          <p:spPr bwMode="auto">
            <a:xfrm>
              <a:off x="2928" y="318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Line 38"/>
            <p:cNvSpPr>
              <a:spLocks noChangeShapeType="1"/>
            </p:cNvSpPr>
            <p:nvPr/>
          </p:nvSpPr>
          <p:spPr bwMode="auto">
            <a:xfrm>
              <a:off x="3072" y="2172"/>
              <a:ext cx="0" cy="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" name="Line 15"/>
            <p:cNvSpPr>
              <a:spLocks noChangeShapeType="1"/>
            </p:cNvSpPr>
            <p:nvPr/>
          </p:nvSpPr>
          <p:spPr bwMode="auto">
            <a:xfrm flipV="1">
              <a:off x="3065" y="2237"/>
              <a:ext cx="2182" cy="1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5" name="Line 10"/>
            <p:cNvSpPr>
              <a:spLocks noChangeShapeType="1"/>
            </p:cNvSpPr>
            <p:nvPr/>
          </p:nvSpPr>
          <p:spPr bwMode="auto">
            <a:xfrm>
              <a:off x="2974" y="2400"/>
              <a:ext cx="2601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11"/>
            <p:cNvSpPr>
              <a:spLocks noChangeShapeType="1"/>
            </p:cNvSpPr>
            <p:nvPr/>
          </p:nvSpPr>
          <p:spPr bwMode="auto">
            <a:xfrm flipV="1">
              <a:off x="3528" y="2160"/>
              <a:ext cx="0" cy="20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7" name="Line 12"/>
            <p:cNvSpPr>
              <a:spLocks noChangeShapeType="1"/>
            </p:cNvSpPr>
            <p:nvPr/>
          </p:nvSpPr>
          <p:spPr bwMode="auto">
            <a:xfrm>
              <a:off x="3073" y="4004"/>
              <a:ext cx="250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8" name="Text Box 16"/>
            <p:cNvSpPr txBox="1">
              <a:spLocks noChangeArrowheads="1"/>
            </p:cNvSpPr>
            <p:nvPr/>
          </p:nvSpPr>
          <p:spPr bwMode="auto">
            <a:xfrm>
              <a:off x="3264" y="1872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latin typeface="Calibri" pitchFamily="34" charset="0"/>
                </a:rPr>
                <a:t>N</a:t>
              </a:r>
              <a:r>
                <a:rPr lang="en-US" altLang="ja-JP" b="1" baseline="-16000">
                  <a:latin typeface="Tahoma" pitchFamily="34" charset="0"/>
                </a:rPr>
                <a:t>e   Electron yield</a:t>
              </a:r>
            </a:p>
          </p:txBody>
        </p:sp>
        <p:sp>
          <p:nvSpPr>
            <p:cNvPr id="6169" name="Text Box 17"/>
            <p:cNvSpPr txBox="1">
              <a:spLocks noChangeArrowheads="1"/>
            </p:cNvSpPr>
            <p:nvPr/>
          </p:nvSpPr>
          <p:spPr bwMode="auto">
            <a:xfrm>
              <a:off x="3673" y="3984"/>
              <a:ext cx="19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 b="1">
                  <a:latin typeface="Tahoma" pitchFamily="34" charset="0"/>
                  <a:sym typeface="Symbol" pitchFamily="18" charset="2"/>
                </a:rPr>
                <a:t>Material amounts: </a:t>
              </a:r>
              <a:r>
                <a:rPr lang="en-US" altLang="ja-JP" b="1" baseline="-16000">
                  <a:latin typeface="Tahoma" pitchFamily="34" charset="0"/>
                  <a:sym typeface="Symbol" pitchFamily="18" charset="2"/>
                </a:rPr>
                <a:t>0</a:t>
              </a:r>
              <a:endParaRPr lang="en-US" altLang="ja-JP" b="1" baseline="-16000">
                <a:latin typeface="Tahoma" pitchFamily="34" charset="0"/>
              </a:endParaRPr>
            </a:p>
          </p:txBody>
        </p:sp>
        <p:sp>
          <p:nvSpPr>
            <p:cNvPr id="6170" name="Line 18"/>
            <p:cNvSpPr>
              <a:spLocks noChangeShapeType="1"/>
            </p:cNvSpPr>
            <p:nvPr/>
          </p:nvSpPr>
          <p:spPr bwMode="auto">
            <a:xfrm>
              <a:off x="4992" y="2172"/>
              <a:ext cx="0" cy="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1" name="Line 20"/>
            <p:cNvSpPr>
              <a:spLocks noChangeShapeType="1"/>
            </p:cNvSpPr>
            <p:nvPr/>
          </p:nvSpPr>
          <p:spPr bwMode="auto">
            <a:xfrm>
              <a:off x="350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2" name="Line 21"/>
            <p:cNvSpPr>
              <a:spLocks noChangeShapeType="1"/>
            </p:cNvSpPr>
            <p:nvPr/>
          </p:nvSpPr>
          <p:spPr bwMode="auto">
            <a:xfrm>
              <a:off x="3888" y="240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3" name="Text Box 22"/>
            <p:cNvSpPr txBox="1">
              <a:spLocks noChangeArrowheads="1"/>
            </p:cNvSpPr>
            <p:nvPr/>
          </p:nvSpPr>
          <p:spPr bwMode="auto">
            <a:xfrm>
              <a:off x="3499" y="2400"/>
              <a:ext cx="4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latin typeface="Tahoma" pitchFamily="34" charset="0"/>
                </a:rPr>
                <a:t>0.4%</a:t>
              </a:r>
            </a:p>
          </p:txBody>
        </p:sp>
        <p:sp>
          <p:nvSpPr>
            <p:cNvPr id="6174" name="Text Box 23"/>
            <p:cNvSpPr txBox="1">
              <a:spLocks noChangeArrowheads="1"/>
            </p:cNvSpPr>
            <p:nvPr/>
          </p:nvSpPr>
          <p:spPr bwMode="auto">
            <a:xfrm>
              <a:off x="4227" y="2400"/>
              <a:ext cx="4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latin typeface="Tahoma" pitchFamily="34" charset="0"/>
                </a:rPr>
                <a:t>1.7%</a:t>
              </a:r>
            </a:p>
          </p:txBody>
        </p:sp>
        <p:sp>
          <p:nvSpPr>
            <p:cNvPr id="6175" name="Line 24"/>
            <p:cNvSpPr>
              <a:spLocks noChangeShapeType="1"/>
            </p:cNvSpPr>
            <p:nvPr/>
          </p:nvSpPr>
          <p:spPr bwMode="auto">
            <a:xfrm>
              <a:off x="3061" y="2400"/>
              <a:ext cx="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6" name="Text Box 25"/>
            <p:cNvSpPr txBox="1">
              <a:spLocks noChangeArrowheads="1"/>
            </p:cNvSpPr>
            <p:nvPr/>
          </p:nvSpPr>
          <p:spPr bwMode="auto">
            <a:xfrm>
              <a:off x="3888" y="3360"/>
              <a:ext cx="16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400" b="1">
                  <a:latin typeface="Tahoma" pitchFamily="34" charset="0"/>
                </a:rPr>
                <a:t>Dalitz : 0.8% X</a:t>
              </a:r>
              <a:r>
                <a:rPr lang="en-US" altLang="ja-JP" sz="1400" b="1" baseline="-14000">
                  <a:latin typeface="Tahoma" pitchFamily="34" charset="0"/>
                </a:rPr>
                <a:t>0</a:t>
              </a:r>
              <a:r>
                <a:rPr lang="en-US" altLang="ja-JP" sz="1400" b="1">
                  <a:latin typeface="Tahoma" pitchFamily="34" charset="0"/>
                </a:rPr>
                <a:t> equivalent radiation length</a:t>
              </a:r>
            </a:p>
          </p:txBody>
        </p:sp>
        <p:sp>
          <p:nvSpPr>
            <p:cNvPr id="6177" name="Text Box 26"/>
            <p:cNvSpPr txBox="1">
              <a:spLocks noChangeArrowheads="1"/>
            </p:cNvSpPr>
            <p:nvPr/>
          </p:nvSpPr>
          <p:spPr bwMode="auto">
            <a:xfrm>
              <a:off x="3181" y="3984"/>
              <a:ext cx="1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>
                  <a:latin typeface="Tahoma" pitchFamily="34" charset="0"/>
                </a:rPr>
                <a:t>0</a:t>
              </a:r>
            </a:p>
          </p:txBody>
        </p:sp>
        <p:sp>
          <p:nvSpPr>
            <p:cNvPr id="6178" name="Text Box 27"/>
            <p:cNvSpPr txBox="1">
              <a:spLocks noChangeArrowheads="1"/>
            </p:cNvSpPr>
            <p:nvPr/>
          </p:nvSpPr>
          <p:spPr bwMode="auto">
            <a:xfrm>
              <a:off x="4800" y="2515"/>
              <a:ext cx="8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200" b="1">
                  <a:solidFill>
                    <a:schemeClr val="tx2"/>
                  </a:solidFill>
                  <a:latin typeface="Tahoma" pitchFamily="34" charset="0"/>
                </a:rPr>
                <a:t>With converter</a:t>
              </a:r>
              <a:endParaRPr lang="en-US" altLang="ja-JP" sz="1200" b="1">
                <a:latin typeface="Tahoma" pitchFamily="34" charset="0"/>
              </a:endParaRPr>
            </a:p>
          </p:txBody>
        </p:sp>
        <p:sp>
          <p:nvSpPr>
            <p:cNvPr id="6179" name="Text Box 28"/>
            <p:cNvSpPr txBox="1">
              <a:spLocks noChangeArrowheads="1"/>
            </p:cNvSpPr>
            <p:nvPr/>
          </p:nvSpPr>
          <p:spPr bwMode="auto">
            <a:xfrm>
              <a:off x="3993" y="3072"/>
              <a:ext cx="10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200" b="1">
                  <a:solidFill>
                    <a:schemeClr val="tx2"/>
                  </a:solidFill>
                  <a:latin typeface="Tahoma" pitchFamily="34" charset="0"/>
                </a:rPr>
                <a:t>W/O converter</a:t>
              </a:r>
              <a:endParaRPr lang="en-US" altLang="ja-JP" sz="1200" b="1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6180" name="Text Box 29"/>
            <p:cNvSpPr txBox="1">
              <a:spLocks noChangeArrowheads="1"/>
            </p:cNvSpPr>
            <p:nvPr/>
          </p:nvSpPr>
          <p:spPr bwMode="auto">
            <a:xfrm>
              <a:off x="3096" y="2400"/>
              <a:ext cx="4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latin typeface="Tahoma" pitchFamily="34" charset="0"/>
                </a:rPr>
                <a:t>0.8%</a:t>
              </a:r>
            </a:p>
          </p:txBody>
        </p:sp>
        <p:sp>
          <p:nvSpPr>
            <p:cNvPr id="6181" name="Rectangle 30"/>
            <p:cNvSpPr>
              <a:spLocks noChangeArrowheads="1"/>
            </p:cNvSpPr>
            <p:nvPr/>
          </p:nvSpPr>
          <p:spPr bwMode="auto">
            <a:xfrm>
              <a:off x="2928" y="3733"/>
              <a:ext cx="1009" cy="2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>
                  <a:solidFill>
                    <a:srgbClr val="FF0000"/>
                  </a:solidFill>
                  <a:latin typeface="Calibri" pitchFamily="34" charset="0"/>
                </a:rPr>
                <a:t>Non-photonic</a:t>
              </a:r>
              <a:r>
                <a:rPr lang="en-US" altLang="ja-JP">
                  <a:solidFill>
                    <a:srgbClr val="FF0000"/>
                  </a:solidFill>
                  <a:latin typeface="Tahoma" pitchFamily="34" charset="0"/>
                </a:rPr>
                <a:t> </a:t>
              </a:r>
            </a:p>
          </p:txBody>
        </p:sp>
        <p:sp>
          <p:nvSpPr>
            <p:cNvPr id="6182" name="AutoShape 31"/>
            <p:cNvSpPr>
              <a:spLocks noChangeArrowheads="1"/>
            </p:cNvSpPr>
            <p:nvPr/>
          </p:nvSpPr>
          <p:spPr bwMode="auto">
            <a:xfrm>
              <a:off x="3046" y="3703"/>
              <a:ext cx="48" cy="47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83" name="Line 32"/>
            <p:cNvSpPr>
              <a:spLocks noChangeShapeType="1"/>
            </p:cNvSpPr>
            <p:nvPr/>
          </p:nvSpPr>
          <p:spPr bwMode="auto">
            <a:xfrm>
              <a:off x="3065" y="3723"/>
              <a:ext cx="0" cy="3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Line 34"/>
            <p:cNvSpPr>
              <a:spLocks noChangeShapeType="1"/>
            </p:cNvSpPr>
            <p:nvPr/>
          </p:nvSpPr>
          <p:spPr bwMode="auto">
            <a:xfrm>
              <a:off x="3888" y="2172"/>
              <a:ext cx="0" cy="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AutoShape 42"/>
            <p:cNvSpPr>
              <a:spLocks noChangeArrowheads="1"/>
            </p:cNvSpPr>
            <p:nvPr/>
          </p:nvSpPr>
          <p:spPr bwMode="auto">
            <a:xfrm>
              <a:off x="4906" y="2304"/>
              <a:ext cx="184" cy="17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AutoShape 43"/>
            <p:cNvSpPr>
              <a:spLocks noChangeArrowheads="1"/>
            </p:cNvSpPr>
            <p:nvPr/>
          </p:nvSpPr>
          <p:spPr bwMode="auto">
            <a:xfrm>
              <a:off x="3802" y="3072"/>
              <a:ext cx="182" cy="17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87" name="Line 44"/>
            <p:cNvSpPr>
              <a:spLocks noChangeShapeType="1"/>
            </p:cNvSpPr>
            <p:nvPr/>
          </p:nvSpPr>
          <p:spPr bwMode="auto">
            <a:xfrm>
              <a:off x="3065" y="2400"/>
              <a:ext cx="0" cy="131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Rectangle 45"/>
            <p:cNvSpPr>
              <a:spLocks noChangeArrowheads="1"/>
            </p:cNvSpPr>
            <p:nvPr/>
          </p:nvSpPr>
          <p:spPr bwMode="auto">
            <a:xfrm>
              <a:off x="2933" y="2778"/>
              <a:ext cx="907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0000FF"/>
                  </a:solidFill>
                  <a:latin typeface="Calibri" pitchFamily="34" charset="0"/>
                </a:rPr>
                <a:t>Photonic</a:t>
              </a:r>
              <a:r>
                <a:rPr lang="en-US" altLang="ja-JP">
                  <a:solidFill>
                    <a:srgbClr val="0000FF"/>
                  </a:solidFill>
                  <a:latin typeface="Tahoma" pitchFamily="34" charset="0"/>
                </a:rPr>
                <a:t> </a:t>
              </a:r>
            </a:p>
          </p:txBody>
        </p:sp>
        <p:sp>
          <p:nvSpPr>
            <p:cNvPr id="6189" name="Text Box 52"/>
            <p:cNvSpPr txBox="1">
              <a:spLocks noChangeArrowheads="1"/>
            </p:cNvSpPr>
            <p:nvPr/>
          </p:nvSpPr>
          <p:spPr bwMode="auto">
            <a:xfrm>
              <a:off x="4036" y="2208"/>
              <a:ext cx="7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0000FF"/>
                  </a:solidFill>
                </a:rPr>
                <a:t>converter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-381000" y="1066800"/>
            <a:ext cx="586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Photonic Electron Background is a serious problem.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3054A-7069-49EE-8004-36291545470C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153" name="Picture 8" descr="PP_Fig2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14800"/>
            <a:ext cx="40386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191000" y="6477000"/>
            <a:ext cx="218122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Phys.Rev.Lett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.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97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(2006) 252002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29000" y="3962400"/>
            <a:ext cx="4149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The Two Methods Agree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With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Each Other!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1725" y="3657600"/>
            <a:ext cx="2962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from F.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Kajihara’s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INPC07 Presentation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8125" y="6324600"/>
            <a:ext cx="2962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from F.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Kajihara’s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INPC07 Presentation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572000" y="2133600"/>
            <a:ext cx="533400" cy="76200"/>
          </a:xfrm>
          <a:prstGeom prst="straightConnector1">
            <a:avLst/>
          </a:prstGeom>
          <a:ln w="25400">
            <a:solidFill>
              <a:srgbClr val="1A96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476500" y="3771900"/>
            <a:ext cx="304800" cy="76200"/>
          </a:xfrm>
          <a:prstGeom prst="straightConnector1">
            <a:avLst/>
          </a:prstGeom>
          <a:ln w="25400">
            <a:solidFill>
              <a:srgbClr val="1A96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PHENIX Heavy Flavor to Semi-</a:t>
            </a:r>
            <a:r>
              <a:rPr lang="en-US" dirty="0" err="1" smtClean="0"/>
              <a:t>leptonic</a:t>
            </a:r>
            <a:r>
              <a:rPr lang="en-US" dirty="0" smtClean="0"/>
              <a:t> Decays in </a:t>
            </a:r>
            <a:r>
              <a:rPr lang="en-US" dirty="0" err="1" smtClean="0"/>
              <a:t>p+p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0" y="1752600"/>
            <a:ext cx="3657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Consistent with FONLL Predictions</a:t>
            </a:r>
          </a:p>
        </p:txBody>
      </p:sp>
      <p:pic>
        <p:nvPicPr>
          <p:cNvPr id="4" name="Picture 34" descr="PP_Fig3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339389" cy="4876800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Semi-</a:t>
            </a:r>
            <a:r>
              <a:rPr lang="en-US" dirty="0" err="1" smtClean="0"/>
              <a:t>Leptonic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4" name="Picture 6" descr="PhenixAuAu_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4114800" cy="516220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53000" y="1752600"/>
            <a:ext cx="3733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PHENIX has measured high pt electron spectra in </a:t>
            </a:r>
            <a:r>
              <a:rPr lang="en-US" sz="2400" dirty="0" err="1" smtClean="0">
                <a:solidFill>
                  <a:schemeClr val="tx2"/>
                </a:solidFill>
              </a:rPr>
              <a:t>p+p</a:t>
            </a:r>
            <a:r>
              <a:rPr lang="en-US" sz="2400" dirty="0" smtClean="0">
                <a:solidFill>
                  <a:schemeClr val="tx2"/>
                </a:solidFill>
              </a:rPr>
              <a:t> and </a:t>
            </a:r>
            <a:r>
              <a:rPr lang="en-US" sz="2400" dirty="0" err="1" smtClean="0">
                <a:solidFill>
                  <a:schemeClr val="tx2"/>
                </a:solidFill>
              </a:rPr>
              <a:t>Au+Au</a:t>
            </a:r>
            <a:r>
              <a:rPr lang="en-US" sz="2400" dirty="0" smtClean="0">
                <a:solidFill>
                  <a:schemeClr val="tx2"/>
                </a:solidFill>
              </a:rPr>
              <a:t> collisions at square-root of SNN = 200 </a:t>
            </a:r>
            <a:r>
              <a:rPr lang="en-US" sz="2400" dirty="0" err="1" smtClean="0">
                <a:solidFill>
                  <a:schemeClr val="tx2"/>
                </a:solidFill>
              </a:rPr>
              <a:t>GeV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Shows binary scaling of open charm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This allows R</a:t>
            </a:r>
            <a:r>
              <a:rPr lang="en-US" sz="2400" baseline="-25000" dirty="0" smtClean="0">
                <a:solidFill>
                  <a:schemeClr val="tx2"/>
                </a:solidFill>
              </a:rPr>
              <a:t>AA</a:t>
            </a:r>
            <a:r>
              <a:rPr lang="en-US" sz="2400" dirty="0" smtClean="0">
                <a:solidFill>
                  <a:schemeClr val="tx2"/>
                </a:solidFill>
              </a:rPr>
              <a:t> to be extracted.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Simulation shows that almost all electrons after background subtraction in this pt range are from heavy flavor.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 on Latest STAR Electron Results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524000"/>
            <a:ext cx="46482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New STAR open charm cross-section in </a:t>
            </a:r>
            <a:r>
              <a:rPr lang="en-US" dirty="0" err="1" smtClean="0">
                <a:solidFill>
                  <a:schemeClr val="tx2"/>
                </a:solidFill>
              </a:rPr>
              <a:t>d+Au</a:t>
            </a:r>
            <a:r>
              <a:rPr lang="en-US" dirty="0" smtClean="0">
                <a:solidFill>
                  <a:schemeClr val="tx2"/>
                </a:solidFill>
              </a:rPr>
              <a:t> collisions based on semi-</a:t>
            </a:r>
            <a:r>
              <a:rPr lang="en-US" dirty="0" err="1" smtClean="0">
                <a:solidFill>
                  <a:schemeClr val="tx2"/>
                </a:solidFill>
              </a:rPr>
              <a:t>leptonic</a:t>
            </a:r>
            <a:r>
              <a:rPr lang="en-US" dirty="0" smtClean="0">
                <a:solidFill>
                  <a:schemeClr val="tx2"/>
                </a:solidFill>
              </a:rPr>
              <a:t> decays is a factor of two lower than previous measurements.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This may solve the STAR/PHENIX discrepancy for charm cross-section but </a:t>
            </a:r>
            <a:r>
              <a:rPr lang="en-US" dirty="0" err="1" smtClean="0">
                <a:solidFill>
                  <a:schemeClr val="tx2"/>
                </a:solidFill>
              </a:rPr>
              <a:t>mesonic</a:t>
            </a:r>
            <a:r>
              <a:rPr lang="en-US" dirty="0" smtClean="0">
                <a:solidFill>
                  <a:schemeClr val="tx2"/>
                </a:solidFill>
              </a:rPr>
              <a:t> sector discrepancy may still exist.</a:t>
            </a:r>
          </a:p>
          <a:p>
            <a:endParaRPr lang="en-US" dirty="0"/>
          </a:p>
        </p:txBody>
      </p:sp>
      <p:pic>
        <p:nvPicPr>
          <p:cNvPr id="4" name="図 3" descr="cross_section.gif"/>
          <p:cNvPicPr>
            <a:picLocks noChangeAspect="1"/>
          </p:cNvPicPr>
          <p:nvPr/>
        </p:nvPicPr>
        <p:blipFill>
          <a:blip r:embed="rId2" cstate="print"/>
          <a:srcRect t="6102" r="8276"/>
          <a:stretch>
            <a:fillRect/>
          </a:stretch>
        </p:blipFill>
        <p:spPr>
          <a:xfrm>
            <a:off x="5257800" y="1524000"/>
            <a:ext cx="3512336" cy="24384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19600"/>
            <a:ext cx="34847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Modification Factor</a:t>
            </a:r>
            <a:endParaRPr lang="en-US" dirty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524000"/>
            <a:ext cx="4495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suppression found at high pt (same as for light quarks – induced gluon radiation)</a:t>
            </a:r>
          </a:p>
          <a:p>
            <a:r>
              <a:rPr lang="en-US" dirty="0" smtClean="0"/>
              <a:t>Dead cone effect suggested high-pt R</a:t>
            </a:r>
            <a:r>
              <a:rPr lang="en-US" baseline="-25000" dirty="0" smtClean="0"/>
              <a:t>AA</a:t>
            </a:r>
            <a:r>
              <a:rPr lang="en-US" dirty="0" smtClean="0"/>
              <a:t> suppression of heavy quarks should be less than that of lighter quarks.</a:t>
            </a:r>
          </a:p>
          <a:p>
            <a:r>
              <a:rPr lang="en-US" dirty="0" smtClean="0"/>
              <a:t>Suppression larger than prediction -&gt; sign of </a:t>
            </a:r>
            <a:r>
              <a:rPr lang="en-US" dirty="0" err="1" smtClean="0"/>
              <a:t>collisional</a:t>
            </a:r>
            <a:r>
              <a:rPr lang="en-US" dirty="0" smtClean="0"/>
              <a:t> energy loss?</a:t>
            </a:r>
          </a:p>
          <a:p>
            <a:endParaRPr lang="en-US" dirty="0"/>
          </a:p>
        </p:txBody>
      </p:sp>
      <p:pic>
        <p:nvPicPr>
          <p:cNvPr id="5" name="Picture 3" descr="RAA_rad"/>
          <p:cNvPicPr>
            <a:picLocks noChangeAspect="1" noChangeArrowheads="1"/>
          </p:cNvPicPr>
          <p:nvPr/>
        </p:nvPicPr>
        <p:blipFill>
          <a:blip r:embed="rId2" cstate="print"/>
          <a:srcRect t="6870"/>
          <a:stretch>
            <a:fillRect/>
          </a:stretch>
        </p:blipFill>
        <p:spPr>
          <a:xfrm>
            <a:off x="4135437" y="1219972"/>
            <a:ext cx="5008563" cy="5174478"/>
          </a:xfrm>
          <a:prstGeom prst="rect">
            <a:avLst/>
          </a:prstGeom>
          <a:noFill/>
          <a:ln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 as a Probe of the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229600" cy="2819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Gluon fusion predicted to be dominant process at collision energies of 200 </a:t>
            </a:r>
            <a:r>
              <a:rPr lang="en-US" dirty="0" err="1" smtClean="0"/>
              <a:t>GeV</a:t>
            </a:r>
            <a:r>
              <a:rPr lang="en-US" dirty="0" smtClean="0"/>
              <a:t>/nucleon.</a:t>
            </a:r>
          </a:p>
          <a:p>
            <a:r>
              <a:rPr lang="en-US" dirty="0" smtClean="0"/>
              <a:t>Sum of Feynman diagrams can be evaluated to find open charm cross-section.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Is open charm produced during the initial stages of the collision or is some generated later? (Binary Scaling)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Does the open charm cross-section measured at 200 </a:t>
            </a:r>
            <a:r>
              <a:rPr lang="en-US" dirty="0" err="1" smtClean="0">
                <a:solidFill>
                  <a:schemeClr val="accent2"/>
                </a:solidFill>
              </a:rPr>
              <a:t>GeV</a:t>
            </a:r>
            <a:r>
              <a:rPr lang="en-US" dirty="0" smtClean="0">
                <a:solidFill>
                  <a:schemeClr val="accent2"/>
                </a:solidFill>
              </a:rPr>
              <a:t>/nucleon match the predictions of QCD?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Charm_Feynman_diagram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20056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D767-8616-4795-A9E8-9BB09470C6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Flavor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600200"/>
            <a:ext cx="47244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Charm flow a sign of </a:t>
            </a:r>
            <a:r>
              <a:rPr lang="en-US" dirty="0" err="1" smtClean="0">
                <a:solidFill>
                  <a:schemeClr val="tx2"/>
                </a:solidFill>
              </a:rPr>
              <a:t>thermalization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Higher p</a:t>
            </a:r>
            <a:r>
              <a:rPr lang="en-US" baseline="-25000" dirty="0" smtClean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 measurement can be improved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Charm/bottom separation important.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VTX inner silicon upgrade will help with this measurement.</a:t>
            </a:r>
          </a:p>
        </p:txBody>
      </p:sp>
      <p:pic>
        <p:nvPicPr>
          <p:cNvPr id="4" name="図 3" descr="v2_hf_0_10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95400"/>
            <a:ext cx="4572000" cy="3429000"/>
          </a:xfrm>
          <a:prstGeom prst="rect">
            <a:avLst/>
          </a:prstGeom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Angular Charm/Bottom Separation Analysis</a:t>
            </a:r>
            <a:endParaRPr lang="en-US" sz="66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 Indirect Measurement of Beauty/Charm Ratio 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456237"/>
            <a:ext cx="8229600" cy="140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Angular Direction of decay daughters can be used to indirectly estimate charm/bottom ratios even without vertex reconstructed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86200" y="1371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Primary Interaction Point</a:t>
            </a:r>
          </a:p>
        </p:txBody>
      </p:sp>
      <p:cxnSp>
        <p:nvCxnSpPr>
          <p:cNvPr id="8" name="直線矢印コネクタ 7"/>
          <p:cNvCxnSpPr>
            <a:stCxn id="117" idx="6"/>
          </p:cNvCxnSpPr>
          <p:nvPr/>
        </p:nvCxnSpPr>
        <p:spPr>
          <a:xfrm>
            <a:off x="5181600" y="22098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276600" y="1676400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30000" dirty="0" smtClean="0"/>
              <a:t>0</a:t>
            </a:r>
            <a:endParaRPr lang="en-US" sz="3200" baseline="30000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629400" y="1752600"/>
            <a:ext cx="1659649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6629400" y="2209800"/>
            <a:ext cx="165964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553200" y="2209800"/>
            <a:ext cx="1659649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グループ化 32"/>
          <p:cNvGrpSpPr/>
          <p:nvPr/>
        </p:nvGrpSpPr>
        <p:grpSpPr>
          <a:xfrm>
            <a:off x="8212849" y="1447800"/>
            <a:ext cx="372218" cy="523220"/>
            <a:chOff x="6172200" y="1600200"/>
            <a:chExt cx="372218" cy="52322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6172200" y="1600200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n</a:t>
              </a:r>
              <a:endParaRPr lang="en-US" sz="2800" dirty="0">
                <a:latin typeface="Symbol" pitchFamily="18" charset="2"/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 flipV="1">
              <a:off x="6248402" y="1676400"/>
              <a:ext cx="2285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/>
          <p:cNvSpPr txBox="1"/>
          <p:nvPr/>
        </p:nvSpPr>
        <p:spPr>
          <a:xfrm>
            <a:off x="8289049" y="1981200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r>
              <a:rPr lang="en-US" sz="2800" baseline="30000" dirty="0" smtClean="0"/>
              <a:t>-</a:t>
            </a:r>
            <a:endParaRPr lang="en-US" sz="2800" baseline="30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12849" y="2590800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</a:t>
            </a:r>
            <a:r>
              <a:rPr lang="en-US" sz="2800" baseline="30000" dirty="0" smtClean="0"/>
              <a:t>+</a:t>
            </a:r>
            <a:endParaRPr lang="en-US" sz="2800" baseline="30000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4572000" y="1905000"/>
            <a:ext cx="762000" cy="584775"/>
            <a:chOff x="4495800" y="1905000"/>
            <a:chExt cx="762000" cy="584775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4495800" y="19050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cc</a:t>
              </a:r>
              <a:endParaRPr lang="en-US" sz="3200" dirty="0"/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4782312" y="2057400"/>
              <a:ext cx="152402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1" name="直線矢印コネクタ 50"/>
          <p:cNvCxnSpPr/>
          <p:nvPr/>
        </p:nvCxnSpPr>
        <p:spPr>
          <a:xfrm rot="10800000">
            <a:off x="3124200" y="22098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5867400" y="1752600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30000" dirty="0" smtClean="0"/>
              <a:t>0</a:t>
            </a:r>
            <a:endParaRPr lang="en-US" sz="3200" baseline="30000" dirty="0"/>
          </a:p>
        </p:txBody>
      </p:sp>
      <p:cxnSp>
        <p:nvCxnSpPr>
          <p:cNvPr id="57" name="直線コネクタ 56"/>
          <p:cNvCxnSpPr/>
          <p:nvPr/>
        </p:nvCxnSpPr>
        <p:spPr>
          <a:xfrm flipV="1">
            <a:off x="3429000" y="1676400"/>
            <a:ext cx="3048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10800000">
            <a:off x="1828800" y="17526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1447800" y="1371600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</a:t>
            </a:r>
            <a:r>
              <a:rPr lang="en-US" sz="2800" baseline="30000" dirty="0" smtClean="0"/>
              <a:t>+</a:t>
            </a:r>
            <a:endParaRPr lang="en-US" sz="2800" baseline="300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00200" y="2438400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baseline="30000" dirty="0" smtClean="0"/>
              <a:t>-</a:t>
            </a:r>
            <a:endParaRPr lang="en-US" sz="2800" baseline="30000" dirty="0"/>
          </a:p>
        </p:txBody>
      </p:sp>
      <p:cxnSp>
        <p:nvCxnSpPr>
          <p:cNvPr id="63" name="直線矢印コネクタ 62"/>
          <p:cNvCxnSpPr/>
          <p:nvPr/>
        </p:nvCxnSpPr>
        <p:spPr>
          <a:xfrm rot="10800000" flipV="1">
            <a:off x="2057400" y="22098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 rot="16200000">
            <a:off x="-374592" y="2812992"/>
            <a:ext cx="24652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00"/>
                </a:solidFill>
              </a:rPr>
              <a:t>Direct D</a:t>
            </a:r>
            <a:r>
              <a:rPr lang="en-US" sz="2800" baseline="30000" dirty="0" smtClean="0">
                <a:solidFill>
                  <a:srgbClr val="003300"/>
                </a:solidFill>
              </a:rPr>
              <a:t>0</a:t>
            </a:r>
          </a:p>
          <a:p>
            <a:r>
              <a:rPr lang="en-US" sz="2800" dirty="0" smtClean="0">
                <a:solidFill>
                  <a:srgbClr val="003300"/>
                </a:solidFill>
              </a:rPr>
              <a:t> Reconstruction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2971800" y="2057400"/>
            <a:ext cx="3810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円/楕円 70"/>
          <p:cNvSpPr/>
          <p:nvPr/>
        </p:nvSpPr>
        <p:spPr>
          <a:xfrm>
            <a:off x="6400800" y="2057400"/>
            <a:ext cx="3810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5105400" y="412498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2743200" y="3505200"/>
            <a:ext cx="57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30000" dirty="0" smtClean="0"/>
              <a:t>0</a:t>
            </a:r>
            <a:endParaRPr lang="en-US" sz="3200" baseline="30000" dirty="0"/>
          </a:p>
        </p:txBody>
      </p:sp>
      <p:cxnSp>
        <p:nvCxnSpPr>
          <p:cNvPr id="75" name="直線矢印コネクタ 74"/>
          <p:cNvCxnSpPr/>
          <p:nvPr/>
        </p:nvCxnSpPr>
        <p:spPr>
          <a:xfrm flipV="1">
            <a:off x="5791200" y="3581400"/>
            <a:ext cx="2497849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6629400" y="4124980"/>
            <a:ext cx="165964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>
            <a:off x="6553200" y="4124980"/>
            <a:ext cx="1659649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8212849" y="3362980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8289049" y="389638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r>
              <a:rPr lang="en-US" sz="2800" baseline="30000" dirty="0" smtClean="0"/>
              <a:t>+</a:t>
            </a:r>
            <a:endParaRPr lang="en-US" sz="2800" baseline="30000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8212849" y="45059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</a:t>
            </a:r>
            <a:r>
              <a:rPr lang="en-US" sz="2800" baseline="30000" dirty="0" smtClean="0"/>
              <a:t>-</a:t>
            </a:r>
            <a:endParaRPr lang="en-US" sz="2800" baseline="30000" dirty="0"/>
          </a:p>
        </p:txBody>
      </p:sp>
      <p:grpSp>
        <p:nvGrpSpPr>
          <p:cNvPr id="83" name="グループ化 82"/>
          <p:cNvGrpSpPr/>
          <p:nvPr/>
        </p:nvGrpSpPr>
        <p:grpSpPr>
          <a:xfrm>
            <a:off x="4495800" y="3810000"/>
            <a:ext cx="762000" cy="584775"/>
            <a:chOff x="4572000" y="2057400"/>
            <a:chExt cx="762000" cy="584775"/>
          </a:xfrm>
        </p:grpSpPr>
        <p:sp>
          <p:nvSpPr>
            <p:cNvPr id="84" name="テキスト ボックス 83"/>
            <p:cNvSpPr txBox="1"/>
            <p:nvPr/>
          </p:nvSpPr>
          <p:spPr>
            <a:xfrm>
              <a:off x="4572000" y="20574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bb</a:t>
              </a:r>
              <a:endParaRPr lang="en-US" sz="3200" dirty="0"/>
            </a:p>
          </p:txBody>
        </p:sp>
        <p:cxnSp>
          <p:nvCxnSpPr>
            <p:cNvPr id="85" name="直線コネクタ 84"/>
            <p:cNvCxnSpPr/>
            <p:nvPr/>
          </p:nvCxnSpPr>
          <p:spPr>
            <a:xfrm>
              <a:off x="4648200" y="2133599"/>
              <a:ext cx="152402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直線矢印コネクタ 85"/>
          <p:cNvCxnSpPr>
            <a:stCxn id="98" idx="2"/>
          </p:cNvCxnSpPr>
          <p:nvPr/>
        </p:nvCxnSpPr>
        <p:spPr>
          <a:xfrm rot="10800000">
            <a:off x="3352800" y="4114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5867400" y="4191000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r>
              <a:rPr lang="en-US" sz="3200" baseline="30000" dirty="0" smtClean="0"/>
              <a:t>0</a:t>
            </a:r>
            <a:endParaRPr lang="en-US" sz="3200" baseline="30000" dirty="0"/>
          </a:p>
        </p:txBody>
      </p:sp>
      <p:cxnSp>
        <p:nvCxnSpPr>
          <p:cNvPr id="88" name="直線矢印コネクタ 87"/>
          <p:cNvCxnSpPr/>
          <p:nvPr/>
        </p:nvCxnSpPr>
        <p:spPr>
          <a:xfrm rot="10800000">
            <a:off x="1828800" y="3667780"/>
            <a:ext cx="685800" cy="447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1447800" y="32867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</a:t>
            </a:r>
            <a:r>
              <a:rPr lang="en-US" sz="2800" baseline="30000" dirty="0" smtClean="0"/>
              <a:t>-</a:t>
            </a:r>
            <a:endParaRPr lang="en-US" sz="2800" baseline="300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371600" y="4343400"/>
            <a:ext cx="50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baseline="30000" dirty="0" smtClean="0"/>
              <a:t>+</a:t>
            </a:r>
            <a:endParaRPr lang="en-US" sz="2800" baseline="30000" dirty="0"/>
          </a:p>
        </p:txBody>
      </p:sp>
      <p:cxnSp>
        <p:nvCxnSpPr>
          <p:cNvPr id="91" name="直線矢印コネクタ 90"/>
          <p:cNvCxnSpPr/>
          <p:nvPr/>
        </p:nvCxnSpPr>
        <p:spPr>
          <a:xfrm rot="10800000" flipV="1">
            <a:off x="1752600" y="41148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円/楕円 91"/>
          <p:cNvSpPr/>
          <p:nvPr/>
        </p:nvSpPr>
        <p:spPr>
          <a:xfrm>
            <a:off x="6400800" y="3972580"/>
            <a:ext cx="3810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円/楕円 97"/>
          <p:cNvSpPr/>
          <p:nvPr/>
        </p:nvSpPr>
        <p:spPr>
          <a:xfrm>
            <a:off x="4343400" y="3733800"/>
            <a:ext cx="7620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6895115" y="838200"/>
            <a:ext cx="184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(Based on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Wei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Xie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DIS2010)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5" name="直線矢印コネクタ 104"/>
          <p:cNvCxnSpPr/>
          <p:nvPr/>
        </p:nvCxnSpPr>
        <p:spPr>
          <a:xfrm rot="10800000">
            <a:off x="2514600" y="4114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>
            <a:off x="3733800" y="3657600"/>
            <a:ext cx="7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30000" dirty="0" smtClean="0"/>
              <a:t>+</a:t>
            </a:r>
            <a:endParaRPr lang="en-US" sz="3200" baseline="30000" dirty="0"/>
          </a:p>
        </p:txBody>
      </p:sp>
      <p:sp>
        <p:nvSpPr>
          <p:cNvPr id="111" name="円/楕円 110"/>
          <p:cNvSpPr/>
          <p:nvPr/>
        </p:nvSpPr>
        <p:spPr>
          <a:xfrm>
            <a:off x="2286000" y="3962400"/>
            <a:ext cx="3810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円/楕円 111"/>
          <p:cNvSpPr/>
          <p:nvPr/>
        </p:nvSpPr>
        <p:spPr>
          <a:xfrm>
            <a:off x="3200400" y="3962400"/>
            <a:ext cx="3810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105400" y="3581400"/>
            <a:ext cx="7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baseline="30000" dirty="0" smtClean="0"/>
              <a:t>-</a:t>
            </a:r>
            <a:endParaRPr lang="en-US" sz="3200" baseline="30000" dirty="0"/>
          </a:p>
        </p:txBody>
      </p:sp>
      <p:sp>
        <p:nvSpPr>
          <p:cNvPr id="114" name="円/楕円 113"/>
          <p:cNvSpPr/>
          <p:nvPr/>
        </p:nvSpPr>
        <p:spPr>
          <a:xfrm>
            <a:off x="5562600" y="3962400"/>
            <a:ext cx="3810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直線コネクタ 115"/>
          <p:cNvCxnSpPr/>
          <p:nvPr/>
        </p:nvCxnSpPr>
        <p:spPr>
          <a:xfrm flipV="1">
            <a:off x="5943600" y="4267200"/>
            <a:ext cx="3048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円/楕円 116"/>
          <p:cNvSpPr/>
          <p:nvPr/>
        </p:nvSpPr>
        <p:spPr>
          <a:xfrm>
            <a:off x="4419600" y="1828800"/>
            <a:ext cx="7620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スライド番号プレースホル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28469"/>
            <a:ext cx="4896136" cy="182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389" y="5880486"/>
            <a:ext cx="3968160" cy="1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845" y="6115629"/>
            <a:ext cx="969533" cy="20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Indirect Bottom Measurement from STAR</a:t>
            </a:r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1981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Significant Bottom Contribution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Consistent with FONLL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Error Bars Still Large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524000"/>
            <a:ext cx="3962400" cy="386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Upgrades</a:t>
            </a:r>
            <a:endParaRPr lang="en-US" sz="66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Heavy Flavor Tracker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STAR Heavy Flavor Tracker (HFT) is an improvement over the old SVT for tracking capabilities. </a:t>
            </a:r>
          </a:p>
          <a:p>
            <a:r>
              <a:rPr lang="en-US" dirty="0" smtClean="0"/>
              <a:t>Replaces SVT with 3 layers of silicon</a:t>
            </a:r>
          </a:p>
          <a:p>
            <a:r>
              <a:rPr lang="en-US" dirty="0" smtClean="0"/>
              <a:t>Point resolution of 10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(compare STAR-SVT with around 60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)</a:t>
            </a:r>
            <a:endParaRPr lang="en-US" dirty="0"/>
          </a:p>
        </p:txBody>
      </p:sp>
      <p:pic>
        <p:nvPicPr>
          <p:cNvPr id="4" name="Picture 3" descr="HF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047231" cy="2362200"/>
          </a:xfrm>
          <a:prstGeom prst="rect">
            <a:avLst/>
          </a:prstGeom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Outlook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Can use SVT to find yields of all major open charm channels (D, D</a:t>
            </a:r>
            <a:r>
              <a:rPr lang="en-US" baseline="30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, D</a:t>
            </a:r>
            <a:r>
              <a:rPr lang="en-US" baseline="-25000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) in 200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Au+Au</a:t>
            </a:r>
            <a:r>
              <a:rPr lang="en-US" dirty="0" smtClean="0">
                <a:solidFill>
                  <a:schemeClr val="tx2"/>
                </a:solidFill>
              </a:rPr>
              <a:t> collisions.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HFT upgrades track resolution allowing stronger signals as well as a potential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baseline="-25000" dirty="0" smtClean="0">
                <a:solidFill>
                  <a:schemeClr val="tx2"/>
                </a:solidFill>
              </a:rPr>
              <a:t>c </a:t>
            </a:r>
            <a:r>
              <a:rPr lang="en-US" dirty="0" smtClean="0">
                <a:solidFill>
                  <a:schemeClr val="tx2"/>
                </a:solidFill>
              </a:rPr>
              <a:t>measurement.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STAR will use HFT to separate charm and beauty semi-</a:t>
            </a:r>
            <a:r>
              <a:rPr lang="en-US" dirty="0" err="1" smtClean="0">
                <a:solidFill>
                  <a:schemeClr val="tx2"/>
                </a:solidFill>
              </a:rPr>
              <a:t>leptonic</a:t>
            </a:r>
            <a:r>
              <a:rPr lang="en-US" dirty="0" smtClean="0">
                <a:solidFill>
                  <a:schemeClr val="tx2"/>
                </a:solidFill>
              </a:rPr>
              <a:t> decays.</a:t>
            </a:r>
          </a:p>
          <a:p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PHENIX Inner Silicon </a:t>
            </a:r>
            <a:br>
              <a:rPr lang="en-US" dirty="0" smtClean="0"/>
            </a:br>
            <a:r>
              <a:rPr lang="en-US" dirty="0" smtClean="0"/>
              <a:t>Vertex Tracker (VTX)</a:t>
            </a:r>
          </a:p>
        </p:txBody>
      </p:sp>
      <p:pic>
        <p:nvPicPr>
          <p:cNvPr id="7171" name="Picture 4" descr="svtx_barrel_half_assy_5-11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733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457200" y="4114800"/>
            <a:ext cx="18288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095500" y="2171700"/>
            <a:ext cx="12954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4"/>
          <p:cNvSpPr txBox="1">
            <a:spLocks noChangeArrowheads="1"/>
          </p:cNvSpPr>
          <p:nvPr/>
        </p:nvSpPr>
        <p:spPr bwMode="auto">
          <a:xfrm>
            <a:off x="1600200" y="1295400"/>
            <a:ext cx="217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Outer Stripixel Layers</a:t>
            </a: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304800" y="5181600"/>
            <a:ext cx="180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Inner Pixel Layers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0" y="1143000"/>
            <a:ext cx="3124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All pictures are from D. Winter’s 2008 RHIC/AGS  User’s Meeting Talk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44F19-CA60-436C-869E-F77641C4D5A5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71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105400"/>
            <a:ext cx="661193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267200"/>
            <a:ext cx="510540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81" name="TextBox 16"/>
          <p:cNvSpPr txBox="1">
            <a:spLocks noChangeArrowheads="1"/>
          </p:cNvSpPr>
          <p:nvPr/>
        </p:nvSpPr>
        <p:spPr bwMode="auto">
          <a:xfrm>
            <a:off x="4114800" y="4964113"/>
            <a:ext cx="219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Pixel Detector Ladder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3429000" y="4876800"/>
            <a:ext cx="9906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83" name="Text Box 10"/>
          <p:cNvSpPr txBox="1">
            <a:spLocks noChangeArrowheads="1"/>
          </p:cNvSpPr>
          <p:nvPr/>
        </p:nvSpPr>
        <p:spPr bwMode="auto">
          <a:xfrm>
            <a:off x="6858000" y="6172200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Readout Board</a:t>
            </a:r>
          </a:p>
        </p:txBody>
      </p:sp>
      <p:sp>
        <p:nvSpPr>
          <p:cNvPr id="7185" name="TextBox 24"/>
          <p:cNvSpPr txBox="1">
            <a:spLocks noChangeArrowheads="1"/>
          </p:cNvSpPr>
          <p:nvPr/>
        </p:nvSpPr>
        <p:spPr bwMode="auto">
          <a:xfrm>
            <a:off x="3733800" y="1600200"/>
            <a:ext cx="38719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VTX Detector Size:</a:t>
            </a: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The detector length is 22 cm</a:t>
            </a: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Radius of 1</a:t>
            </a:r>
            <a:r>
              <a:rPr lang="en-US" baseline="30000" dirty="0">
                <a:solidFill>
                  <a:schemeClr val="tx2"/>
                </a:solidFill>
                <a:latin typeface="Calibri" pitchFamily="34" charset="0"/>
              </a:rPr>
              <a:t>st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Layer (Pixel) = 2.5 cm</a:t>
            </a: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Radius of 2</a:t>
            </a:r>
            <a:r>
              <a:rPr lang="en-US" baseline="30000" dirty="0">
                <a:solidFill>
                  <a:schemeClr val="tx2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Layer (Pixel) = 5.0 cm </a:t>
            </a: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Radius of 3</a:t>
            </a:r>
            <a:r>
              <a:rPr lang="en-US" baseline="30000" dirty="0">
                <a:solidFill>
                  <a:schemeClr val="tx2"/>
                </a:solidFill>
                <a:latin typeface="Calibri" pitchFamily="34" charset="0"/>
              </a:rPr>
              <a:t>rd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Layer (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Stripixel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 =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11.6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cm </a:t>
            </a: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Radius of 4</a:t>
            </a:r>
            <a:r>
              <a:rPr lang="en-US" baseline="30000" dirty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Layer (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Stripixel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 =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16.5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cm </a:t>
            </a:r>
          </a:p>
          <a:p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Each pixel has a size of 50 X 425 </a:t>
            </a:r>
            <a:r>
              <a:rPr lang="en-US" dirty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m</a:t>
            </a:r>
            <a:r>
              <a:rPr lang="en-US" baseline="30000" dirty="0">
                <a:solidFill>
                  <a:schemeClr val="tx2"/>
                </a:solidFill>
                <a:latin typeface="Calibri" pitchFamily="34" charset="0"/>
              </a:rPr>
              <a:t>2</a:t>
            </a: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The DCA resolution will be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~50 </a:t>
            </a:r>
            <a:r>
              <a:rPr lang="en-US" dirty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m</a:t>
            </a:r>
            <a:endParaRPr lang="en-US" baseline="30000" dirty="0">
              <a:solidFill>
                <a:schemeClr val="tx2"/>
              </a:solidFill>
              <a:latin typeface="Calibri" pitchFamily="34" charset="0"/>
            </a:endParaRPr>
          </a:p>
          <a:p>
            <a:endParaRPr lang="en-US" baseline="30000" dirty="0">
              <a:latin typeface="Calibri" pitchFamily="34" charset="0"/>
            </a:endParaRPr>
          </a:p>
          <a:p>
            <a:endParaRPr lang="en-US" baseline="30000" dirty="0">
              <a:latin typeface="Calibri" pitchFamily="34" charset="0"/>
            </a:endParaRPr>
          </a:p>
          <a:p>
            <a:endParaRPr lang="en-US" baseline="30000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 Global Tracks From D and B Decay Electrons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E35B-C263-4206-AD4A-44310C284AC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8196" name="Picture 4" descr="total_dca_comparison(2)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58200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867400" y="5029200"/>
            <a:ext cx="1319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p</a:t>
            </a:r>
            <a:r>
              <a:rPr lang="en-US" baseline="-25000">
                <a:solidFill>
                  <a:srgbClr val="C00000"/>
                </a:solidFill>
              </a:rPr>
              <a:t>t</a:t>
            </a:r>
            <a:r>
              <a:rPr lang="en-US">
                <a:solidFill>
                  <a:srgbClr val="C00000"/>
                </a:solidFill>
              </a:rPr>
              <a:t> &gt; 1 GeV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429000" y="1524000"/>
            <a:ext cx="1184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Simulation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Distance-of-Closest Approach</a:t>
            </a:r>
          </a:p>
        </p:txBody>
      </p:sp>
      <p:pic>
        <p:nvPicPr>
          <p:cNvPr id="7171" name="Content Placeholder 4" descr="vtx_dca(2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8194675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CE1FC-DEFC-46E7-9239-187CCB96AED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6096000" y="1676400"/>
            <a:ext cx="1184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Simulation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Prediction of Open Charm Cross-Section using </a:t>
            </a:r>
            <a:r>
              <a:rPr lang="en-US" sz="3600" dirty="0" err="1" smtClean="0"/>
              <a:t>Perturbative</a:t>
            </a:r>
            <a:r>
              <a:rPr lang="en-US" sz="3600" dirty="0" smtClean="0"/>
              <a:t> Quantum </a:t>
            </a:r>
            <a:r>
              <a:rPr lang="en-US" sz="3600" dirty="0" err="1" smtClean="0"/>
              <a:t>Chromodynamics</a:t>
            </a:r>
            <a:r>
              <a:rPr lang="en-US" sz="3600" dirty="0" smtClean="0"/>
              <a:t> (</a:t>
            </a:r>
            <a:r>
              <a:rPr lang="en-US" sz="3600" dirty="0" err="1" smtClean="0"/>
              <a:t>pQCD</a:t>
            </a:r>
            <a:r>
              <a:rPr lang="en-US" sz="3600" dirty="0" smtClean="0"/>
              <a:t>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" y="1600200"/>
            <a:ext cx="8534400" cy="4732338"/>
            <a:chOff x="381000" y="766763"/>
            <a:chExt cx="8532830" cy="4732338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2744570" y="2138363"/>
            <a:ext cx="3276600" cy="615950"/>
          </p:xfrm>
          <a:graphic>
            <a:graphicData uri="http://schemas.openxmlformats.org/presentationml/2006/ole">
              <p:oleObj spid="_x0000_s1026" name="Equation" r:id="rId3" imgW="1282680" imgH="241200" progId="Equation.3">
                <p:embed/>
              </p:oleObj>
            </a:graphicData>
          </a:graphic>
        </p:graphicFrame>
        <p:sp>
          <p:nvSpPr>
            <p:cNvPr id="1033" name="Text Box 4"/>
            <p:cNvSpPr txBox="1">
              <a:spLocks noChangeArrowheads="1"/>
            </p:cNvSpPr>
            <p:nvPr/>
          </p:nvSpPr>
          <p:spPr bwMode="auto">
            <a:xfrm>
              <a:off x="1295400" y="4191000"/>
              <a:ext cx="6324600" cy="3127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Calibri" pitchFamily="34" charset="0"/>
                </a:rPr>
                <a:t>Charm Cross Section Predicted for 200 GeV Collisions:</a:t>
              </a:r>
            </a:p>
          </p:txBody>
        </p:sp>
        <p:graphicFrame>
          <p:nvGraphicFramePr>
            <p:cNvPr id="1027" name="Object 6"/>
            <p:cNvGraphicFramePr>
              <a:graphicFrameLocks noChangeAspect="1"/>
            </p:cNvGraphicFramePr>
            <p:nvPr/>
          </p:nvGraphicFramePr>
          <p:xfrm>
            <a:off x="2286000" y="4495800"/>
            <a:ext cx="3457575" cy="663575"/>
          </p:xfrm>
          <a:graphic>
            <a:graphicData uri="http://schemas.openxmlformats.org/presentationml/2006/ole">
              <p:oleObj spid="_x0000_s1027" name="Equation" r:id="rId4" imgW="1257120" imgH="241200" progId="Equation.3">
                <p:embed/>
              </p:oleObj>
            </a:graphicData>
          </a:graphic>
        </p:graphicFrame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4189430" y="5186363"/>
              <a:ext cx="4724400" cy="3127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>
                <a:spcBef>
                  <a:spcPct val="30000"/>
                </a:spcBef>
                <a:buSzPct val="100000"/>
              </a:pPr>
              <a:r>
                <a:rPr lang="en-US" sz="1400" dirty="0">
                  <a:solidFill>
                    <a:srgbClr val="660066"/>
                  </a:solidFill>
                  <a:latin typeface="Calibri" pitchFamily="34" charset="0"/>
                </a:rPr>
                <a:t> Ref: R. Vogt, arXiv:0709.2531v1 [</a:t>
              </a:r>
              <a:r>
                <a:rPr lang="en-US" sz="1400" dirty="0" err="1">
                  <a:solidFill>
                    <a:srgbClr val="660066"/>
                  </a:solidFill>
                  <a:latin typeface="Calibri" pitchFamily="34" charset="0"/>
                </a:rPr>
                <a:t>hep</a:t>
              </a:r>
              <a:r>
                <a:rPr lang="en-US" sz="1400" dirty="0">
                  <a:solidFill>
                    <a:srgbClr val="660066"/>
                  </a:solidFill>
                  <a:latin typeface="Calibri" pitchFamily="34" charset="0"/>
                </a:rPr>
                <a:t>-ph]</a:t>
              </a:r>
              <a:r>
                <a:rPr lang="en-US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1035" name="Text Box 8"/>
            <p:cNvSpPr txBox="1">
              <a:spLocks noChangeArrowheads="1"/>
            </p:cNvSpPr>
            <p:nvPr/>
          </p:nvSpPr>
          <p:spPr bwMode="auto">
            <a:xfrm>
              <a:off x="381000" y="766763"/>
              <a:ext cx="4339251" cy="1477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solidFill>
                    <a:srgbClr val="660066"/>
                  </a:solidFill>
                  <a:latin typeface="Calibri" pitchFamily="34" charset="0"/>
                </a:rPr>
                <a:t>Method 1:</a:t>
              </a:r>
            </a:p>
            <a:p>
              <a:pPr>
                <a:buFontTx/>
                <a:buChar char="•"/>
              </a:pPr>
              <a:r>
                <a:rPr lang="en-US" dirty="0">
                  <a:solidFill>
                    <a:srgbClr val="660066"/>
                  </a:solidFill>
                  <a:latin typeface="Calibri" pitchFamily="34" charset="0"/>
                </a:rPr>
                <a:t> use </a:t>
              </a:r>
              <a:r>
                <a:rPr lang="en-US" dirty="0" err="1">
                  <a:solidFill>
                    <a:srgbClr val="660066"/>
                  </a:solidFill>
                  <a:latin typeface="Calibri" pitchFamily="34" charset="0"/>
                </a:rPr>
                <a:t>dp</a:t>
              </a:r>
              <a:r>
                <a:rPr lang="en-US" baseline="-25000" dirty="0" err="1">
                  <a:solidFill>
                    <a:srgbClr val="660066"/>
                  </a:solidFill>
                  <a:latin typeface="Calibri" pitchFamily="34" charset="0"/>
                </a:rPr>
                <a:t>t</a:t>
              </a:r>
              <a:r>
                <a:rPr lang="en-US" baseline="-25000" dirty="0">
                  <a:solidFill>
                    <a:srgbClr val="660066"/>
                  </a:solidFill>
                  <a:latin typeface="Calibri" pitchFamily="34" charset="0"/>
                </a:rPr>
                <a:t> </a:t>
              </a:r>
              <a:r>
                <a:rPr lang="en-US" dirty="0">
                  <a:solidFill>
                    <a:srgbClr val="660066"/>
                  </a:solidFill>
                  <a:latin typeface="Calibri" pitchFamily="34" charset="0"/>
                </a:rPr>
                <a:t>slices, then integrate final result</a:t>
              </a:r>
            </a:p>
            <a:p>
              <a:pPr>
                <a:buFontTx/>
                <a:buChar char="•"/>
              </a:pPr>
              <a:r>
                <a:rPr lang="en-US" dirty="0">
                  <a:solidFill>
                    <a:srgbClr val="660066"/>
                  </a:solidFill>
                  <a:latin typeface="Calibri" pitchFamily="34" charset="0"/>
                </a:rPr>
                <a:t> treat charm as active flavor</a:t>
              </a:r>
            </a:p>
            <a:p>
              <a:pPr>
                <a:buFontTx/>
                <a:buChar char="•"/>
              </a:pPr>
              <a:r>
                <a:rPr lang="en-US" dirty="0">
                  <a:solidFill>
                    <a:srgbClr val="660066"/>
                  </a:solidFill>
                  <a:latin typeface="Calibri" pitchFamily="34" charset="0"/>
                </a:rPr>
                <a:t>FONLL Calculation</a:t>
              </a:r>
            </a:p>
            <a:p>
              <a:pPr>
                <a:buFontTx/>
                <a:buChar char="•"/>
              </a:pPr>
              <a:endParaRPr lang="en-US" dirty="0">
                <a:solidFill>
                  <a:srgbClr val="660066"/>
                </a:solidFill>
                <a:latin typeface="Calibri" pitchFamily="34" charset="0"/>
              </a:endParaRPr>
            </a:p>
          </p:txBody>
        </p:sp>
        <p:sp>
          <p:nvSpPr>
            <p:cNvPr id="1036" name="Text Box 9"/>
            <p:cNvSpPr txBox="1">
              <a:spLocks noChangeArrowheads="1"/>
            </p:cNvSpPr>
            <p:nvPr/>
          </p:nvSpPr>
          <p:spPr bwMode="auto">
            <a:xfrm>
              <a:off x="1447800" y="1905000"/>
              <a:ext cx="6324600" cy="3127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Calibri" pitchFamily="34" charset="0"/>
                </a:rPr>
                <a:t>Charm Cross Section Predicted for 200 GeV Collisions:</a:t>
              </a:r>
            </a:p>
          </p:txBody>
        </p:sp>
        <p:graphicFrame>
          <p:nvGraphicFramePr>
            <p:cNvPr id="1028" name="Object 15"/>
            <p:cNvGraphicFramePr>
              <a:graphicFrameLocks noChangeAspect="1"/>
            </p:cNvGraphicFramePr>
            <p:nvPr/>
          </p:nvGraphicFramePr>
          <p:xfrm>
            <a:off x="2667000" y="2684463"/>
            <a:ext cx="3429000" cy="596900"/>
          </p:xfrm>
          <a:graphic>
            <a:graphicData uri="http://schemas.openxmlformats.org/presentationml/2006/ole">
              <p:oleObj spid="_x0000_s1028" name="Equation" r:id="rId5" imgW="1384200" imgH="241200" progId="Equation.3">
                <p:embed/>
              </p:oleObj>
            </a:graphicData>
          </a:graphic>
        </p:graphicFrame>
        <p:sp>
          <p:nvSpPr>
            <p:cNvPr id="1037" name="Text Box 17"/>
            <p:cNvSpPr txBox="1">
              <a:spLocks noChangeArrowheads="1"/>
            </p:cNvSpPr>
            <p:nvPr/>
          </p:nvSpPr>
          <p:spPr bwMode="auto">
            <a:xfrm>
              <a:off x="381000" y="3052763"/>
              <a:ext cx="7544000" cy="1477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u="sng">
                  <a:solidFill>
                    <a:srgbClr val="660066"/>
                  </a:solidFill>
                  <a:latin typeface="Calibri" pitchFamily="34" charset="0"/>
                </a:rPr>
                <a:t>Method 2:</a:t>
              </a:r>
            </a:p>
            <a:p>
              <a:pPr>
                <a:buFontTx/>
                <a:buChar char="•"/>
              </a:pPr>
              <a:r>
                <a:rPr lang="en-US">
                  <a:solidFill>
                    <a:srgbClr val="660066"/>
                  </a:solidFill>
                  <a:latin typeface="Calibri" pitchFamily="34" charset="0"/>
                </a:rPr>
                <a:t> calculate on full p</a:t>
              </a:r>
              <a:r>
                <a:rPr lang="en-US" baseline="-25000">
                  <a:solidFill>
                    <a:srgbClr val="660066"/>
                  </a:solidFill>
                  <a:latin typeface="Calibri" pitchFamily="34" charset="0"/>
                </a:rPr>
                <a:t>t</a:t>
              </a:r>
              <a:r>
                <a:rPr lang="en-US">
                  <a:solidFill>
                    <a:srgbClr val="660066"/>
                  </a:solidFill>
                  <a:latin typeface="Calibri" pitchFamily="34" charset="0"/>
                </a:rPr>
                <a:t> range in one step</a:t>
              </a:r>
            </a:p>
            <a:p>
              <a:pPr>
                <a:buFontTx/>
                <a:buChar char="•"/>
              </a:pPr>
              <a:r>
                <a:rPr lang="en-US">
                  <a:solidFill>
                    <a:srgbClr val="660066"/>
                  </a:solidFill>
                  <a:latin typeface="Calibri" pitchFamily="34" charset="0"/>
                </a:rPr>
                <a:t> treat charm as NOT an active flavor (heavy quark considered massive)</a:t>
              </a:r>
            </a:p>
            <a:p>
              <a:pPr>
                <a:buFontTx/>
                <a:buChar char="•"/>
              </a:pPr>
              <a:r>
                <a:rPr lang="en-US">
                  <a:solidFill>
                    <a:srgbClr val="660066"/>
                  </a:solidFill>
                  <a:latin typeface="Calibri" pitchFamily="34" charset="0"/>
                </a:rPr>
                <a:t>NLO Calculation</a:t>
              </a:r>
            </a:p>
            <a:p>
              <a:pPr>
                <a:buFontTx/>
                <a:buChar char="•"/>
              </a:pPr>
              <a:endParaRPr lang="en-US">
                <a:solidFill>
                  <a:srgbClr val="660066"/>
                </a:solidFill>
                <a:latin typeface="Calibri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pPr>
              <a:defRPr/>
            </a:pPr>
            <a:fld id="{510EA6E5-4B96-455D-8C2F-82423E8AAF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6248400"/>
            <a:ext cx="769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Experiment can help constrain these theoretical predictions.</a:t>
            </a:r>
            <a:endParaRPr lang="en-US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Charm/Bottom Separation Using the PHENIX-VTX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295400"/>
            <a:ext cx="3962400" cy="2743200"/>
          </a:xfrm>
        </p:spPr>
        <p:txBody>
          <a:bodyPr>
            <a:normAutofit fontScale="85000" lnSpcReduction="10000"/>
          </a:bodyPr>
          <a:lstStyle/>
          <a:p>
            <a:pPr marL="0">
              <a:buNone/>
            </a:pPr>
            <a:r>
              <a:rPr lang="en-US" dirty="0" smtClean="0">
                <a:solidFill>
                  <a:schemeClr val="tx2"/>
                </a:solidFill>
              </a:rPr>
              <a:t>It has been shown in simulation that the geometric reconstruction of open charm and Beauty decays can be used to separately identify them.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5" descr="charm_lo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882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eauty_log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411763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atio_lo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10000"/>
            <a:ext cx="3968750" cy="264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Identification of D</a:t>
            </a:r>
            <a:r>
              <a:rPr lang="en-US" baseline="30000" dirty="0" smtClean="0"/>
              <a:t>0</a:t>
            </a:r>
            <a:r>
              <a:rPr lang="en-US" dirty="0" smtClean="0"/>
              <a:t>s (and other heavy flavor mesons) using the PHENIX-VTX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905000"/>
            <a:ext cx="3505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Simulations show that D0s can be reconstructed topologically using the VTX detector.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Background and efficiencies are now being studied.</a:t>
            </a:r>
          </a:p>
        </p:txBody>
      </p:sp>
      <p:pic>
        <p:nvPicPr>
          <p:cNvPr id="4" name="図 3" descr="kpi_invmass.gif"/>
          <p:cNvPicPr>
            <a:picLocks noChangeAspect="1"/>
          </p:cNvPicPr>
          <p:nvPr/>
        </p:nvPicPr>
        <p:blipFill>
          <a:blip r:embed="rId2" cstate="print"/>
          <a:srcRect l="4162" t="8649" r="5549"/>
          <a:stretch>
            <a:fillRect/>
          </a:stretch>
        </p:blipFill>
        <p:spPr>
          <a:xfrm>
            <a:off x="4648200" y="1524000"/>
            <a:ext cx="3352800" cy="2176486"/>
          </a:xfrm>
          <a:prstGeom prst="rect">
            <a:avLst/>
          </a:prstGeom>
        </p:spPr>
      </p:pic>
      <p:pic>
        <p:nvPicPr>
          <p:cNvPr id="5" name="図 4" descr="secondary_vertex.gif"/>
          <p:cNvPicPr>
            <a:picLocks noChangeAspect="1"/>
          </p:cNvPicPr>
          <p:nvPr/>
        </p:nvPicPr>
        <p:blipFill>
          <a:blip r:embed="rId3" cstate="print"/>
          <a:srcRect t="6486"/>
          <a:stretch>
            <a:fillRect/>
          </a:stretch>
        </p:blipFill>
        <p:spPr>
          <a:xfrm>
            <a:off x="4572000" y="4419600"/>
            <a:ext cx="3371850" cy="202309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24400" y="3733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 D</a:t>
            </a:r>
            <a:r>
              <a:rPr lang="en-US" baseline="30000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invariant mass peak using the VTX in simulation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37986" y="6324600"/>
            <a:ext cx="4406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QA of secondary vertex finding using the VTX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of Analyses Using New RHIC Inner Silicon Tracking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Improve signal quality of heavy flavor measurements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Charm/Beauty separation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Elliptic flow of charm and beauty separately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AA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of charm and beauty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Possible measurements of charm baryons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The ALICE Experiment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770437"/>
            <a:ext cx="8229600" cy="2087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Like STAR, ALICE will used a TPC for track reconstruction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ALICE has an Inner Silicon Tracking Detector (IST) which will function like the STAR-SVT or PHENIX-VTX.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ALICE also uses electromagnetic </a:t>
            </a:r>
            <a:r>
              <a:rPr lang="en-US" dirty="0" err="1" smtClean="0">
                <a:solidFill>
                  <a:schemeClr val="tx2"/>
                </a:solidFill>
              </a:rPr>
              <a:t>calorimetry</a:t>
            </a:r>
            <a:r>
              <a:rPr lang="en-US" dirty="0" smtClean="0">
                <a:solidFill>
                  <a:schemeClr val="tx2"/>
                </a:solidFill>
              </a:rPr>
              <a:t> to detect electrons.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4" descr="AliceA4"/>
          <p:cNvPicPr>
            <a:picLocks noChangeAspect="1" noChangeArrowheads="1"/>
          </p:cNvPicPr>
          <p:nvPr/>
        </p:nvPicPr>
        <p:blipFill>
          <a:blip r:embed="rId2" cstate="print"/>
          <a:srcRect l="5775" t="9358" r="14436" b="9358"/>
          <a:stretch>
            <a:fillRect/>
          </a:stretch>
        </p:blipFill>
        <p:spPr bwMode="auto">
          <a:xfrm>
            <a:off x="1905000" y="685800"/>
            <a:ext cx="5181600" cy="386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IST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95400"/>
            <a:ext cx="4419600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DCA resolution of ~50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m at p = 2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r>
              <a:rPr lang="en-US" dirty="0" smtClean="0">
                <a:solidFill>
                  <a:schemeClr val="tx2"/>
                </a:solidFill>
              </a:rPr>
              <a:t>/c will allow geometric identification of heavy flavor decays</a:t>
            </a:r>
          </a:p>
        </p:txBody>
      </p:sp>
      <p:pic>
        <p:nvPicPr>
          <p:cNvPr id="5" name="Picture 7" descr="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19200"/>
            <a:ext cx="4340506" cy="2286000"/>
          </a:xfrm>
          <a:prstGeom prst="rect">
            <a:avLst/>
          </a:prstGeom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95400" y="3810000"/>
            <a:ext cx="6453188" cy="2736850"/>
            <a:chOff x="76200" y="1379538"/>
            <a:chExt cx="8991600" cy="3821112"/>
          </a:xfrm>
        </p:grpSpPr>
        <p:pic>
          <p:nvPicPr>
            <p:cNvPr id="7" name="Picture 4" descr="its_layer1-6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379538"/>
              <a:ext cx="3962400" cy="380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its_layer1-6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86350" y="1379538"/>
              <a:ext cx="3981450" cy="38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AutoShape 6"/>
            <p:cNvCxnSpPr>
              <a:cxnSpLocks noChangeShapeType="1"/>
            </p:cNvCxnSpPr>
            <p:nvPr/>
          </p:nvCxnSpPr>
          <p:spPr bwMode="auto">
            <a:xfrm>
              <a:off x="7096125" y="4970463"/>
              <a:ext cx="1514475" cy="15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diamond" w="med" len="med"/>
              <a:tailEnd type="diamond" w="med" len="med"/>
            </a:ln>
          </p:spPr>
        </p:cxn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7092950" y="4773077"/>
              <a:ext cx="145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 New Roman" pitchFamily="-65" charset="0"/>
                </a:rPr>
                <a:t>R</a:t>
              </a:r>
              <a:r>
                <a:rPr lang="en-US" sz="1800" baseline="-25000">
                  <a:solidFill>
                    <a:srgbClr val="000000"/>
                  </a:solidFill>
                  <a:latin typeface="Times New Roman" pitchFamily="-65" charset="0"/>
                </a:rPr>
                <a:t>out</a:t>
              </a:r>
              <a:r>
                <a:rPr lang="en-US" sz="1800">
                  <a:solidFill>
                    <a:srgbClr val="000000"/>
                  </a:solidFill>
                  <a:latin typeface="Times New Roman" pitchFamily="-65" charset="0"/>
                </a:rPr>
                <a:t>=43.6  cm</a:t>
              </a:r>
              <a:endParaRPr lang="en-US" sz="3600">
                <a:solidFill>
                  <a:srgbClr val="000000"/>
                </a:solidFill>
                <a:latin typeface="Times New Roman" pitchFamily="-65" charset="0"/>
              </a:endParaRPr>
            </a:p>
          </p:txBody>
        </p:sp>
        <p:cxnSp>
          <p:nvCxnSpPr>
            <p:cNvPr id="11" name="AutoShape 8"/>
            <p:cNvCxnSpPr>
              <a:cxnSpLocks noChangeShapeType="1"/>
            </p:cNvCxnSpPr>
            <p:nvPr/>
          </p:nvCxnSpPr>
          <p:spPr bwMode="auto">
            <a:xfrm flipV="1">
              <a:off x="1981200" y="3970338"/>
              <a:ext cx="1447800" cy="9144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diamond" w="med" len="med"/>
              <a:tailEnd type="diamond" w="med" len="med"/>
            </a:ln>
          </p:spPr>
        </p:cxn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667000" y="4427538"/>
              <a:ext cx="13843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 New Roman" pitchFamily="-65" charset="0"/>
                </a:rPr>
                <a:t>L</a:t>
              </a:r>
              <a:r>
                <a:rPr lang="en-US" sz="1800" baseline="-25000">
                  <a:solidFill>
                    <a:srgbClr val="000000"/>
                  </a:solidFill>
                  <a:latin typeface="Times New Roman" pitchFamily="-65" charset="0"/>
                </a:rPr>
                <a:t>out</a:t>
              </a:r>
              <a:r>
                <a:rPr lang="en-US" sz="1800">
                  <a:solidFill>
                    <a:srgbClr val="000000"/>
                  </a:solidFill>
                  <a:latin typeface="Times New Roman" pitchFamily="-65" charset="0"/>
                </a:rPr>
                <a:t>=97.6 cm</a:t>
              </a:r>
              <a:endParaRPr lang="en-US" sz="3600">
                <a:solidFill>
                  <a:srgbClr val="000000"/>
                </a:solidFill>
                <a:latin typeface="Times New Roman" pitchFamily="-65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175125" y="3173413"/>
              <a:ext cx="785813" cy="482600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Times New Roman" pitchFamily="-65" charset="0"/>
                </a:rPr>
                <a:t>SPD</a:t>
              </a:r>
              <a:endParaRPr lang="en-US" sz="3600">
                <a:solidFill>
                  <a:srgbClr val="000000"/>
                </a:solidFill>
                <a:latin typeface="Times New Roman" pitchFamily="-65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3048000" y="3132138"/>
              <a:ext cx="1143000" cy="30480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4953000" y="3284538"/>
              <a:ext cx="1828800" cy="15240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191000" y="1863725"/>
              <a:ext cx="769938" cy="482600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Times New Roman" pitchFamily="-65" charset="0"/>
                </a:rPr>
                <a:t>SSD</a:t>
              </a:r>
              <a:endParaRPr lang="en-US" sz="3600">
                <a:solidFill>
                  <a:srgbClr val="000000"/>
                </a:solidFill>
                <a:latin typeface="Times New Roman" pitchFamily="-65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191000" y="2549525"/>
              <a:ext cx="820738" cy="482600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Times New Roman" pitchFamily="-65" charset="0"/>
                </a:rPr>
                <a:t>SDD</a:t>
              </a:r>
              <a:endParaRPr lang="en-US" sz="3600">
                <a:solidFill>
                  <a:srgbClr val="000000"/>
                </a:solidFill>
                <a:latin typeface="Times New Roman" pitchFamily="-65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5029200" y="2751138"/>
              <a:ext cx="1219200" cy="7620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953000" y="2065338"/>
              <a:ext cx="1066800" cy="7620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 flipV="1">
              <a:off x="3352800" y="1912938"/>
              <a:ext cx="838200" cy="22860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 flipV="1">
              <a:off x="2971800" y="2674938"/>
              <a:ext cx="1219200" cy="15240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6734366" y="3810000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Elena </a:t>
            </a:r>
            <a:r>
              <a:rPr lang="en-US" dirty="0" err="1" smtClean="0"/>
              <a:t>Bruna</a:t>
            </a:r>
            <a:r>
              <a:rPr lang="en-US" dirty="0" smtClean="0"/>
              <a:t>. WWND 08</a:t>
            </a:r>
            <a:endParaRPr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ALICE Simulation Results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19200"/>
            <a:ext cx="4495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Heavy Flavor mesons can be directly reconstructed with much better significance than possible at STAR or PHENIX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Like PHENIX, DCA of electron tracks can be used for charm/beauty separation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Electrons tracks reconstructed using TPC, TRD, and </a:t>
            </a:r>
            <a:r>
              <a:rPr lang="en-US" dirty="0" err="1" smtClean="0">
                <a:solidFill>
                  <a:schemeClr val="tx2"/>
                </a:solidFill>
              </a:rPr>
              <a:t>EMCal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signifvspT"/>
          <p:cNvPicPr>
            <a:picLocks noChangeAspect="1" noChangeArrowheads="1"/>
          </p:cNvPicPr>
          <p:nvPr/>
        </p:nvPicPr>
        <p:blipFill>
          <a:blip r:embed="rId2" cstate="print"/>
          <a:srcRect t="57228" r="9529"/>
          <a:stretch>
            <a:fillRect/>
          </a:stretch>
        </p:blipFill>
        <p:spPr bwMode="auto">
          <a:xfrm>
            <a:off x="4572000" y="1143000"/>
            <a:ext cx="392747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629400" y="33528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ea typeface="ＭＳ Ｐゴシック" pitchFamily="34" charset="-128"/>
              </a:rPr>
              <a:t>D</a:t>
            </a:r>
            <a:r>
              <a:rPr lang="en-US" baseline="30000" dirty="0" smtClean="0">
                <a:ea typeface="ＭＳ Ｐゴシック" pitchFamily="34" charset="-128"/>
              </a:rPr>
              <a:t>+</a:t>
            </a:r>
            <a:r>
              <a:rPr lang="en-GB" dirty="0" smtClean="0">
                <a:solidFill>
                  <a:srgbClr val="595D63"/>
                </a:solidFill>
                <a:ea typeface="ＭＳ Ｐゴシック" pitchFamily="34" charset="-128"/>
                <a:sym typeface="Symbol" pitchFamily="18" charset="2"/>
              </a:rPr>
              <a:t>K</a:t>
            </a:r>
            <a:r>
              <a:rPr lang="en-GB" baseline="30000" dirty="0" smtClean="0">
                <a:solidFill>
                  <a:srgbClr val="595D63"/>
                </a:solidFill>
                <a:ea typeface="ＭＳ Ｐゴシック" pitchFamily="34" charset="-128"/>
                <a:sym typeface="Symbol" pitchFamily="18" charset="2"/>
              </a:rPr>
              <a:t>-</a:t>
            </a:r>
            <a:r>
              <a:rPr lang="en-GB" baseline="30000" dirty="0" err="1" smtClean="0">
                <a:solidFill>
                  <a:srgbClr val="595D63"/>
                </a:solidFill>
                <a:ea typeface="ＭＳ Ｐゴシック" pitchFamily="34" charset="-128"/>
                <a:sym typeface="Symbol" pitchFamily="18" charset="2"/>
              </a:rPr>
              <a:t>f+f</a:t>
            </a:r>
            <a:r>
              <a:rPr lang="en-GB" baseline="30000" dirty="0" smtClean="0">
                <a:solidFill>
                  <a:srgbClr val="595D63"/>
                </a:solidFill>
                <a:ea typeface="ＭＳ Ｐゴシック" pitchFamily="34" charset="-128"/>
                <a:sym typeface="Symbol" pitchFamily="18" charset="2"/>
              </a:rPr>
              <a:t>+</a:t>
            </a:r>
            <a:endParaRPr lang="en-US" dirty="0"/>
          </a:p>
        </p:txBody>
      </p:sp>
      <p:pic>
        <p:nvPicPr>
          <p:cNvPr id="6" name="Picture 18" descr="Confrontod0_BCpiOt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75088"/>
            <a:ext cx="41656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334000" y="6488668"/>
            <a:ext cx="2161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(From Elena </a:t>
            </a:r>
            <a:r>
              <a:rPr lang="en-US" sz="1400" dirty="0" err="1" smtClean="0">
                <a:solidFill>
                  <a:schemeClr val="accent4">
                    <a:lumMod val="50000"/>
                  </a:schemeClr>
                </a:solidFill>
              </a:rPr>
              <a:t>Bruna’s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 thesis)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STAR has measured the yields of charm mesons via direct </a:t>
            </a:r>
            <a:r>
              <a:rPr lang="en-US" dirty="0" err="1" smtClean="0">
                <a:solidFill>
                  <a:srgbClr val="002060"/>
                </a:solidFill>
              </a:rPr>
              <a:t>hadronic</a:t>
            </a:r>
            <a:r>
              <a:rPr lang="en-US" dirty="0" smtClean="0">
                <a:solidFill>
                  <a:srgbClr val="002060"/>
                </a:solidFill>
              </a:rPr>
              <a:t> decays showing binary scaling.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PHENIX and STAR have made semi-</a:t>
            </a:r>
            <a:r>
              <a:rPr lang="en-US" dirty="0" err="1" smtClean="0">
                <a:solidFill>
                  <a:srgbClr val="002060"/>
                </a:solidFill>
              </a:rPr>
              <a:t>leptonic</a:t>
            </a:r>
            <a:r>
              <a:rPr lang="en-US" dirty="0" smtClean="0">
                <a:solidFill>
                  <a:srgbClr val="002060"/>
                </a:solidFill>
              </a:rPr>
              <a:t> measurements of electrons from heavy flavor, showing large R</a:t>
            </a:r>
            <a:r>
              <a:rPr lang="en-US" baseline="-25000" dirty="0" smtClean="0">
                <a:solidFill>
                  <a:srgbClr val="002060"/>
                </a:solidFill>
              </a:rPr>
              <a:t>AA</a:t>
            </a:r>
            <a:r>
              <a:rPr lang="en-US" dirty="0" smtClean="0">
                <a:solidFill>
                  <a:srgbClr val="002060"/>
                </a:solidFill>
              </a:rPr>
              <a:t> suppression at high-p</a:t>
            </a:r>
            <a:r>
              <a:rPr lang="en-US" baseline="-25000" dirty="0" smtClean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 and signs of flow.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Upgrades to both experiments as well as ALICE well improve capabilities to measure heavy flavor.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Results so Far and Open Questions</a:t>
            </a:r>
            <a:br>
              <a:rPr lang="en-US" dirty="0" smtClean="0"/>
            </a:br>
            <a:r>
              <a:rPr lang="en-US" dirty="0" smtClean="0"/>
              <a:t>(Backup)</a:t>
            </a:r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66800"/>
            <a:ext cx="3444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5638800" y="3352800"/>
            <a:ext cx="2678113" cy="307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660066"/>
                </a:solidFill>
                <a:latin typeface="Calibri" pitchFamily="34" charset="0"/>
              </a:rPr>
              <a:t>Phys. Rev. Lett. </a:t>
            </a:r>
            <a:r>
              <a:rPr lang="en-US" sz="1400" b="1">
                <a:solidFill>
                  <a:srgbClr val="660066"/>
                </a:solidFill>
                <a:latin typeface="Calibri" pitchFamily="34" charset="0"/>
              </a:rPr>
              <a:t>98</a:t>
            </a:r>
            <a:r>
              <a:rPr lang="en-US" sz="1400">
                <a:solidFill>
                  <a:srgbClr val="660066"/>
                </a:solidFill>
                <a:latin typeface="Calibri" pitchFamily="34" charset="0"/>
              </a:rPr>
              <a:t>, 192301 (2007)</a:t>
            </a:r>
            <a:r>
              <a:rPr lang="en-US" sz="1400">
                <a:latin typeface="Calibri" pitchFamily="34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9D2E2-145D-403F-881A-635A77F7314D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990600"/>
            <a:ext cx="5410200" cy="6046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Cross-Section Measurement</a:t>
            </a:r>
          </a:p>
          <a:p>
            <a:pPr marL="3429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Au+Au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and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p+p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cross-sections are above FONLL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pQCD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predictions.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  <a:p>
            <a:pPr marL="3429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 Will the same pattern hold true for 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Cu+Cu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d+Au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?</a:t>
            </a:r>
          </a:p>
          <a:p>
            <a:pPr marL="3429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 Will binary scaling be observed in these systems?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Nuclear Modification Factor, R</a:t>
            </a:r>
            <a:r>
              <a:rPr lang="en-US" sz="1600" b="1" baseline="-25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AA</a:t>
            </a:r>
          </a:p>
          <a:p>
            <a:pPr marL="347472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Unexpectedly large suppression seen in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R</a:t>
            </a:r>
            <a:r>
              <a:rPr lang="en-US" sz="1600" baseline="-25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Au+Au</a:t>
            </a:r>
            <a:endParaRPr lang="en-US" sz="1600" baseline="-25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7472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 What are the cold nuclear matter effects on R</a:t>
            </a:r>
            <a:r>
              <a:rPr lang="en-US" sz="1600" baseline="-25000" dirty="0">
                <a:solidFill>
                  <a:srgbClr val="C00000"/>
                </a:solidFill>
                <a:latin typeface="+mn-lt"/>
              </a:rPr>
              <a:t>AA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? (observable through a 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d+Au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 electron measurement)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Azimuthal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Anisotropy, 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</a:t>
            </a:r>
            <a:r>
              <a:rPr lang="en-US" sz="1600" b="1" baseline="-25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Non-zero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</a:t>
            </a:r>
            <a:r>
              <a:rPr lang="en-US" sz="1600" baseline="-25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measured for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Au+Au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electrons.</a:t>
            </a:r>
          </a:p>
          <a:p>
            <a:pPr marL="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Viscosity measured to be near the quantum limit.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 Will a similar effect be seen in 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Cu+Cu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?</a:t>
            </a:r>
          </a:p>
          <a:p>
            <a:pPr marL="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 What happens if measurement is extended to higher p</a:t>
            </a:r>
            <a:r>
              <a:rPr lang="en-US" sz="1600" baseline="-25000" dirty="0">
                <a:solidFill>
                  <a:srgbClr val="C00000"/>
                </a:solidFill>
                <a:latin typeface="+mn-lt"/>
              </a:rPr>
              <a:t>t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4)  Bottom/Charm Separation</a:t>
            </a: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347472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 What is the cross-section of bottom?</a:t>
            </a:r>
          </a:p>
          <a:p>
            <a:pPr marL="347472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 Will it show high p</a:t>
            </a:r>
            <a:r>
              <a:rPr lang="en-US" sz="1600" baseline="-25000" dirty="0">
                <a:solidFill>
                  <a:srgbClr val="C00000"/>
                </a:solidFill>
                <a:latin typeface="+mn-lt"/>
              </a:rPr>
              <a:t>t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 suppression?</a:t>
            </a:r>
          </a:p>
          <a:p>
            <a:pPr marL="347472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 Do bottom quarks flow in the medium?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3429000"/>
            <a:ext cx="3657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	</a:t>
            </a:r>
          </a:p>
        </p:txBody>
      </p:sp>
      <p:pic>
        <p:nvPicPr>
          <p:cNvPr id="51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60775"/>
            <a:ext cx="32035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5105400" y="6626225"/>
            <a:ext cx="2678113" cy="307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660066"/>
                </a:solidFill>
                <a:latin typeface="Calibri" pitchFamily="34" charset="0"/>
              </a:rPr>
              <a:t>Phys. Rev. Lett. </a:t>
            </a:r>
            <a:r>
              <a:rPr lang="en-US" sz="1400" b="1">
                <a:solidFill>
                  <a:srgbClr val="660066"/>
                </a:solidFill>
                <a:latin typeface="Calibri" pitchFamily="34" charset="0"/>
              </a:rPr>
              <a:t>98</a:t>
            </a:r>
            <a:r>
              <a:rPr lang="en-US" sz="1400">
                <a:solidFill>
                  <a:srgbClr val="660066"/>
                </a:solidFill>
                <a:latin typeface="Calibri" pitchFamily="34" charset="0"/>
              </a:rPr>
              <a:t>, 172301 (2007)</a:t>
            </a:r>
            <a:r>
              <a:rPr lang="en-US" sz="1400">
                <a:latin typeface="Calibri" pitchFamily="34" charset="0"/>
              </a:rPr>
              <a:t> </a:t>
            </a:r>
          </a:p>
        </p:txBody>
      </p:sp>
      <p:pic>
        <p:nvPicPr>
          <p:cNvPr id="5131" name="Picture 18" descr="phenix_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943600"/>
            <a:ext cx="7620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4724400" y="3276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4343400" y="4572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53000" y="2057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Prediction from </a:t>
            </a:r>
            <a:r>
              <a:rPr lang="en-US" dirty="0" err="1" smtClean="0">
                <a:solidFill>
                  <a:schemeClr val="tx2"/>
                </a:solidFill>
              </a:rPr>
              <a:t>pQCD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Low cross-section makes measurement difficult at RHIC energies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Prediction of Open Beauty Cross-Section</a:t>
            </a: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1219200" y="3505200"/>
          <a:ext cx="5449922" cy="914400"/>
        </p:xfrm>
        <a:graphic>
          <a:graphicData uri="http://schemas.openxmlformats.org/presentationml/2006/ole">
            <p:oleObj spid="_x0000_s20481" name="数式" r:id="rId3" imgW="1434960" imgH="241200" progId="Equation.3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143000" y="4419600"/>
          <a:ext cx="5670550" cy="1066800"/>
        </p:xfrm>
        <a:graphic>
          <a:graphicData uri="http://schemas.openxmlformats.org/presentationml/2006/ole">
            <p:oleObj spid="_x0000_s20482" name="数式" r:id="rId4" imgW="1282680" imgH="241200" progId="Equation.3">
              <p:embed/>
            </p:oleObj>
          </a:graphicData>
        </a:graphic>
      </p:graphicFrame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Modification Factor</a:t>
            </a:r>
            <a:endParaRPr lang="en-US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0" y="1524000"/>
          <a:ext cx="4500642" cy="1095418"/>
        </p:xfrm>
        <a:graphic>
          <a:graphicData uri="http://schemas.openxmlformats.org/presentationml/2006/ole">
            <p:oleObj spid="_x0000_s19458" name="数式" r:id="rId3" imgW="1930320" imgH="469800" progId="Equation.3">
              <p:embed/>
            </p:oleObj>
          </a:graphicData>
        </a:graphic>
      </p:graphicFrame>
      <p:pic>
        <p:nvPicPr>
          <p:cNvPr id="7" name="Picture 5" descr="Ra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8576" y="2133600"/>
            <a:ext cx="3645424" cy="28956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943600" y="4876800"/>
            <a:ext cx="188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STAR light mesons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600" y="2819400"/>
            <a:ext cx="533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Measures effect of nuclear medium on quarks.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Light quark experience strong suppression at high p</a:t>
            </a:r>
            <a:r>
              <a:rPr lang="en-US" sz="2400" baseline="-25000" dirty="0" smtClean="0">
                <a:solidFill>
                  <a:schemeClr val="tx2"/>
                </a:solidFill>
              </a:rPr>
              <a:t>t </a:t>
            </a:r>
            <a:r>
              <a:rPr lang="en-US" sz="2400" dirty="0" smtClean="0">
                <a:solidFill>
                  <a:schemeClr val="tx2"/>
                </a:solidFill>
              </a:rPr>
              <a:t>due to medium induced gluon radiation</a:t>
            </a:r>
            <a:r>
              <a:rPr lang="en-US" sz="2400" baseline="-250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Heavier quarks were expected to have less RAA suppression due to the dead-cone effect from their large mass, but this turned out not to be the case.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86000"/>
            <a:ext cx="457200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Flow Effects</a:t>
            </a:r>
            <a:endParaRPr 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57200" y="3657600"/>
          <a:ext cx="4911329" cy="762000"/>
        </p:xfrm>
        <a:graphic>
          <a:graphicData uri="http://schemas.openxmlformats.org/presentationml/2006/ole">
            <p:oleObj spid="_x0000_s24578" name="Equation" r:id="rId3" imgW="2946240" imgH="457200" progId="Equation.3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04800" y="4611231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Quark scaling a signature of the QGP, as it shows quarks are </a:t>
            </a:r>
            <a:r>
              <a:rPr lang="en-US" sz="2800" dirty="0" err="1" smtClean="0">
                <a:solidFill>
                  <a:schemeClr val="tx2"/>
                </a:solidFill>
              </a:rPr>
              <a:t>deconfined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If heavy quarks flow, they are interacting with the lighter quarks within the nuclear fireball (</a:t>
            </a:r>
            <a:r>
              <a:rPr lang="en-US" sz="2800" dirty="0" err="1" smtClean="0">
                <a:solidFill>
                  <a:schemeClr val="tx2"/>
                </a:solidFill>
              </a:rPr>
              <a:t>thermalized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7" name="図 6" descr="fig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66800"/>
            <a:ext cx="4282186" cy="2514600"/>
          </a:xfrm>
          <a:prstGeom prst="rect">
            <a:avLst/>
          </a:prstGeom>
        </p:spPr>
      </p:pic>
      <p:pic>
        <p:nvPicPr>
          <p:cNvPr id="8" name="Picture 18" descr="phenix_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667000"/>
            <a:ext cx="805543" cy="31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819400"/>
            <a:ext cx="457200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正方形/長方形 10"/>
          <p:cNvSpPr/>
          <p:nvPr/>
        </p:nvSpPr>
        <p:spPr>
          <a:xfrm>
            <a:off x="6286038" y="3657600"/>
            <a:ext cx="28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From S. Shi, arXiv:0907.2265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図 11" descr="fig2.gif"/>
          <p:cNvPicPr>
            <a:picLocks noChangeAspect="1"/>
          </p:cNvPicPr>
          <p:nvPr/>
        </p:nvPicPr>
        <p:blipFill>
          <a:blip r:embed="rId7" cstate="print"/>
          <a:srcRect t="14502" r="6772"/>
          <a:stretch>
            <a:fillRect/>
          </a:stretch>
        </p:blipFill>
        <p:spPr>
          <a:xfrm>
            <a:off x="4294764" y="1143000"/>
            <a:ext cx="4849236" cy="2596192"/>
          </a:xfrm>
          <a:prstGeom prst="rect">
            <a:avLst/>
          </a:prstGeom>
        </p:spPr>
      </p:pic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Charm/Beauty Separation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525963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Pythia</a:t>
            </a:r>
            <a:r>
              <a:rPr lang="en-US" dirty="0" smtClean="0">
                <a:solidFill>
                  <a:schemeClr val="tx2"/>
                </a:solidFill>
              </a:rPr>
              <a:t> and Hydro predictions for Charm/Beauty ratio contradict each other.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Therefore, a measurement of this ratio would help define models.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5" descr="batsou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587" y="1219200"/>
            <a:ext cx="4570413" cy="3929063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9200" y="51816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fr-FR" sz="1200" dirty="0">
                <a:cs typeface="Times New Roman" pitchFamily="18" charset="0"/>
              </a:rPr>
              <a:t>S. Batsouli et al., Phys. Lett. B </a:t>
            </a:r>
            <a:r>
              <a:rPr lang="fr-FR" sz="1200" b="1" dirty="0">
                <a:cs typeface="Times New Roman" pitchFamily="18" charset="0"/>
              </a:rPr>
              <a:t>557</a:t>
            </a:r>
            <a:r>
              <a:rPr lang="fr-FR" sz="1200" dirty="0">
                <a:cs typeface="Times New Roman" pitchFamily="18" charset="0"/>
              </a:rPr>
              <a:t> (2003) </a:t>
            </a:r>
            <a:r>
              <a:rPr lang="fr-FR" sz="1200" dirty="0" smtClean="0">
                <a:cs typeface="Times New Roman" pitchFamily="18" charset="0"/>
              </a:rPr>
              <a:t>26</a:t>
            </a:r>
            <a:endParaRPr lang="en-US" sz="12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0BE3-9AB3-465A-941F-85A3DCACD9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2479</Words>
  <Application>Microsoft Office PowerPoint</Application>
  <PresentationFormat>画面に合わせる (4:3)</PresentationFormat>
  <Paragraphs>413</Paragraphs>
  <Slides>57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57</vt:i4>
      </vt:variant>
    </vt:vector>
  </HeadingPairs>
  <TitlesOfParts>
    <vt:vector size="60" baseType="lpstr">
      <vt:lpstr>Office テーマ</vt:lpstr>
      <vt:lpstr>Equation</vt:lpstr>
      <vt:lpstr>数式</vt:lpstr>
      <vt:lpstr>Recent Progress in Open Heavy-Flavor Studies at RHIC and Future Prospects at RHIC and LHC </vt:lpstr>
      <vt:lpstr>Outline</vt:lpstr>
      <vt:lpstr>A) Motivation</vt:lpstr>
      <vt:lpstr>Charm as a Probe of the Medium</vt:lpstr>
      <vt:lpstr>Prediction of Open Charm Cross-Section using Perturbative Quantum Chromodynamics (pQCD)</vt:lpstr>
      <vt:lpstr>Prediction of Open Beauty Cross-Section</vt:lpstr>
      <vt:lpstr>Nuclear Modification Factor</vt:lpstr>
      <vt:lpstr>Collective Flow Effects</vt:lpstr>
      <vt:lpstr>Charm/Beauty Separation</vt:lpstr>
      <vt:lpstr>Statistical Hadronization Model</vt:lpstr>
      <vt:lpstr>B) Past Measurements of Heavy Flavor in RHIC Experiments</vt:lpstr>
      <vt:lpstr>Geometry of Heavy Flavor Decays</vt:lpstr>
      <vt:lpstr>Hadronic Measurements of Open Charm in the STAR Experiment</vt:lpstr>
      <vt:lpstr>STAR Hadronic Reconstructions of Open Charm</vt:lpstr>
      <vt:lpstr>Solenoidal Tracker at RHIC (STAR)</vt:lpstr>
      <vt:lpstr>The Time Projection Chamber (TPC)</vt:lpstr>
      <vt:lpstr>STAR Particle Identification</vt:lpstr>
      <vt:lpstr>Invariant Mass Spectra Before Background Subtraction</vt:lpstr>
      <vt:lpstr>Background Subtraction</vt:lpstr>
      <vt:lpstr>Direct Reconstruction Of D0 mesons in STAR</vt:lpstr>
      <vt:lpstr>Simulation of Residuals</vt:lpstr>
      <vt:lpstr>Open Charm Cross-Section and the STAR-PHENIX Contraction (as of last year)</vt:lpstr>
      <vt:lpstr>Radial Flow of D0 (Cu+Cu 200 GeV)</vt:lpstr>
      <vt:lpstr>STAR Silicon Vertex Detector (SVT)</vt:lpstr>
      <vt:lpstr>STAR Topological Reconstructions of Open Charm using the STAR-SVT</vt:lpstr>
      <vt:lpstr>D0 Reconstruction using STAR-SVT  in 200 GeV Au+Au Collisions</vt:lpstr>
      <vt:lpstr>Ds (Charm-Strange Reconstruction) in 200 GeV Au+Au Collisions</vt:lpstr>
      <vt:lpstr>Ds Results in Au+Au Collisions (STAR)</vt:lpstr>
      <vt:lpstr>Semi-Leptonic Measurements and Results</vt:lpstr>
      <vt:lpstr>STAR Electromagnetic Calorimetry</vt:lpstr>
      <vt:lpstr>STAR Semi-Leptonic Measurement</vt:lpstr>
      <vt:lpstr>STAR and PHENIX charm yields derived from electron measurements</vt:lpstr>
      <vt:lpstr>The PHENIX Experiment</vt:lpstr>
      <vt:lpstr>Measuring Heavy Flavor via Single       Electrons in PHENIX</vt:lpstr>
      <vt:lpstr>Two Methods to Evaluate Single Electron Background</vt:lpstr>
      <vt:lpstr>PHENIX Heavy Flavor to Semi-leptonic Decays in p+p Collisions</vt:lpstr>
      <vt:lpstr>PHENIX Semi-Leptonic Results</vt:lpstr>
      <vt:lpstr>Comments on Latest STAR Electron Results</vt:lpstr>
      <vt:lpstr>Nuclear Modification Factor</vt:lpstr>
      <vt:lpstr>Heavy Flavor V2</vt:lpstr>
      <vt:lpstr>Angular Charm/Bottom Separation Analysis</vt:lpstr>
      <vt:lpstr>STAR Indirect Measurement of Beauty/Charm Ratio </vt:lpstr>
      <vt:lpstr>Indirect Bottom Measurement from STAR</vt:lpstr>
      <vt:lpstr>Upgrades</vt:lpstr>
      <vt:lpstr>STAR Heavy Flavor Tracker</vt:lpstr>
      <vt:lpstr>STAR Outlook</vt:lpstr>
      <vt:lpstr>PHENIX Inner Silicon  Vertex Tracker (VTX)</vt:lpstr>
      <vt:lpstr> Global Tracks From D and B Decay Electrons</vt:lpstr>
      <vt:lpstr>Distance-of-Closest Approach</vt:lpstr>
      <vt:lpstr>Charm/Bottom Separation Using the PHENIX-VTX</vt:lpstr>
      <vt:lpstr>Identification of D0s (and other heavy flavor mesons) using the PHENIX-VTX</vt:lpstr>
      <vt:lpstr>Goals of Analyses Using New RHIC Inner Silicon Tracking</vt:lpstr>
      <vt:lpstr>The ALICE Experiment</vt:lpstr>
      <vt:lpstr>ALICE IST</vt:lpstr>
      <vt:lpstr>ALICE Simulation Results</vt:lpstr>
      <vt:lpstr>Conclusions</vt:lpstr>
      <vt:lpstr>Results so Far and Open Questions (Backup)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in Open Heavy Flavor in Heavy-Ion Collisions</dc:title>
  <dc:creator>Stephen Baumgart</dc:creator>
  <cp:lastModifiedBy>Stephen Baumgart</cp:lastModifiedBy>
  <cp:revision>194</cp:revision>
  <dcterms:created xsi:type="dcterms:W3CDTF">2010-06-23T08:11:52Z</dcterms:created>
  <dcterms:modified xsi:type="dcterms:W3CDTF">2010-08-17T05:39:18Z</dcterms:modified>
</cp:coreProperties>
</file>