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70" r:id="rId3"/>
    <p:sldId id="286" r:id="rId4"/>
    <p:sldId id="328" r:id="rId5"/>
    <p:sldId id="293" r:id="rId6"/>
    <p:sldId id="266" r:id="rId7"/>
    <p:sldId id="280" r:id="rId8"/>
    <p:sldId id="294" r:id="rId9"/>
    <p:sldId id="264" r:id="rId10"/>
    <p:sldId id="301" r:id="rId11"/>
    <p:sldId id="287" r:id="rId12"/>
    <p:sldId id="329" r:id="rId13"/>
    <p:sldId id="284" r:id="rId14"/>
    <p:sldId id="282" r:id="rId15"/>
    <p:sldId id="269" r:id="rId16"/>
    <p:sldId id="335" r:id="rId17"/>
    <p:sldId id="313" r:id="rId18"/>
    <p:sldId id="307" r:id="rId19"/>
    <p:sldId id="302" r:id="rId20"/>
    <p:sldId id="331" r:id="rId21"/>
    <p:sldId id="332" r:id="rId22"/>
    <p:sldId id="289" r:id="rId23"/>
    <p:sldId id="290" r:id="rId24"/>
    <p:sldId id="314" r:id="rId25"/>
    <p:sldId id="291" r:id="rId26"/>
    <p:sldId id="310" r:id="rId27"/>
    <p:sldId id="318" r:id="rId28"/>
    <p:sldId id="278" r:id="rId29"/>
    <p:sldId id="260" r:id="rId30"/>
    <p:sldId id="299" r:id="rId31"/>
    <p:sldId id="319" r:id="rId32"/>
    <p:sldId id="321" r:id="rId33"/>
    <p:sldId id="322" r:id="rId34"/>
    <p:sldId id="323" r:id="rId35"/>
    <p:sldId id="276" r:id="rId36"/>
    <p:sldId id="326" r:id="rId37"/>
    <p:sldId id="324" r:id="rId38"/>
    <p:sldId id="330" r:id="rId39"/>
    <p:sldId id="336" r:id="rId40"/>
    <p:sldId id="334" r:id="rId4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9" autoAdjust="0"/>
    <p:restoredTop sz="94660"/>
  </p:normalViewPr>
  <p:slideViewPr>
    <p:cSldViewPr snapToGrid="0" snapToObjects="1">
      <p:cViewPr>
        <p:scale>
          <a:sx n="105" d="100"/>
          <a:sy n="105" d="100"/>
        </p:scale>
        <p:origin x="-106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70F91-4564-0348-B26D-04F64E06B94C}" type="datetimeFigureOut">
              <a:rPr kumimoji="1" lang="ja-JP" altLang="en-US" smtClean="0"/>
              <a:t>2014/06/05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2ABF6-F974-7542-8DB4-DE2FD0E80B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13431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63B12-BBE9-384E-A510-9D08B8020AE6}" type="datetimeFigureOut">
              <a:rPr kumimoji="1" lang="ja-JP" altLang="en-US" smtClean="0"/>
              <a:t>2014/06/05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A2835-FDD2-D949-ABE0-2C75644AD3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83381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6354" y="2929969"/>
            <a:ext cx="7772400" cy="1470025"/>
          </a:xfrm>
        </p:spPr>
        <p:txBody>
          <a:bodyPr/>
          <a:lstStyle>
            <a:lvl1pPr algn="r">
              <a:defRPr i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127954" y="4609392"/>
            <a:ext cx="6400800" cy="723042"/>
          </a:xfrm>
        </p:spPr>
        <p:txBody>
          <a:bodyPr/>
          <a:lstStyle>
            <a:lvl1pPr marL="0" indent="0" algn="r">
              <a:buNone/>
              <a:defRPr i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2014/06/06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HIP/HIC</a:t>
            </a:r>
            <a:r>
              <a:rPr kumimoji="1" lang="ja-JP" altLang="en-US" smtClean="0"/>
              <a:t>合同研究会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5" y="101412"/>
            <a:ext cx="4550687" cy="17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0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2014/06/06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HIP/HIC</a:t>
            </a:r>
            <a:r>
              <a:rPr kumimoji="1" lang="ja-JP" altLang="en-US" smtClean="0"/>
              <a:t>合同研究会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34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2014/06/06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HIP/HIC</a:t>
            </a:r>
            <a:r>
              <a:rPr kumimoji="1" lang="ja-JP" altLang="en-US" smtClean="0"/>
              <a:t>合同研究会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569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141107" y="6478796"/>
            <a:ext cx="8866196" cy="277953"/>
          </a:xfrm>
          <a:prstGeom prst="rect">
            <a:avLst/>
          </a:prstGeom>
          <a:solidFill>
            <a:srgbClr val="9537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1107" y="110026"/>
            <a:ext cx="8866196" cy="854151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98502" y="6455280"/>
            <a:ext cx="2133600" cy="277953"/>
          </a:xfrm>
        </p:spPr>
        <p:txBody>
          <a:bodyPr/>
          <a:lstStyle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455280"/>
            <a:ext cx="2895600" cy="301469"/>
          </a:xfrm>
        </p:spPr>
        <p:txBody>
          <a:bodyPr/>
          <a:lstStyle>
            <a:lvl1pPr>
              <a:defRPr sz="1400" b="1" i="1">
                <a:solidFill>
                  <a:srgbClr val="FFFFFF"/>
                </a:solidFill>
              </a:defRPr>
            </a:lvl1pPr>
          </a:lstStyle>
          <a:p>
            <a:r>
              <a:rPr lang="en-US" altLang="ja-JP" dirty="0" smtClean="0"/>
              <a:t>HIP/HIC</a:t>
            </a:r>
            <a:r>
              <a:rPr lang="ja-JP" altLang="en-US" dirty="0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729583" y="6478796"/>
            <a:ext cx="2133600" cy="277953"/>
          </a:xfrm>
        </p:spPr>
        <p:txBody>
          <a:bodyPr/>
          <a:lstStyle>
            <a:lvl1pPr>
              <a:defRPr sz="1400" b="1" i="1">
                <a:solidFill>
                  <a:srgbClr val="FFFFFF"/>
                </a:solidFill>
              </a:defRPr>
            </a:lvl1pPr>
          </a:lstStyle>
          <a:p>
            <a:fld id="{A8B7F0FC-C005-3543-B472-B12906080A9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61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2014/06/06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HIP/HIC</a:t>
            </a:r>
            <a:r>
              <a:rPr kumimoji="1" lang="ja-JP" altLang="en-US" smtClean="0"/>
              <a:t>合同研究会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45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2014/06/06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HIP/HIC</a:t>
            </a:r>
            <a:r>
              <a:rPr kumimoji="1" lang="ja-JP" altLang="en-US" smtClean="0"/>
              <a:t>合同研究会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82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2014/06/06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HIP/HIC</a:t>
            </a:r>
            <a:r>
              <a:rPr kumimoji="1" lang="ja-JP" altLang="en-US" smtClean="0"/>
              <a:t>合同研究会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96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2014/06/06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HIP/HIC</a:t>
            </a:r>
            <a:r>
              <a:rPr kumimoji="1" lang="ja-JP" altLang="en-US" smtClean="0"/>
              <a:t>合同研究会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311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2014/06/06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HIP/HIC</a:t>
            </a:r>
            <a:r>
              <a:rPr kumimoji="1" lang="ja-JP" altLang="en-US" smtClean="0"/>
              <a:t>合同研究会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302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2014/06/06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HIP/HIC</a:t>
            </a:r>
            <a:r>
              <a:rPr kumimoji="1" lang="ja-JP" altLang="en-US" smtClean="0"/>
              <a:t>合同研究会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466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2014/06/06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HIP/HIC</a:t>
            </a:r>
            <a:r>
              <a:rPr kumimoji="1" lang="ja-JP" altLang="en-US" smtClean="0"/>
              <a:t>合同研究会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463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2014/06/06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HIP/HIC</a:t>
            </a:r>
            <a:r>
              <a:rPr kumimoji="1" lang="ja-JP" altLang="en-US" smtClean="0"/>
              <a:t>合同研究会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7F0FC-C005-3543-B472-B12906080A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96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kumimoji="1" sz="4400" kern="1200">
          <a:solidFill>
            <a:srgbClr val="95373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pthe.jussieu.fr/~cacciari/fonll/fonllform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b="1" i="1" dirty="0" smtClean="0"/>
              <a:t>Quark Matter 2014</a:t>
            </a:r>
            <a:r>
              <a:rPr kumimoji="1" lang="ja-JP" altLang="en-US" b="1" i="1" dirty="0" smtClean="0"/>
              <a:t>報告</a:t>
            </a:r>
            <a:r>
              <a:rPr lang="en-US" altLang="ja-JP" b="1" i="1" dirty="0"/>
              <a:t/>
            </a:r>
            <a:br>
              <a:rPr lang="en-US" altLang="ja-JP" b="1" i="1" dirty="0"/>
            </a:br>
            <a:r>
              <a:rPr lang="en-US" altLang="ja-JP" b="1" i="1" dirty="0" smtClean="0"/>
              <a:t>(Heavy flavor)</a:t>
            </a:r>
            <a:endParaRPr kumimoji="1" lang="ja-JP" altLang="en-US" b="1" i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127954" y="4609392"/>
            <a:ext cx="6400800" cy="1535068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i="0" dirty="0">
                <a:solidFill>
                  <a:schemeClr val="tx1"/>
                </a:solidFill>
              </a:rPr>
              <a:t>林　真一（東大</a:t>
            </a:r>
            <a:r>
              <a:rPr lang="en-US" altLang="ja-JP" i="0" dirty="0">
                <a:solidFill>
                  <a:schemeClr val="tx1"/>
                </a:solidFill>
              </a:rPr>
              <a:t>CNS</a:t>
            </a:r>
            <a:r>
              <a:rPr lang="ja-JP" altLang="en-US" i="0" dirty="0" smtClean="0">
                <a:solidFill>
                  <a:schemeClr val="tx1"/>
                </a:solidFill>
              </a:rPr>
              <a:t>）</a:t>
            </a:r>
            <a:endParaRPr kumimoji="1" lang="en-US" altLang="ja-JP" i="0" dirty="0" smtClean="0">
              <a:solidFill>
                <a:schemeClr val="tx1"/>
              </a:solidFill>
            </a:endParaRPr>
          </a:p>
          <a:p>
            <a:r>
              <a:rPr kumimoji="1" lang="en-US" altLang="ja-JP" i="0" dirty="0" smtClean="0">
                <a:solidFill>
                  <a:schemeClr val="tx1"/>
                </a:solidFill>
              </a:rPr>
              <a:t>HIP/HIC</a:t>
            </a:r>
            <a:r>
              <a:rPr kumimoji="1" lang="ja-JP" altLang="en-US" i="0" dirty="0" smtClean="0">
                <a:solidFill>
                  <a:schemeClr val="tx1"/>
                </a:solidFill>
              </a:rPr>
              <a:t>合同研究会</a:t>
            </a:r>
            <a:endParaRPr kumimoji="1" lang="en-US" altLang="ja-JP" i="0" dirty="0" smtClean="0">
              <a:solidFill>
                <a:schemeClr val="tx1"/>
              </a:solidFill>
            </a:endParaRPr>
          </a:p>
          <a:p>
            <a:r>
              <a:rPr kumimoji="1" lang="en-US" altLang="ja-JP" i="1" dirty="0" smtClean="0">
                <a:solidFill>
                  <a:schemeClr val="tx1"/>
                </a:solidFill>
              </a:rPr>
              <a:t> 2014.06.06</a:t>
            </a:r>
          </a:p>
        </p:txBody>
      </p:sp>
    </p:spTree>
    <p:extLst>
      <p:ext uri="{BB962C8B-B14F-4D97-AF65-F5344CB8AC3E}">
        <p14:creationId xmlns:p14="http://schemas.microsoft.com/office/powerpoint/2010/main" val="385579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HF 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: </a:t>
            </a:r>
            <a:r>
              <a:rPr kumimoji="1" lang="en-US" altLang="ja-JP" dirty="0" err="1" smtClean="0"/>
              <a:t>Au+Au</a:t>
            </a:r>
            <a:r>
              <a:rPr kumimoji="1" lang="en-US" altLang="ja-JP" dirty="0" smtClean="0"/>
              <a:t> vs. </a:t>
            </a:r>
            <a:r>
              <a:rPr kumimoji="1" lang="en-US" altLang="ja-JP" dirty="0" err="1" smtClean="0"/>
              <a:t>Cu+Cu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0823" y="3983645"/>
            <a:ext cx="5321115" cy="19058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sz="2600" dirty="0" smtClean="0"/>
              <a:t>         </a:t>
            </a:r>
            <a:r>
              <a:rPr lang="en-US" altLang="ja-JP" sz="2400" dirty="0" err="1" smtClean="0"/>
              <a:t>Cu+Cu@PHENIX</a:t>
            </a:r>
            <a:endParaRPr kumimoji="1" lang="en-US" altLang="ja-JP" sz="2400" dirty="0" smtClean="0"/>
          </a:p>
          <a:p>
            <a:pPr lvl="2"/>
            <a:r>
              <a:rPr lang="en-US" altLang="ja-JP" sz="2000" dirty="0" smtClean="0"/>
              <a:t>Peripheral</a:t>
            </a:r>
            <a:r>
              <a:rPr kumimoji="1" lang="en-US" altLang="ja-JP" sz="2000" dirty="0" smtClean="0"/>
              <a:t>: </a:t>
            </a:r>
            <a:r>
              <a:rPr lang="en-US" altLang="ja-JP" sz="2000" dirty="0" smtClean="0"/>
              <a:t>enhancement </a:t>
            </a:r>
          </a:p>
          <a:p>
            <a:pPr marL="914400" lvl="2" indent="0">
              <a:buNone/>
            </a:pPr>
            <a:r>
              <a:rPr lang="en-US" altLang="ja-JP" sz="2000" dirty="0"/>
              <a:t>	</a:t>
            </a:r>
            <a:r>
              <a:rPr lang="en-US" altLang="ja-JP" sz="2000" dirty="0" smtClean="0"/>
              <a:t>			〜central </a:t>
            </a:r>
            <a:r>
              <a:rPr lang="en-US" altLang="ja-JP" sz="2000" dirty="0" err="1" smtClean="0"/>
              <a:t>d+Au</a:t>
            </a:r>
            <a:r>
              <a:rPr lang="en-US" altLang="ja-JP" sz="2000" dirty="0" smtClean="0"/>
              <a:t> </a:t>
            </a:r>
          </a:p>
          <a:p>
            <a:pPr lvl="2"/>
            <a:r>
              <a:rPr lang="en-US" altLang="ja-JP" sz="2000" dirty="0" smtClean="0"/>
              <a:t>Central: suppression</a:t>
            </a:r>
          </a:p>
          <a:p>
            <a:pPr marL="914400" lvl="2" indent="0">
              <a:buNone/>
            </a:pPr>
            <a:r>
              <a:rPr lang="en-US" altLang="ja-JP" sz="2000" dirty="0"/>
              <a:t>	</a:t>
            </a:r>
            <a:r>
              <a:rPr lang="en-US" altLang="ja-JP" sz="2000" dirty="0" smtClean="0"/>
              <a:t>			 〜peripheral </a:t>
            </a:r>
            <a:r>
              <a:rPr lang="en-US" altLang="ja-JP" sz="2000" dirty="0" err="1" smtClean="0"/>
              <a:t>Au+Au</a:t>
            </a:r>
            <a:r>
              <a:rPr lang="en-US" altLang="ja-JP" sz="2000" dirty="0" smtClean="0"/>
              <a:t> </a:t>
            </a:r>
            <a:endParaRPr lang="en-US" altLang="ja-JP" sz="2000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10" name="図 9" descr="1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964177"/>
            <a:ext cx="7674864" cy="2578608"/>
          </a:xfrm>
          <a:prstGeom prst="rect">
            <a:avLst/>
          </a:prstGeom>
        </p:spPr>
      </p:pic>
      <p:pic>
        <p:nvPicPr>
          <p:cNvPr id="11" name="図 10" descr="10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3" y="3393291"/>
            <a:ext cx="3962400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4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 meson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R</a:t>
            </a:r>
            <a:r>
              <a:rPr lang="en-US" altLang="ja-JP" baseline="-25000" dirty="0" smtClean="0"/>
              <a:t>AA</a:t>
            </a:r>
            <a:r>
              <a:rPr lang="en-US" altLang="ja-JP" dirty="0" smtClean="0"/>
              <a:t>:</a:t>
            </a:r>
            <a:r>
              <a:rPr lang="en-US" altLang="ja-JP" baseline="-25000" dirty="0" smtClean="0"/>
              <a:t> </a:t>
            </a:r>
            <a:r>
              <a:rPr lang="en-US" altLang="ja-JP" dirty="0" err="1" smtClean="0"/>
              <a:t>Au+Au</a:t>
            </a:r>
            <a:r>
              <a:rPr lang="en-US" altLang="ja-JP" dirty="0" smtClean="0"/>
              <a:t> vs. U+U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5865" y="978485"/>
            <a:ext cx="8229600" cy="1930973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U+U</a:t>
            </a:r>
          </a:p>
          <a:p>
            <a:pPr lvl="1"/>
            <a:r>
              <a:rPr lang="en-US" altLang="ja-JP" sz="2400" dirty="0"/>
              <a:t>t</a:t>
            </a:r>
            <a:r>
              <a:rPr lang="en-US" altLang="ja-JP" sz="2400" dirty="0" smtClean="0"/>
              <a:t>ip-tip</a:t>
            </a:r>
            <a:r>
              <a:rPr lang="ja-JP" altLang="en-US" sz="2400" dirty="0" smtClean="0"/>
              <a:t>で</a:t>
            </a:r>
            <a:r>
              <a:rPr lang="en-US" altLang="ja-JP" sz="2400" dirty="0" err="1" smtClean="0"/>
              <a:t>Au+Au</a:t>
            </a:r>
            <a:r>
              <a:rPr lang="ja-JP" altLang="en-US" sz="2400" dirty="0" smtClean="0"/>
              <a:t>よりエネルギー密度</a:t>
            </a:r>
            <a:r>
              <a:rPr lang="en-US" altLang="ja-JP" sz="2400" dirty="0" smtClean="0"/>
              <a:t>20 %</a:t>
            </a:r>
            <a:r>
              <a:rPr lang="ja-JP" altLang="en-US" sz="2400" dirty="0" smtClean="0"/>
              <a:t>増加</a:t>
            </a:r>
            <a:endParaRPr lang="en-US" altLang="ja-JP" sz="2400" dirty="0" smtClean="0"/>
          </a:p>
          <a:p>
            <a:pPr lvl="1"/>
            <a:r>
              <a:rPr lang="en-US" altLang="ja-JP" sz="2400" dirty="0" err="1" smtClean="0"/>
              <a:t>Au+</a:t>
            </a:r>
            <a:r>
              <a:rPr lang="en-US" altLang="ja-JP" sz="2400" dirty="0" err="1" smtClean="0"/>
              <a:t>Au</a:t>
            </a:r>
            <a:r>
              <a:rPr lang="ja-JP" altLang="en-US" sz="2400" dirty="0" smtClean="0"/>
              <a:t>と</a:t>
            </a:r>
            <a:r>
              <a:rPr lang="ja-JP" altLang="en-US" sz="2400" dirty="0" smtClean="0"/>
              <a:t>誤差</a:t>
            </a:r>
            <a:r>
              <a:rPr lang="ja-JP" altLang="en-US" sz="2400" dirty="0" smtClean="0"/>
              <a:t>の範囲内で同様の</a:t>
            </a:r>
            <a:r>
              <a:rPr lang="en-US" altLang="ja-JP" sz="2400" dirty="0" smtClean="0"/>
              <a:t>centrality </a:t>
            </a:r>
            <a:r>
              <a:rPr lang="ja-JP" altLang="en-US" sz="2400" dirty="0" smtClean="0"/>
              <a:t>依存性</a:t>
            </a:r>
            <a:endParaRPr lang="en-US" altLang="ja-JP" sz="2400" dirty="0" smtClean="0"/>
          </a:p>
          <a:p>
            <a:endParaRPr lang="en-US" altLang="ja-JP" sz="3600" dirty="0"/>
          </a:p>
          <a:p>
            <a:pPr lvl="1"/>
            <a:endParaRPr lang="en-US" altLang="ja-JP" dirty="0"/>
          </a:p>
          <a:p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9" name="図 8" descr="11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477105"/>
            <a:ext cx="5181600" cy="34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3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12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50" y="2896202"/>
            <a:ext cx="3121152" cy="357225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 meson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R</a:t>
            </a:r>
            <a:r>
              <a:rPr lang="en-US" altLang="ja-JP" baseline="-25000" dirty="0" smtClean="0"/>
              <a:t>AA</a:t>
            </a:r>
            <a:r>
              <a:rPr lang="en-US" altLang="ja-JP" dirty="0" smtClean="0"/>
              <a:t>: R</a:t>
            </a:r>
            <a:r>
              <a:rPr lang="en-US" altLang="ja-JP" baseline="-25000" dirty="0" smtClean="0"/>
              <a:t>AA</a:t>
            </a:r>
            <a:r>
              <a:rPr lang="en-US" altLang="ja-JP" dirty="0" smtClean="0"/>
              <a:t> vs. </a:t>
            </a:r>
            <a:r>
              <a:rPr lang="en-US" altLang="ja-JP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(RHIC &amp; LHC)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5865" y="978485"/>
            <a:ext cx="8717318" cy="2066775"/>
          </a:xfrm>
        </p:spPr>
        <p:txBody>
          <a:bodyPr>
            <a:normAutofit fontScale="55000" lnSpcReduction="20000"/>
          </a:bodyPr>
          <a:lstStyle/>
          <a:p>
            <a:r>
              <a:rPr lang="en-US" altLang="ja-JP" sz="3600" dirty="0" err="1" smtClean="0"/>
              <a:t>Au+Au</a:t>
            </a:r>
            <a:endParaRPr lang="en-US" altLang="ja-JP" sz="3600" dirty="0" smtClean="0"/>
          </a:p>
          <a:p>
            <a:pPr lvl="1"/>
            <a:r>
              <a:rPr lang="en-US" altLang="ja-JP" sz="3600" dirty="0"/>
              <a:t>High </a:t>
            </a:r>
            <a:r>
              <a:rPr lang="en-US" altLang="ja-JP" sz="3600" dirty="0" err="1"/>
              <a:t>p</a:t>
            </a:r>
            <a:r>
              <a:rPr lang="en-US" altLang="ja-JP" sz="3600" baseline="-25000" dirty="0" err="1"/>
              <a:t>T</a:t>
            </a:r>
            <a:r>
              <a:rPr lang="en-US" altLang="ja-JP" sz="3600" dirty="0"/>
              <a:t> </a:t>
            </a:r>
            <a:r>
              <a:rPr lang="ja-JP" altLang="en-US" sz="3600" dirty="0"/>
              <a:t>で</a:t>
            </a:r>
            <a:r>
              <a:rPr lang="en-US" altLang="ja-JP" sz="3600" dirty="0" smtClean="0"/>
              <a:t>suppression</a:t>
            </a:r>
          </a:p>
          <a:p>
            <a:pPr lvl="1"/>
            <a:r>
              <a:rPr lang="en-US" altLang="ja-JP" sz="3600" dirty="0" smtClean="0"/>
              <a:t>Low </a:t>
            </a:r>
            <a:r>
              <a:rPr lang="en-US" altLang="ja-JP" sz="3600" dirty="0" err="1" smtClean="0"/>
              <a:t>p</a:t>
            </a:r>
            <a:r>
              <a:rPr lang="en-US" altLang="ja-JP" sz="3600" baseline="-25000" dirty="0" err="1" smtClean="0"/>
              <a:t>T</a:t>
            </a:r>
            <a:r>
              <a:rPr lang="ja-JP" altLang="en-US" sz="3600" dirty="0" smtClean="0"/>
              <a:t>で</a:t>
            </a:r>
            <a:r>
              <a:rPr lang="en-US" altLang="ja-JP" sz="3600" dirty="0" smtClean="0"/>
              <a:t>enhancement</a:t>
            </a:r>
            <a:r>
              <a:rPr lang="ja-JP" altLang="en-US" sz="3600" dirty="0" smtClean="0"/>
              <a:t>：</a:t>
            </a:r>
            <a:r>
              <a:rPr lang="en-US" altLang="ja-JP" sz="3600" dirty="0" smtClean="0"/>
              <a:t>recombination? Shadowing</a:t>
            </a:r>
            <a:r>
              <a:rPr lang="ja-JP" altLang="en-US" sz="3600" dirty="0" smtClean="0"/>
              <a:t>の効果？</a:t>
            </a:r>
            <a:r>
              <a:rPr lang="en-US" altLang="ja-JP" sz="3600" dirty="0" smtClean="0"/>
              <a:t>Radial flow?</a:t>
            </a:r>
          </a:p>
          <a:p>
            <a:r>
              <a:rPr lang="en-US" altLang="ja-JP" sz="3600" dirty="0" err="1" smtClean="0"/>
              <a:t>Pb-Pb</a:t>
            </a:r>
            <a:endParaRPr lang="en-US" altLang="ja-JP" sz="3600" dirty="0" smtClean="0"/>
          </a:p>
          <a:p>
            <a:pPr lvl="1"/>
            <a:r>
              <a:rPr lang="en-US" altLang="ja-JP" sz="3600" dirty="0"/>
              <a:t>p</a:t>
            </a:r>
            <a:r>
              <a:rPr lang="en-US" altLang="ja-JP" sz="3600" dirty="0" smtClean="0"/>
              <a:t>-</a:t>
            </a:r>
            <a:r>
              <a:rPr lang="en-US" altLang="ja-JP" sz="3600" dirty="0" err="1" smtClean="0"/>
              <a:t>Pb</a:t>
            </a:r>
            <a:r>
              <a:rPr lang="en-US" altLang="ja-JP" sz="3600" dirty="0" smtClean="0"/>
              <a:t> </a:t>
            </a:r>
            <a:r>
              <a:rPr lang="ja-JP" altLang="en-US" sz="3600" dirty="0" smtClean="0"/>
              <a:t>に比べ明らかな</a:t>
            </a:r>
            <a:r>
              <a:rPr lang="en-US" altLang="ja-JP" sz="3600" dirty="0" err="1" smtClean="0"/>
              <a:t>suppression→medium</a:t>
            </a:r>
            <a:r>
              <a:rPr lang="ja-JP" altLang="en-US" sz="3600" dirty="0" smtClean="0"/>
              <a:t>中での</a:t>
            </a:r>
            <a:r>
              <a:rPr lang="en-US" altLang="ja-JP" sz="3600" dirty="0" smtClean="0"/>
              <a:t>energy loss</a:t>
            </a:r>
          </a:p>
          <a:p>
            <a:pPr lvl="1"/>
            <a:r>
              <a:rPr lang="en-US" altLang="ja-JP" sz="3600" dirty="0" smtClean="0"/>
              <a:t>Low</a:t>
            </a:r>
            <a:r>
              <a:rPr lang="en-US" altLang="ja-JP" sz="3600" dirty="0"/>
              <a:t> </a:t>
            </a:r>
            <a:r>
              <a:rPr lang="en-US" altLang="ja-JP" sz="3600" dirty="0" err="1" smtClean="0"/>
              <a:t>p</a:t>
            </a:r>
            <a:r>
              <a:rPr lang="en-US" altLang="ja-JP" sz="3600" baseline="-25000" dirty="0" err="1" smtClean="0"/>
              <a:t>T</a:t>
            </a:r>
            <a:r>
              <a:rPr lang="ja-JP" altLang="en-US" sz="3600" dirty="0" smtClean="0"/>
              <a:t>で</a:t>
            </a:r>
            <a:r>
              <a:rPr lang="en-US" altLang="ja-JP" sz="3600" dirty="0" smtClean="0"/>
              <a:t>enhancement</a:t>
            </a:r>
            <a:r>
              <a:rPr lang="ja-JP" altLang="en-US" sz="3600" dirty="0" smtClean="0"/>
              <a:t>は見られない（</a:t>
            </a:r>
            <a:r>
              <a:rPr lang="en-US" altLang="ja-JP" sz="3600" dirty="0" smtClean="0"/>
              <a:t>RHIC</a:t>
            </a:r>
            <a:r>
              <a:rPr lang="ja-JP" altLang="en-US" sz="3600" dirty="0" smtClean="0"/>
              <a:t>とは異なる振る舞い）</a:t>
            </a:r>
            <a:endParaRPr lang="en-US" altLang="ja-JP" sz="3600" dirty="0"/>
          </a:p>
          <a:p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995" y="2979218"/>
            <a:ext cx="3579924" cy="349957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964878" y="5205469"/>
            <a:ext cx="82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0000FF"/>
                </a:solidFill>
              </a:rPr>
              <a:t>Au+Au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6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HF 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 and v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 vs. √s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016" y="4046111"/>
            <a:ext cx="4820964" cy="2246162"/>
          </a:xfrm>
        </p:spPr>
        <p:txBody>
          <a:bodyPr>
            <a:normAutofit fontScale="92500"/>
          </a:bodyPr>
          <a:lstStyle/>
          <a:p>
            <a:r>
              <a:rPr lang="en-US" altLang="ja-JP" sz="2400" dirty="0" smtClean="0"/>
              <a:t>R</a:t>
            </a:r>
            <a:r>
              <a:rPr lang="en-US" altLang="ja-JP" sz="2400" baseline="-25000" dirty="0" smtClean="0"/>
              <a:t>AA</a:t>
            </a:r>
            <a:r>
              <a:rPr lang="en-US" altLang="ja-JP" sz="2400" dirty="0" smtClean="0"/>
              <a:t> enhancement</a:t>
            </a:r>
            <a:endParaRPr lang="en-US" altLang="ja-JP" sz="2000" dirty="0" smtClean="0"/>
          </a:p>
          <a:p>
            <a:pPr lvl="1"/>
            <a:r>
              <a:rPr kumimoji="1" lang="en-US" altLang="ja-JP" sz="2000" dirty="0" smtClean="0"/>
              <a:t>Energy </a:t>
            </a:r>
            <a:r>
              <a:rPr kumimoji="1" lang="en-US" altLang="ja-JP" sz="2000" dirty="0" smtClean="0"/>
              <a:t>loss</a:t>
            </a:r>
            <a:r>
              <a:rPr lang="ja-JP" altLang="en-US" sz="2000" dirty="0" smtClean="0"/>
              <a:t>と</a:t>
            </a:r>
            <a:r>
              <a:rPr lang="ja-JP" altLang="en-US" sz="2000" dirty="0" smtClean="0"/>
              <a:t>は</a:t>
            </a:r>
            <a:r>
              <a:rPr lang="ja-JP" altLang="en-US" sz="2000" dirty="0" smtClean="0"/>
              <a:t>矛盾</a:t>
            </a:r>
            <a:r>
              <a:rPr lang="en-US" altLang="ja-JP" sz="2000" dirty="0" smtClean="0"/>
              <a:t> 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Light hadron</a:t>
            </a:r>
            <a:r>
              <a:rPr lang="ja-JP" altLang="en-US" sz="2000" dirty="0" smtClean="0"/>
              <a:t>では</a:t>
            </a:r>
            <a:r>
              <a:rPr lang="en-US" altLang="ja-JP" sz="2000" dirty="0" smtClean="0"/>
              <a:t>suppression</a:t>
            </a:r>
            <a:r>
              <a:rPr lang="ja-JP" altLang="en-US" sz="2000" dirty="0" smtClean="0"/>
              <a:t>確認</a:t>
            </a:r>
            <a:endParaRPr kumimoji="1" lang="en-US" altLang="ja-JP" sz="2000" dirty="0"/>
          </a:p>
          <a:p>
            <a:r>
              <a:rPr lang="en-US" altLang="ja-JP" sz="2400" dirty="0" smtClean="0"/>
              <a:t>v</a:t>
            </a:r>
            <a:r>
              <a:rPr lang="ja-JP" altLang="en-US" sz="2400" baseline="-25000" dirty="0" smtClean="0"/>
              <a:t>２</a:t>
            </a:r>
            <a:endParaRPr lang="en-US" altLang="ja-JP" sz="2400" dirty="0" smtClean="0"/>
          </a:p>
          <a:p>
            <a:pPr lvl="1"/>
            <a:r>
              <a:rPr lang="en-US" altLang="ja-JP" sz="2000" dirty="0" smtClean="0"/>
              <a:t>Low </a:t>
            </a:r>
            <a:r>
              <a:rPr lang="en-US" altLang="ja-JP" sz="2000" dirty="0" err="1" smtClean="0"/>
              <a:t>p</a:t>
            </a:r>
            <a:r>
              <a:rPr lang="en-US" altLang="ja-JP" sz="2000" baseline="-25000" dirty="0" err="1" smtClean="0"/>
              <a:t>T</a:t>
            </a:r>
            <a:r>
              <a:rPr lang="ja-JP" altLang="en-US" sz="2000" dirty="0" smtClean="0"/>
              <a:t>で</a:t>
            </a:r>
            <a:r>
              <a:rPr lang="en-US" altLang="ja-JP" sz="2000" dirty="0" smtClean="0"/>
              <a:t>STAR</a:t>
            </a:r>
            <a:r>
              <a:rPr lang="ja-JP" altLang="en-US" sz="2000" dirty="0"/>
              <a:t>では</a:t>
            </a:r>
            <a:r>
              <a:rPr lang="en-US" altLang="ja-JP" sz="2000" dirty="0"/>
              <a:t>zero consistent</a:t>
            </a:r>
            <a:r>
              <a:rPr lang="ja-JP" altLang="en-US" sz="2000" dirty="0"/>
              <a:t>か？</a:t>
            </a:r>
            <a:endParaRPr lang="en-US" altLang="ja-JP" sz="2000" dirty="0"/>
          </a:p>
          <a:p>
            <a:pPr lvl="1"/>
            <a:r>
              <a:rPr kumimoji="1" lang="en-US" altLang="ja-JP" sz="2000" dirty="0" smtClean="0"/>
              <a:t>PHENIX</a:t>
            </a:r>
            <a:r>
              <a:rPr kumimoji="1" lang="ja-JP" altLang="en-US" sz="2000" dirty="0" smtClean="0"/>
              <a:t>では</a:t>
            </a:r>
            <a:r>
              <a:rPr kumimoji="1" lang="en-US" altLang="ja-JP" sz="2000" dirty="0" smtClean="0"/>
              <a:t>non-zero?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9" name="図 8" descr="13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54317"/>
            <a:ext cx="4114800" cy="2822448"/>
          </a:xfrm>
          <a:prstGeom prst="rect">
            <a:avLst/>
          </a:prstGeom>
        </p:spPr>
      </p:pic>
      <p:pic>
        <p:nvPicPr>
          <p:cNvPr id="12" name="図 11" descr="13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09" y="3858126"/>
            <a:ext cx="3681984" cy="266395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045" y="1164078"/>
            <a:ext cx="4043075" cy="263772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100835" y="2898748"/>
            <a:ext cx="9064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PHENIX</a:t>
            </a:r>
            <a:endParaRPr kumimoji="1" lang="ja-JP" altLang="en-US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932525" y="4268232"/>
            <a:ext cx="6778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STAR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56858" y="1347232"/>
            <a:ext cx="9064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PHENIX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91429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8" y="3371848"/>
            <a:ext cx="3852132" cy="28290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 (B) AND 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(D)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1107" y="1109705"/>
            <a:ext cx="7340348" cy="2109734"/>
          </a:xfrm>
        </p:spPr>
        <p:txBody>
          <a:bodyPr>
            <a:normAutofit fontScale="92500"/>
          </a:bodyPr>
          <a:lstStyle/>
          <a:p>
            <a:r>
              <a:rPr lang="en-US" altLang="ja-JP" sz="2600" dirty="0" err="1" smtClean="0"/>
              <a:t>B→e</a:t>
            </a:r>
            <a:endParaRPr lang="en-US" altLang="ja-JP" sz="2600" dirty="0"/>
          </a:p>
          <a:p>
            <a:pPr lvl="1"/>
            <a:r>
              <a:rPr lang="en-US" altLang="ja-JP" sz="2400" dirty="0" err="1"/>
              <a:t>Pb−Pb</a:t>
            </a:r>
            <a:r>
              <a:rPr lang="ja-JP" altLang="en-US" sz="2400" dirty="0"/>
              <a:t>：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</a:t>
            </a:r>
            <a:r>
              <a:rPr lang="en-US" altLang="ja-JP" sz="2400" baseline="-25000" dirty="0" err="1"/>
              <a:t>T</a:t>
            </a:r>
            <a:r>
              <a:rPr lang="en-US" altLang="ja-JP" sz="2400" dirty="0"/>
              <a:t> &gt; 3 </a:t>
            </a:r>
            <a:r>
              <a:rPr lang="en-US" altLang="ja-JP" sz="2400" dirty="0" err="1"/>
              <a:t>GeV</a:t>
            </a:r>
            <a:r>
              <a:rPr lang="en-US" altLang="ja-JP" sz="2400" dirty="0"/>
              <a:t>/c </a:t>
            </a:r>
            <a:r>
              <a:rPr lang="ja-JP" altLang="en-US" sz="2400" dirty="0"/>
              <a:t>で</a:t>
            </a:r>
            <a:r>
              <a:rPr lang="en-US" altLang="ja-JP" sz="2400" dirty="0" err="1" smtClean="0"/>
              <a:t>suppresion</a:t>
            </a:r>
            <a:r>
              <a:rPr lang="ja-JP" altLang="en-US" sz="2400" dirty="0" smtClean="0"/>
              <a:t>（</a:t>
            </a:r>
            <a:r>
              <a:rPr lang="en-US" altLang="ja-JP" sz="2400" dirty="0" err="1" smtClean="0"/>
              <a:t>HF→e</a:t>
            </a:r>
            <a:r>
              <a:rPr lang="ja-JP" altLang="en-US" sz="2400" dirty="0" smtClean="0"/>
              <a:t>と同程度？）</a:t>
            </a:r>
            <a:endParaRPr lang="en-US" altLang="ja-JP" sz="2400" dirty="0"/>
          </a:p>
          <a:p>
            <a:pPr lvl="1"/>
            <a:r>
              <a:rPr lang="en-US" altLang="ja-JP" sz="2400" dirty="0"/>
              <a:t>Low </a:t>
            </a:r>
            <a:r>
              <a:rPr lang="en-US" altLang="ja-JP" sz="2400" dirty="0" err="1"/>
              <a:t>p</a:t>
            </a:r>
            <a:r>
              <a:rPr lang="en-US" altLang="ja-JP" sz="2400" baseline="-25000" dirty="0" err="1"/>
              <a:t>T</a:t>
            </a:r>
            <a:r>
              <a:rPr lang="en-US" altLang="ja-JP" sz="2400" dirty="0"/>
              <a:t> </a:t>
            </a:r>
            <a:r>
              <a:rPr lang="ja-JP" altLang="en-US" sz="2400" dirty="0"/>
              <a:t>で</a:t>
            </a:r>
            <a:r>
              <a:rPr lang="en-US" altLang="ja-JP" sz="2400" dirty="0"/>
              <a:t>enhancement?</a:t>
            </a:r>
          </a:p>
          <a:p>
            <a:r>
              <a:rPr kumimoji="1" lang="en-US" altLang="ja-JP" sz="2600" dirty="0" smtClean="0"/>
              <a:t>D </a:t>
            </a:r>
            <a:r>
              <a:rPr kumimoji="1" lang="en-US" altLang="ja-JP" sz="2600" dirty="0" err="1" smtClean="0"/>
              <a:t>vs</a:t>
            </a:r>
            <a:r>
              <a:rPr kumimoji="1" lang="en-US" altLang="ja-JP" sz="2600" dirty="0" smtClean="0"/>
              <a:t> Non-Prompt J/</a:t>
            </a:r>
            <a:r>
              <a:rPr kumimoji="1" lang="en-US" altLang="ja-JP" sz="2600" dirty="0" err="1" smtClean="0"/>
              <a:t>ψ</a:t>
            </a:r>
            <a:endParaRPr kumimoji="1" lang="en-US" altLang="ja-JP" sz="2600" dirty="0" smtClean="0"/>
          </a:p>
          <a:p>
            <a:pPr lvl="1"/>
            <a:r>
              <a:rPr kumimoji="1" lang="en-US" altLang="ja-JP" sz="2200" dirty="0" smtClean="0"/>
              <a:t>R</a:t>
            </a:r>
            <a:r>
              <a:rPr kumimoji="1" lang="en-US" altLang="ja-JP" sz="2200" baseline="-25000" dirty="0" smtClean="0"/>
              <a:t>AA</a:t>
            </a:r>
            <a:r>
              <a:rPr kumimoji="1" lang="en-US" altLang="ja-JP" sz="2200" dirty="0" smtClean="0"/>
              <a:t>(B) &gt; R</a:t>
            </a:r>
            <a:r>
              <a:rPr kumimoji="1" lang="en-US" altLang="ja-JP" sz="2200" baseline="-25000" dirty="0" smtClean="0"/>
              <a:t>AA</a:t>
            </a:r>
            <a:r>
              <a:rPr kumimoji="1" lang="en-US" altLang="ja-JP" sz="2200" dirty="0" smtClean="0"/>
              <a:t>(D)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635" y="2455083"/>
            <a:ext cx="3690135" cy="370348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041" y="3828850"/>
            <a:ext cx="2251290" cy="224221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286063" y="3182519"/>
            <a:ext cx="1266179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 smtClean="0"/>
              <a:t>B→e</a:t>
            </a:r>
            <a:r>
              <a:rPr kumimoji="1" lang="en-US" altLang="ja-JP" sz="1400" b="1" dirty="0" smtClean="0"/>
              <a:t> (|</a:t>
            </a:r>
            <a:r>
              <a:rPr lang="en-US" altLang="ja-JP" sz="1400" b="1" dirty="0" smtClean="0"/>
              <a:t>y|&lt;0.8</a:t>
            </a:r>
            <a:r>
              <a:rPr kumimoji="1" lang="en-US" altLang="ja-JP" sz="1400" b="1" dirty="0" smtClean="0"/>
              <a:t>)</a:t>
            </a:r>
          </a:p>
          <a:p>
            <a:r>
              <a:rPr kumimoji="1" lang="en-US" altLang="ja-JP" sz="1400" b="1" dirty="0" smtClean="0"/>
              <a:t>0-20%</a:t>
            </a:r>
            <a:endParaRPr kumimoji="1" lang="ja-JP" altLang="en-US" sz="1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35402" y="3382072"/>
            <a:ext cx="1592466" cy="7386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rgbClr val="FF0000"/>
                </a:solidFill>
              </a:rPr>
              <a:t>HF→ e(|y|&lt;0.6)</a:t>
            </a:r>
          </a:p>
          <a:p>
            <a:r>
              <a:rPr lang="en-US" altLang="ja-JP" sz="1400" b="1" dirty="0" smtClean="0">
                <a:solidFill>
                  <a:srgbClr val="008000"/>
                </a:solidFill>
              </a:rPr>
              <a:t>HF</a:t>
            </a:r>
            <a:r>
              <a:rPr lang="en-US" altLang="ja-JP" sz="1400" b="1" dirty="0">
                <a:solidFill>
                  <a:srgbClr val="008000"/>
                </a:solidFill>
              </a:rPr>
              <a:t>→</a:t>
            </a:r>
            <a:r>
              <a:rPr lang="en-US" altLang="ja-JP" sz="1400" b="1" dirty="0" smtClean="0">
                <a:solidFill>
                  <a:srgbClr val="008000"/>
                </a:solidFill>
              </a:rPr>
              <a:t> μ(2.5 &lt;|</a:t>
            </a:r>
            <a:r>
              <a:rPr lang="en-US" altLang="ja-JP" sz="1400" b="1" dirty="0">
                <a:solidFill>
                  <a:srgbClr val="008000"/>
                </a:solidFill>
              </a:rPr>
              <a:t>y</a:t>
            </a:r>
            <a:r>
              <a:rPr lang="en-US" altLang="ja-JP" sz="1400" b="1" dirty="0" smtClean="0">
                <a:solidFill>
                  <a:srgbClr val="008000"/>
                </a:solidFill>
              </a:rPr>
              <a:t>|&lt;4)</a:t>
            </a:r>
          </a:p>
          <a:p>
            <a:r>
              <a:rPr kumimoji="1" lang="en-US" altLang="ja-JP" sz="1400" b="1" dirty="0" smtClean="0"/>
              <a:t>0-10%</a:t>
            </a:r>
            <a:endParaRPr kumimoji="1" lang="ja-JP" altLang="en-US" sz="1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22831" y="2051102"/>
            <a:ext cx="2569934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D |y|&lt;0.5</a:t>
            </a:r>
          </a:p>
          <a:p>
            <a:r>
              <a:rPr lang="en-US" altLang="ja-JP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Non-prompt J/</a:t>
            </a:r>
            <a:r>
              <a:rPr lang="en-US" altLang="ja-JP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ψ</a:t>
            </a:r>
            <a:r>
              <a:rPr lang="en-US" altLang="ja-JP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|y|&lt;1.2</a:t>
            </a:r>
            <a:endParaRPr kumimoji="1" lang="ja-JP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6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6779" y="201133"/>
            <a:ext cx="8229600" cy="9929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sz="4000" dirty="0" err="1" smtClean="0">
                <a:solidFill>
                  <a:srgbClr val="953735"/>
                </a:solidFill>
              </a:rPr>
              <a:t>Quarkonia</a:t>
            </a:r>
            <a:endParaRPr kumimoji="1" lang="ja-JP" altLang="en-US" sz="4000" dirty="0">
              <a:solidFill>
                <a:srgbClr val="953735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2" name="図 1" descr="15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06" y="1055914"/>
            <a:ext cx="704697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5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kumimoji="1" lang="en-US" altLang="ja-JP" dirty="0" err="1" smtClean="0"/>
              <a:t>ψ</a:t>
            </a:r>
            <a:r>
              <a:rPr lang="en-US" altLang="ja-JP" dirty="0"/>
              <a:t> </a:t>
            </a:r>
            <a:r>
              <a:rPr lang="en-US" altLang="ja-JP" dirty="0" smtClean="0"/>
              <a:t>vs. open heavy flavor in </a:t>
            </a:r>
            <a:r>
              <a:rPr lang="en-US" altLang="ja-JP" dirty="0" err="1" smtClean="0"/>
              <a:t>d+Au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87362"/>
            <a:ext cx="8229600" cy="1900162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Forward</a:t>
            </a:r>
          </a:p>
          <a:p>
            <a:pPr lvl="1"/>
            <a:r>
              <a:rPr lang="en-US" altLang="ja-JP" dirty="0" smtClean="0"/>
              <a:t>J/</a:t>
            </a:r>
            <a:r>
              <a:rPr lang="en-US" altLang="ja-JP" dirty="0" err="1" smtClean="0"/>
              <a:t>ψ</a:t>
            </a:r>
            <a:r>
              <a:rPr lang="en-US" altLang="ja-JP" dirty="0" smtClean="0"/>
              <a:t>, open heavy flavor</a:t>
            </a:r>
            <a:r>
              <a:rPr lang="ja-JP" altLang="en-US" dirty="0" smtClean="0"/>
              <a:t>で同程度の</a:t>
            </a:r>
            <a:r>
              <a:rPr lang="en-US" altLang="ja-JP" dirty="0" smtClean="0"/>
              <a:t>suppression</a:t>
            </a:r>
            <a:endParaRPr lang="en-US" altLang="ja-JP" dirty="0" smtClean="0"/>
          </a:p>
          <a:p>
            <a:r>
              <a:rPr lang="en-US" altLang="ja-JP" dirty="0" smtClean="0"/>
              <a:t>mid-rapidity, </a:t>
            </a:r>
            <a:r>
              <a:rPr kumimoji="1" lang="en-US" altLang="ja-JP" dirty="0" smtClean="0"/>
              <a:t>Backward</a:t>
            </a:r>
          </a:p>
          <a:p>
            <a:pPr lvl="1"/>
            <a:r>
              <a:rPr lang="en-US" altLang="ja-JP" dirty="0" smtClean="0"/>
              <a:t>Open heavy flavor</a:t>
            </a:r>
            <a:r>
              <a:rPr lang="ja-JP" altLang="en-US" dirty="0" smtClean="0"/>
              <a:t>の</a:t>
            </a:r>
            <a:r>
              <a:rPr lang="en-US" altLang="ja-JP" dirty="0" smtClean="0"/>
              <a:t>enhancement(</a:t>
            </a:r>
            <a:r>
              <a:rPr lang="en-US" altLang="ja-JP" dirty="0" err="1" smtClean="0"/>
              <a:t>cronin</a:t>
            </a:r>
            <a:r>
              <a:rPr lang="en-US" altLang="ja-JP" dirty="0" smtClean="0"/>
              <a:t>?)</a:t>
            </a:r>
            <a:r>
              <a:rPr lang="ja-JP" altLang="en-US" dirty="0" smtClean="0"/>
              <a:t>に対し</a:t>
            </a:r>
            <a:r>
              <a:rPr lang="en-US" altLang="ja-JP" dirty="0" smtClean="0"/>
              <a:t>J/</a:t>
            </a:r>
            <a:r>
              <a:rPr lang="en-US" altLang="ja-JP" dirty="0" err="1" smtClean="0"/>
              <a:t>ψ</a:t>
            </a:r>
            <a:r>
              <a:rPr lang="ja-JP" altLang="en-US" dirty="0" smtClean="0"/>
              <a:t>では</a:t>
            </a:r>
            <a:r>
              <a:rPr lang="en-US" altLang="ja-JP" dirty="0" smtClean="0"/>
              <a:t>enhancement</a:t>
            </a:r>
            <a:r>
              <a:rPr lang="ja-JP" altLang="en-US" dirty="0" smtClean="0"/>
              <a:t>は確認されず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10" y="3485284"/>
            <a:ext cx="8297333" cy="241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6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16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1126071"/>
            <a:ext cx="3718560" cy="282854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kumimoji="1" lang="en-US" altLang="ja-JP" dirty="0" err="1" smtClean="0"/>
              <a:t>ψ</a:t>
            </a:r>
            <a:r>
              <a:rPr kumimoji="1" lang="en-US" altLang="ja-JP" dirty="0" smtClean="0"/>
              <a:t> in </a:t>
            </a:r>
            <a:r>
              <a:rPr kumimoji="1" lang="en-US" altLang="ja-JP" dirty="0" err="1" smtClean="0"/>
              <a:t>p-Pb@ALICE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926" y="3954615"/>
            <a:ext cx="8229600" cy="1800224"/>
          </a:xfrm>
        </p:spPr>
        <p:txBody>
          <a:bodyPr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altLang="ja-JP" sz="2400" dirty="0" smtClean="0"/>
              <a:t>rapidity</a:t>
            </a:r>
            <a:r>
              <a:rPr lang="ja-JP" altLang="en-US" sz="2400" dirty="0" smtClean="0"/>
              <a:t>依存性</a:t>
            </a:r>
            <a:endParaRPr lang="en-US" altLang="ja-JP" sz="2000" dirty="0"/>
          </a:p>
          <a:p>
            <a:pPr marL="742950" lvl="2" indent="-342900"/>
            <a:r>
              <a:rPr lang="en-US" altLang="ja-JP" sz="2000" dirty="0" smtClean="0"/>
              <a:t>Forward</a:t>
            </a:r>
            <a:r>
              <a:rPr lang="ja-JP" altLang="en-US" sz="2000" dirty="0" smtClean="0"/>
              <a:t>で</a:t>
            </a:r>
            <a:r>
              <a:rPr lang="en-US" altLang="ja-JP" sz="2000" dirty="0" smtClean="0"/>
              <a:t>suppression</a:t>
            </a:r>
            <a:r>
              <a:rPr lang="ja-JP" altLang="en-US" sz="2000" dirty="0" smtClean="0"/>
              <a:t>、</a:t>
            </a:r>
            <a:r>
              <a:rPr lang="en-US" altLang="ja-JP" sz="2000" dirty="0" smtClean="0"/>
              <a:t>Backward</a:t>
            </a:r>
            <a:r>
              <a:rPr lang="ja-JP" altLang="en-US" sz="2000" dirty="0" smtClean="0"/>
              <a:t>で</a:t>
            </a:r>
            <a:r>
              <a:rPr lang="en-US" altLang="ja-JP" sz="2000" dirty="0" smtClean="0"/>
              <a:t>enhancement</a:t>
            </a:r>
          </a:p>
          <a:p>
            <a:pPr marL="742950" lvl="2" indent="-342900"/>
            <a:r>
              <a:rPr lang="en-US" altLang="ja-JP" sz="2000" dirty="0" smtClean="0"/>
              <a:t>Energy </a:t>
            </a:r>
            <a:r>
              <a:rPr lang="en-US" altLang="ja-JP" sz="2000" dirty="0"/>
              <a:t>loss</a:t>
            </a:r>
            <a:r>
              <a:rPr lang="ja-JP" altLang="en-US" sz="2000" dirty="0"/>
              <a:t>を</a:t>
            </a:r>
            <a:r>
              <a:rPr lang="ja-JP" altLang="en-US" sz="2000" dirty="0" smtClean="0"/>
              <a:t>含む模型</a:t>
            </a:r>
            <a:r>
              <a:rPr lang="en-US" altLang="ja-JP" sz="2000" dirty="0" smtClean="0"/>
              <a:t>(</a:t>
            </a:r>
            <a:r>
              <a:rPr lang="en-US" altLang="ja-JP" sz="2000" dirty="0" err="1"/>
              <a:t>Arleo.et.al</a:t>
            </a:r>
            <a:r>
              <a:rPr lang="en-US" altLang="ja-JP" sz="2000" dirty="0"/>
              <a:t>) </a:t>
            </a:r>
            <a:r>
              <a:rPr lang="ja-JP" altLang="en-US" sz="2000" dirty="0" smtClean="0"/>
              <a:t>が最も結果を再現</a:t>
            </a:r>
            <a:endParaRPr lang="en-US" altLang="ja-JP" sz="2000" dirty="0" smtClean="0"/>
          </a:p>
          <a:p>
            <a:r>
              <a:rPr lang="en-US" altLang="ja-JP" sz="2400" dirty="0" smtClean="0"/>
              <a:t>R</a:t>
            </a:r>
            <a:r>
              <a:rPr lang="en-US" altLang="ja-JP" sz="2400" baseline="-25000" dirty="0" smtClean="0"/>
              <a:t>FB, </a:t>
            </a:r>
            <a:r>
              <a:rPr lang="en-US" altLang="ja-JP" sz="2400" dirty="0" err="1" smtClean="0"/>
              <a:t>p</a:t>
            </a:r>
            <a:r>
              <a:rPr lang="en-US" altLang="ja-JP" sz="2400" baseline="-25000" dirty="0" err="1" smtClean="0"/>
              <a:t>T</a:t>
            </a:r>
            <a:r>
              <a:rPr lang="en-US" altLang="ja-JP" sz="2400" baseline="-25000" dirty="0" smtClean="0"/>
              <a:t> </a:t>
            </a:r>
            <a:r>
              <a:rPr lang="ja-JP" altLang="en-US" sz="2400" dirty="0" smtClean="0"/>
              <a:t>依存性</a:t>
            </a:r>
            <a:endParaRPr lang="en-US" altLang="ja-JP" sz="2400" dirty="0" smtClean="0"/>
          </a:p>
          <a:p>
            <a:pPr lvl="1"/>
            <a:r>
              <a:rPr kumimoji="1" lang="en-US" altLang="ja-JP" sz="2000" dirty="0" smtClean="0"/>
              <a:t>Low </a:t>
            </a:r>
            <a:r>
              <a:rPr kumimoji="1" lang="en-US" altLang="ja-JP" sz="2000" dirty="0" err="1" smtClean="0"/>
              <a:t>p</a:t>
            </a:r>
            <a:r>
              <a:rPr kumimoji="1" lang="en-US" altLang="ja-JP" sz="2000" baseline="-25000" dirty="0" err="1" smtClean="0"/>
              <a:t>T</a:t>
            </a:r>
            <a:r>
              <a:rPr kumimoji="1" lang="ja-JP" altLang="en-US" sz="2000" dirty="0" smtClean="0"/>
              <a:t>で</a:t>
            </a:r>
            <a:r>
              <a:rPr lang="ja-JP" altLang="en-US" sz="2000" dirty="0" smtClean="0"/>
              <a:t>振る舞いは</a:t>
            </a:r>
            <a:r>
              <a:rPr kumimoji="1" lang="ja-JP" altLang="en-US" sz="2000" dirty="0" smtClean="0"/>
              <a:t>再現できず？</a:t>
            </a:r>
            <a:endParaRPr kumimoji="1" lang="ja-JP" altLang="en-US" sz="2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74009" y="1035743"/>
            <a:ext cx="1419529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Inclusive J/</a:t>
            </a:r>
            <a:r>
              <a:rPr kumimoji="1" lang="en-US" altLang="ja-JP" b="1" dirty="0" err="1" smtClean="0"/>
              <a:t>ψ</a:t>
            </a:r>
            <a:endParaRPr kumimoji="1" lang="ja-JP" altLang="en-US" b="1" dirty="0"/>
          </a:p>
        </p:txBody>
      </p:sp>
      <p:pic>
        <p:nvPicPr>
          <p:cNvPr id="12" name="図 11" descr="16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05" y="1208314"/>
            <a:ext cx="3749040" cy="28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kumimoji="1" lang="en-US" altLang="ja-JP" dirty="0" err="1" smtClean="0"/>
              <a:t>ψ</a:t>
            </a:r>
            <a:r>
              <a:rPr kumimoji="1" lang="en-US" altLang="ja-JP" dirty="0" smtClean="0"/>
              <a:t> in </a:t>
            </a:r>
            <a:r>
              <a:rPr kumimoji="1" lang="en-US" altLang="ja-JP" dirty="0" err="1" smtClean="0"/>
              <a:t>p-Pb@LHCb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8502" y="3898082"/>
            <a:ext cx="4611110" cy="2482220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en-US" altLang="ja-JP" sz="3300" dirty="0" smtClean="0"/>
              <a:t>Pseudo proper time</a:t>
            </a:r>
            <a:r>
              <a:rPr lang="ja-JP" altLang="en-US" sz="3300" dirty="0" smtClean="0"/>
              <a:t>により</a:t>
            </a:r>
            <a:r>
              <a:rPr lang="en-US" altLang="ja-JP" sz="3300" dirty="0" smtClean="0"/>
              <a:t>Prompt J/</a:t>
            </a:r>
            <a:r>
              <a:rPr lang="en-US" altLang="ja-JP" sz="3300" dirty="0" err="1" smtClean="0"/>
              <a:t>ψ</a:t>
            </a:r>
            <a:r>
              <a:rPr lang="en-US" altLang="ja-JP" sz="3300" dirty="0"/>
              <a:t> </a:t>
            </a:r>
            <a:r>
              <a:rPr lang="ja-JP" altLang="en-US" sz="3300" dirty="0" smtClean="0"/>
              <a:t>と</a:t>
            </a:r>
            <a:r>
              <a:rPr lang="en-US" altLang="ja-JP" sz="3300" dirty="0" smtClean="0"/>
              <a:t>Non-prompt J/psi</a:t>
            </a:r>
            <a:r>
              <a:rPr lang="ja-JP" altLang="en-US" sz="3300" dirty="0" smtClean="0"/>
              <a:t>を選別</a:t>
            </a:r>
            <a:r>
              <a:rPr lang="en-US" altLang="ja-JP" sz="3300" dirty="0" smtClean="0"/>
              <a:t> </a:t>
            </a:r>
            <a:endParaRPr lang="en-US" altLang="ja-JP" sz="3300" dirty="0"/>
          </a:p>
          <a:p>
            <a:pPr marL="457200" lvl="1" indent="0">
              <a:buNone/>
            </a:pPr>
            <a:endParaRPr lang="en-US" altLang="ja-JP" sz="3300" dirty="0" smtClean="0"/>
          </a:p>
          <a:p>
            <a:pPr marL="457200" lvl="1" indent="0">
              <a:buNone/>
            </a:pPr>
            <a:r>
              <a:rPr lang="en-US" altLang="ja-JP" sz="3300" dirty="0" smtClean="0"/>
              <a:t>Prompt J/</a:t>
            </a:r>
            <a:r>
              <a:rPr lang="en-US" altLang="ja-JP" sz="3300" dirty="0" err="1" smtClean="0"/>
              <a:t>ψ</a:t>
            </a:r>
            <a:endParaRPr lang="en-US" altLang="ja-JP" sz="3300" dirty="0" smtClean="0"/>
          </a:p>
          <a:p>
            <a:pPr lvl="1"/>
            <a:r>
              <a:rPr lang="en-US" altLang="ja-JP" sz="3300" dirty="0"/>
              <a:t>ALICE</a:t>
            </a:r>
            <a:r>
              <a:rPr lang="ja-JP" altLang="en-US" sz="3300" dirty="0"/>
              <a:t>の結果とほぼ一致</a:t>
            </a:r>
            <a:endParaRPr lang="en-US" altLang="ja-JP" sz="3300" dirty="0"/>
          </a:p>
          <a:p>
            <a:pPr marL="457200" lvl="1" indent="0">
              <a:buNone/>
            </a:pPr>
            <a:r>
              <a:rPr lang="en-US" altLang="ja-JP" sz="3300" dirty="0" smtClean="0"/>
              <a:t>Non-</a:t>
            </a:r>
            <a:r>
              <a:rPr lang="en-US" altLang="ja-JP" sz="3300" dirty="0"/>
              <a:t>Prompt J/</a:t>
            </a:r>
            <a:r>
              <a:rPr lang="en-US" altLang="ja-JP" sz="3300" dirty="0" err="1"/>
              <a:t>ψ</a:t>
            </a:r>
            <a:r>
              <a:rPr lang="en-US" altLang="ja-JP" sz="3300" dirty="0"/>
              <a:t> </a:t>
            </a:r>
          </a:p>
          <a:p>
            <a:pPr lvl="1"/>
            <a:r>
              <a:rPr lang="en-US" altLang="ja-JP" sz="3300" dirty="0" err="1" smtClean="0"/>
              <a:t>pQCD</a:t>
            </a:r>
            <a:r>
              <a:rPr lang="ja-JP" altLang="en-US" sz="3300" dirty="0" smtClean="0"/>
              <a:t>計算とコンシステント</a:t>
            </a:r>
            <a:endParaRPr lang="en-US" altLang="ja-JP" sz="3300" dirty="0" smtClean="0"/>
          </a:p>
          <a:p>
            <a:pPr lvl="1"/>
            <a:endParaRPr lang="en-US" altLang="ja-JP" dirty="0"/>
          </a:p>
          <a:p>
            <a:pPr marL="457200" lvl="1" indent="0">
              <a:buNone/>
            </a:pP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38" y="3980375"/>
            <a:ext cx="3467673" cy="2659967"/>
          </a:xfrm>
          <a:prstGeom prst="rect">
            <a:avLst/>
          </a:prstGeom>
        </p:spPr>
      </p:pic>
      <p:pic>
        <p:nvPicPr>
          <p:cNvPr id="12" name="図 11" descr="17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3" y="1009063"/>
            <a:ext cx="4017264" cy="2828544"/>
          </a:xfrm>
          <a:prstGeom prst="rect">
            <a:avLst/>
          </a:prstGeom>
        </p:spPr>
      </p:pic>
      <p:pic>
        <p:nvPicPr>
          <p:cNvPr id="13" name="図 12" descr="17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335" y="978098"/>
            <a:ext cx="3968496" cy="291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ψ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2S</a:t>
            </a:r>
            <a:r>
              <a:rPr kumimoji="1" lang="ja-JP" altLang="en-US" dirty="0" smtClean="0"/>
              <a:t>）</a:t>
            </a:r>
            <a:r>
              <a:rPr lang="en-US" altLang="ja-JP" dirty="0" smtClean="0"/>
              <a:t> in p-</a:t>
            </a:r>
            <a:r>
              <a:rPr lang="en-US" altLang="ja-JP" dirty="0" err="1" smtClean="0"/>
              <a:t>Pb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9197" y="1129787"/>
            <a:ext cx="4668439" cy="2022120"/>
          </a:xfrm>
        </p:spPr>
        <p:txBody>
          <a:bodyPr>
            <a:noAutofit/>
          </a:bodyPr>
          <a:lstStyle/>
          <a:p>
            <a:r>
              <a:rPr kumimoji="1" lang="en-US" altLang="ja-JP" sz="1800" dirty="0" smtClean="0"/>
              <a:t>Backward </a:t>
            </a:r>
            <a:r>
              <a:rPr kumimoji="1" lang="ja-JP" altLang="en-US" sz="1800" dirty="0" smtClean="0"/>
              <a:t>でも</a:t>
            </a:r>
            <a:r>
              <a:rPr lang="ja-JP" altLang="en-US" sz="1800" dirty="0" smtClean="0"/>
              <a:t>抑制確認</a:t>
            </a:r>
            <a:endParaRPr lang="en-US" altLang="ja-JP" sz="1800" dirty="0" smtClean="0"/>
          </a:p>
          <a:p>
            <a:pPr lvl="1"/>
            <a:r>
              <a:rPr lang="en-US" altLang="ja-JP" sz="1800" dirty="0" smtClean="0"/>
              <a:t>PHENIX(mid rapidity)</a:t>
            </a:r>
            <a:r>
              <a:rPr lang="ja-JP" altLang="en-US" sz="1800" dirty="0" smtClean="0"/>
              <a:t>でも確認</a:t>
            </a:r>
            <a:endParaRPr lang="en-US" altLang="ja-JP" sz="1800" dirty="0" smtClean="0"/>
          </a:p>
          <a:p>
            <a:pPr lvl="1"/>
            <a:r>
              <a:rPr lang="en-US" altLang="ja-JP" sz="1800" dirty="0" smtClean="0"/>
              <a:t>Initial state effects</a:t>
            </a:r>
            <a:r>
              <a:rPr lang="ja-JP" altLang="en-US" sz="1800" dirty="0" smtClean="0"/>
              <a:t>は</a:t>
            </a:r>
            <a:r>
              <a:rPr lang="en-US" altLang="ja-JP" sz="1800" dirty="0" smtClean="0"/>
              <a:t>J/</a:t>
            </a:r>
            <a:r>
              <a:rPr lang="en-US" altLang="ja-JP" sz="1800" dirty="0" err="1" smtClean="0"/>
              <a:t>ψ</a:t>
            </a:r>
            <a:r>
              <a:rPr lang="ja-JP" altLang="en-US" sz="1800" dirty="0" smtClean="0"/>
              <a:t>と変わらない</a:t>
            </a:r>
            <a:endParaRPr lang="en-US" altLang="ja-JP" sz="1800" dirty="0"/>
          </a:p>
          <a:p>
            <a:pPr lvl="1"/>
            <a:r>
              <a:rPr lang="ja-JP" altLang="en-US" sz="1800" dirty="0" smtClean="0"/>
              <a:t>核内での</a:t>
            </a:r>
            <a:r>
              <a:rPr lang="en-US" altLang="ja-JP" sz="1800" dirty="0" smtClean="0"/>
              <a:t>breakup</a:t>
            </a:r>
            <a:r>
              <a:rPr lang="ja-JP" altLang="en-US" sz="1800" dirty="0" smtClean="0"/>
              <a:t>は考えにくい（</a:t>
            </a:r>
            <a:r>
              <a:rPr lang="en-US" altLang="ja-JP" sz="1800" dirty="0" err="1" smtClean="0"/>
              <a:t>τ</a:t>
            </a:r>
            <a:r>
              <a:rPr lang="en-US" altLang="ja-JP" sz="1800" baseline="-25000" dirty="0" err="1" smtClean="0"/>
              <a:t>c</a:t>
            </a:r>
            <a:r>
              <a:rPr lang="en-US" altLang="ja-JP" sz="1800" dirty="0" smtClean="0"/>
              <a:t>&lt;</a:t>
            </a:r>
            <a:r>
              <a:rPr lang="en-US" altLang="ja-JP" sz="1800" dirty="0" err="1" smtClean="0"/>
              <a:t>τ</a:t>
            </a:r>
            <a:r>
              <a:rPr lang="en-US" altLang="ja-JP" sz="1800" baseline="-25000" dirty="0" err="1" smtClean="0"/>
              <a:t>form</a:t>
            </a:r>
            <a:r>
              <a:rPr lang="ja-JP" altLang="en-US" sz="1800" dirty="0" smtClean="0"/>
              <a:t>）</a:t>
            </a:r>
            <a:endParaRPr kumimoji="1" lang="en-US" altLang="ja-JP" sz="1800" dirty="0" smtClean="0"/>
          </a:p>
          <a:p>
            <a:pPr lvl="1"/>
            <a:r>
              <a:rPr kumimoji="1" lang="en-US" altLang="ja-JP" sz="1800" dirty="0" smtClean="0"/>
              <a:t>Co-mover hadron</a:t>
            </a:r>
            <a:r>
              <a:rPr kumimoji="1" lang="ja-JP" altLang="en-US" sz="1800" dirty="0" smtClean="0"/>
              <a:t>による</a:t>
            </a:r>
            <a:r>
              <a:rPr kumimoji="1" lang="en-US" altLang="ja-JP" sz="1800" dirty="0" smtClean="0"/>
              <a:t>breakup?</a:t>
            </a:r>
            <a:endParaRPr kumimoji="1" lang="en-US" altLang="ja-JP" sz="1800" dirty="0"/>
          </a:p>
          <a:p>
            <a:r>
              <a:rPr lang="en-US" altLang="ja-JP" sz="1800" dirty="0" smtClean="0"/>
              <a:t>J/</a:t>
            </a:r>
            <a:r>
              <a:rPr lang="en-US" altLang="ja-JP" sz="1800" dirty="0" err="1" smtClean="0"/>
              <a:t>ψ</a:t>
            </a:r>
            <a:r>
              <a:rPr lang="ja-JP" altLang="en-US" sz="1800" dirty="0" smtClean="0"/>
              <a:t>との</a:t>
            </a:r>
            <a:r>
              <a:rPr lang="en-US" altLang="ja-JP" sz="1800" dirty="0" smtClean="0"/>
              <a:t>double ratio</a:t>
            </a:r>
          </a:p>
          <a:p>
            <a:pPr lvl="1"/>
            <a:r>
              <a:rPr kumimoji="1" lang="en-US" altLang="ja-JP" sz="1800" dirty="0" smtClean="0"/>
              <a:t>Forward suppression</a:t>
            </a:r>
            <a:r>
              <a:rPr kumimoji="1" lang="ja-JP" altLang="en-US" sz="1800" dirty="0" smtClean="0"/>
              <a:t>に比べ</a:t>
            </a:r>
            <a:r>
              <a:rPr kumimoji="1" lang="en-US" altLang="ja-JP" sz="1800" dirty="0" smtClean="0"/>
              <a:t>backward</a:t>
            </a:r>
            <a:r>
              <a:rPr kumimoji="1" lang="ja-JP" altLang="en-US" sz="1800" dirty="0" smtClean="0"/>
              <a:t>でより強い</a:t>
            </a:r>
            <a:r>
              <a:rPr kumimoji="1" lang="en-US" altLang="ja-JP" sz="1800" dirty="0" smtClean="0"/>
              <a:t>centrality </a:t>
            </a:r>
            <a:r>
              <a:rPr kumimoji="1" lang="ja-JP" altLang="en-US" sz="1800" dirty="0" smtClean="0"/>
              <a:t>依存</a:t>
            </a:r>
            <a:r>
              <a:rPr lang="ja-JP" altLang="en-US" sz="1800" dirty="0" smtClean="0"/>
              <a:t>性</a:t>
            </a:r>
            <a:endParaRPr kumimoji="1" lang="en-US" altLang="ja-JP" sz="18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287" y="3994754"/>
            <a:ext cx="3187798" cy="24091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70" y="1010254"/>
            <a:ext cx="3932732" cy="29845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" y="4291159"/>
            <a:ext cx="2570216" cy="198082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08" y="4290233"/>
            <a:ext cx="2594770" cy="196886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481097" y="4141091"/>
            <a:ext cx="10176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Forward</a:t>
            </a:r>
          </a:p>
          <a:p>
            <a:r>
              <a:rPr lang="en-US" altLang="ja-JP" sz="1600" b="1" dirty="0" smtClean="0">
                <a:solidFill>
                  <a:srgbClr val="0000FF"/>
                </a:solidFill>
              </a:rPr>
              <a:t>backward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58478" y="1412022"/>
            <a:ext cx="742210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b="1" dirty="0" err="1" smtClean="0">
                <a:solidFill>
                  <a:srgbClr val="FF0000"/>
                </a:solidFill>
              </a:rPr>
              <a:t>ψ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（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2S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）</a:t>
            </a:r>
            <a:endParaRPr kumimoji="1" lang="en-US" altLang="ja-JP" sz="1600" b="1" dirty="0" smtClean="0">
              <a:solidFill>
                <a:srgbClr val="FF0000"/>
              </a:solidFill>
            </a:endParaRPr>
          </a:p>
          <a:p>
            <a:r>
              <a:rPr lang="en-US" altLang="ja-JP" sz="1600" b="1" dirty="0" smtClean="0">
                <a:solidFill>
                  <a:srgbClr val="0000FF"/>
                </a:solidFill>
              </a:rPr>
              <a:t>J/</a:t>
            </a:r>
            <a:r>
              <a:rPr lang="en-US" altLang="ja-JP" sz="1600" b="1" dirty="0" err="1" smtClean="0">
                <a:solidFill>
                  <a:srgbClr val="0000FF"/>
                </a:solidFill>
              </a:rPr>
              <a:t>ψ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003298" y="4128434"/>
            <a:ext cx="742210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b="1" dirty="0" err="1" smtClean="0">
                <a:solidFill>
                  <a:srgbClr val="FF0000"/>
                </a:solidFill>
              </a:rPr>
              <a:t>ψ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（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2S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）</a:t>
            </a:r>
            <a:endParaRPr kumimoji="1" lang="en-US" altLang="ja-JP" sz="1600" b="1" dirty="0" smtClean="0">
              <a:solidFill>
                <a:srgbClr val="FF0000"/>
              </a:solidFill>
            </a:endParaRPr>
          </a:p>
          <a:p>
            <a:r>
              <a:rPr lang="en-US" altLang="ja-JP" sz="1600" b="1" dirty="0" smtClean="0">
                <a:solidFill>
                  <a:srgbClr val="0000FF"/>
                </a:solidFill>
              </a:rPr>
              <a:t>J/</a:t>
            </a:r>
            <a:r>
              <a:rPr lang="en-US" altLang="ja-JP" sz="1600" b="1" dirty="0" err="1" smtClean="0">
                <a:solidFill>
                  <a:srgbClr val="0000FF"/>
                </a:solidFill>
              </a:rPr>
              <a:t>ψ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03891" y="4128434"/>
            <a:ext cx="742210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b="1" dirty="0" err="1" smtClean="0">
                <a:solidFill>
                  <a:srgbClr val="FF0000"/>
                </a:solidFill>
              </a:rPr>
              <a:t>ψ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（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2S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）</a:t>
            </a:r>
            <a:endParaRPr kumimoji="1" lang="en-US" altLang="ja-JP" sz="1600" b="1" dirty="0" smtClean="0">
              <a:solidFill>
                <a:srgbClr val="FF0000"/>
              </a:solidFill>
            </a:endParaRPr>
          </a:p>
          <a:p>
            <a:r>
              <a:rPr lang="en-US" altLang="ja-JP" sz="1600" b="1" dirty="0" smtClean="0">
                <a:solidFill>
                  <a:srgbClr val="0000FF"/>
                </a:solidFill>
              </a:rPr>
              <a:t>J/</a:t>
            </a:r>
            <a:r>
              <a:rPr lang="en-US" altLang="ja-JP" sz="1600" b="1" dirty="0" err="1" smtClean="0">
                <a:solidFill>
                  <a:srgbClr val="0000FF"/>
                </a:solidFill>
              </a:rPr>
              <a:t>ψ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369" y="1386528"/>
            <a:ext cx="1735503" cy="89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9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Heavy flavor in heavy ion collisions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8921"/>
            <a:ext cx="8229600" cy="4008079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b="1" u="sng" dirty="0" smtClean="0"/>
              <a:t>Open heavy </a:t>
            </a:r>
            <a:r>
              <a:rPr lang="en-US" altLang="ja-JP" b="1" u="sng" dirty="0" err="1" smtClean="0"/>
              <a:t>flavor:D</a:t>
            </a:r>
            <a:r>
              <a:rPr lang="en-US" altLang="ja-JP" b="1" u="sng" dirty="0" smtClean="0"/>
              <a:t>, B, e, </a:t>
            </a:r>
            <a:r>
              <a:rPr lang="en-US" altLang="ja-JP" b="1" u="sng" dirty="0" smtClean="0"/>
              <a:t>μ ← D,</a:t>
            </a:r>
            <a:r>
              <a:rPr lang="en-US" altLang="ja-JP" b="1" u="sng" dirty="0"/>
              <a:t> </a:t>
            </a:r>
            <a:r>
              <a:rPr lang="en-US" altLang="ja-JP" b="1" u="sng" dirty="0" err="1" smtClean="0"/>
              <a:t>e,</a:t>
            </a:r>
            <a:r>
              <a:rPr lang="en-US" altLang="ja-JP" b="1" u="sng" dirty="0" err="1" smtClean="0"/>
              <a:t>μ</a:t>
            </a:r>
            <a:r>
              <a:rPr lang="en-US" altLang="ja-JP" b="1" u="sng" dirty="0" smtClean="0"/>
              <a:t> ←B</a:t>
            </a:r>
            <a:endParaRPr lang="en-US" altLang="ja-JP" b="1" u="sng" dirty="0" smtClean="0"/>
          </a:p>
          <a:p>
            <a:pPr lvl="1"/>
            <a:r>
              <a:rPr lang="en-US" altLang="ja-JP" dirty="0" smtClean="0"/>
              <a:t>Energy loss</a:t>
            </a:r>
          </a:p>
          <a:p>
            <a:pPr lvl="1"/>
            <a:r>
              <a:rPr lang="en-US" altLang="ja-JP" dirty="0" err="1"/>
              <a:t>T</a:t>
            </a:r>
            <a:r>
              <a:rPr lang="en-US" altLang="ja-JP" dirty="0" err="1" smtClean="0"/>
              <a:t>hermalization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Cold nuclear matter effects</a:t>
            </a:r>
          </a:p>
          <a:p>
            <a:r>
              <a:rPr kumimoji="1" lang="en-US" altLang="ja-JP" b="1" u="sng" dirty="0" err="1" smtClean="0"/>
              <a:t>Quarkonia</a:t>
            </a:r>
            <a:r>
              <a:rPr kumimoji="1" lang="en-US" altLang="ja-JP" b="1" u="sng" dirty="0" smtClean="0"/>
              <a:t>: J/</a:t>
            </a:r>
            <a:r>
              <a:rPr kumimoji="1" lang="en-US" altLang="ja-JP" b="1" u="sng" dirty="0" err="1" smtClean="0"/>
              <a:t>ψ</a:t>
            </a:r>
            <a:r>
              <a:rPr kumimoji="1" lang="en-US" altLang="ja-JP" b="1" u="sng" dirty="0" smtClean="0"/>
              <a:t>, </a:t>
            </a:r>
            <a:r>
              <a:rPr kumimoji="1" lang="en-US" altLang="ja-JP" b="1" u="sng" dirty="0" err="1" smtClean="0"/>
              <a:t>ψ</a:t>
            </a:r>
            <a:r>
              <a:rPr kumimoji="1" lang="en-US" altLang="ja-JP" b="1" u="sng" dirty="0" smtClean="0"/>
              <a:t>’, Y</a:t>
            </a:r>
          </a:p>
          <a:p>
            <a:pPr lvl="1"/>
            <a:r>
              <a:rPr kumimoji="1" lang="en-US" altLang="ja-JP" dirty="0" smtClean="0"/>
              <a:t>Melting </a:t>
            </a:r>
          </a:p>
          <a:p>
            <a:pPr lvl="1"/>
            <a:r>
              <a:rPr lang="en-US" altLang="ja-JP" dirty="0" smtClean="0"/>
              <a:t>R</a:t>
            </a:r>
            <a:r>
              <a:rPr kumimoji="1" lang="en-US" altLang="ja-JP" dirty="0" smtClean="0"/>
              <a:t>egeneration</a:t>
            </a:r>
          </a:p>
          <a:p>
            <a:pPr lvl="1"/>
            <a:r>
              <a:rPr lang="en-US" altLang="ja-JP" dirty="0" smtClean="0"/>
              <a:t>Cold nuclear matter effects</a:t>
            </a:r>
            <a:endParaRPr kumimoji="1" lang="en-US" altLang="ja-JP" dirty="0"/>
          </a:p>
          <a:p>
            <a:r>
              <a:rPr lang="en-US" altLang="ja-JP" b="1" dirty="0" smtClean="0"/>
              <a:t>(Exotic </a:t>
            </a:r>
            <a:r>
              <a:rPr lang="en-US" altLang="ja-JP" b="1" dirty="0" smtClean="0"/>
              <a:t>state</a:t>
            </a:r>
            <a:r>
              <a:rPr lang="en-US" altLang="ja-JP" b="1" dirty="0" smtClean="0"/>
              <a:t>?)</a:t>
            </a:r>
            <a:endParaRPr lang="en-US" altLang="ja-JP" b="1" dirty="0" smtClean="0"/>
          </a:p>
          <a:p>
            <a:pPr lvl="1"/>
            <a:r>
              <a:rPr lang="en-US" altLang="ja-JP" dirty="0" smtClean="0"/>
              <a:t>Charmed baryon, tetra quarks, </a:t>
            </a:r>
            <a:r>
              <a:rPr lang="en-US" altLang="ja-JP" dirty="0" err="1" smtClean="0"/>
              <a:t>penta</a:t>
            </a:r>
            <a:r>
              <a:rPr lang="en-US" altLang="ja-JP" dirty="0" smtClean="0"/>
              <a:t> quarks…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92553" y="5218735"/>
            <a:ext cx="7631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2400" u="sng" dirty="0" smtClean="0"/>
              <a:t>Spectrum</a:t>
            </a:r>
            <a:r>
              <a:rPr lang="en-US" altLang="ja-JP" sz="2400" u="sng" dirty="0"/>
              <a:t>, R</a:t>
            </a:r>
            <a:r>
              <a:rPr lang="en-US" altLang="ja-JP" sz="2400" u="sng" baseline="-25000" dirty="0"/>
              <a:t>AA</a:t>
            </a:r>
            <a:r>
              <a:rPr lang="en-US" altLang="ja-JP" sz="2400" u="sng" dirty="0"/>
              <a:t>/</a:t>
            </a:r>
            <a:r>
              <a:rPr lang="en-US" altLang="ja-JP" sz="2400" u="sng" dirty="0" err="1"/>
              <a:t>R</a:t>
            </a:r>
            <a:r>
              <a:rPr lang="en-US" altLang="ja-JP" sz="2400" u="sng" baseline="-25000" dirty="0" err="1"/>
              <a:t>pA</a:t>
            </a:r>
            <a:r>
              <a:rPr lang="en-US" altLang="ja-JP" sz="2400" u="sng" dirty="0"/>
              <a:t>(</a:t>
            </a:r>
            <a:r>
              <a:rPr lang="en-US" altLang="ja-JP" sz="2400" u="sng" dirty="0" err="1"/>
              <a:t>Q</a:t>
            </a:r>
            <a:r>
              <a:rPr lang="en-US" altLang="ja-JP" sz="2400" u="sng" baseline="-25000" dirty="0" err="1"/>
              <a:t>pPb</a:t>
            </a:r>
            <a:r>
              <a:rPr lang="en-US" altLang="ja-JP" sz="2400" u="sng" dirty="0"/>
              <a:t>), v</a:t>
            </a:r>
            <a:r>
              <a:rPr lang="en-US" altLang="ja-JP" sz="2400" u="sng" baseline="-25000" dirty="0"/>
              <a:t>2</a:t>
            </a:r>
            <a:r>
              <a:rPr lang="en-US" altLang="ja-JP" sz="2400" u="sng" dirty="0"/>
              <a:t>, angular correlation</a:t>
            </a:r>
            <a:r>
              <a:rPr lang="en-US" altLang="ja-JP" sz="2400" u="sng" dirty="0" smtClean="0"/>
              <a:t>…Rapidity</a:t>
            </a:r>
            <a:r>
              <a:rPr lang="en-US" altLang="ja-JP" sz="2400" u="sng" dirty="0"/>
              <a:t>, </a:t>
            </a:r>
            <a:r>
              <a:rPr lang="en-US" altLang="ja-JP" sz="2400" u="sng" dirty="0" err="1"/>
              <a:t>p</a:t>
            </a:r>
            <a:r>
              <a:rPr lang="en-US" altLang="ja-JP" sz="2400" u="sng" baseline="-25000" dirty="0" err="1"/>
              <a:t>T</a:t>
            </a:r>
            <a:r>
              <a:rPr lang="en-US" altLang="ja-JP" sz="2400" u="sng" dirty="0" smtClean="0"/>
              <a:t>,</a:t>
            </a:r>
            <a:r>
              <a:rPr lang="en-US" altLang="ja-JP" sz="2400" u="sng" dirty="0"/>
              <a:t> </a:t>
            </a:r>
            <a:r>
              <a:rPr lang="en-US" altLang="ja-JP" sz="2400" u="sng" dirty="0" smtClean="0"/>
              <a:t>event activity, system </a:t>
            </a:r>
            <a:r>
              <a:rPr lang="en-US" altLang="ja-JP" sz="2400" u="sng" dirty="0"/>
              <a:t>energy, system size…</a:t>
            </a:r>
          </a:p>
        </p:txBody>
      </p:sp>
    </p:spTree>
    <p:extLst>
      <p:ext uri="{BB962C8B-B14F-4D97-AF65-F5344CB8AC3E}">
        <p14:creationId xmlns:p14="http://schemas.microsoft.com/office/powerpoint/2010/main" val="193349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Υ</a:t>
            </a:r>
            <a:r>
              <a:rPr lang="ja-JP" altLang="en-US" dirty="0" smtClean="0"/>
              <a:t>（</a:t>
            </a:r>
            <a:r>
              <a:rPr lang="en-US" altLang="ja-JP" dirty="0" smtClean="0"/>
              <a:t>1S</a:t>
            </a:r>
            <a:r>
              <a:rPr lang="ja-JP" altLang="en-US" dirty="0" smtClean="0"/>
              <a:t>）</a:t>
            </a:r>
            <a:r>
              <a:rPr lang="en-US" altLang="ja-JP" dirty="0" smtClean="0"/>
              <a:t> in p-</a:t>
            </a:r>
            <a:r>
              <a:rPr lang="en-US" altLang="ja-JP" dirty="0" err="1" smtClean="0"/>
              <a:t>Pb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5481" y="4508016"/>
            <a:ext cx="8638111" cy="1944645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ALICE</a:t>
            </a:r>
            <a:r>
              <a:rPr lang="ja-JP" altLang="en-US" sz="2400" dirty="0" smtClean="0"/>
              <a:t>と</a:t>
            </a:r>
            <a:r>
              <a:rPr lang="en-US" altLang="ja-JP" sz="2400" dirty="0" err="1" smtClean="0"/>
              <a:t>LHCb</a:t>
            </a:r>
            <a:r>
              <a:rPr lang="ja-JP" altLang="en-US" sz="2400" dirty="0" smtClean="0"/>
              <a:t>で</a:t>
            </a:r>
            <a:r>
              <a:rPr lang="en-US" altLang="ja-JP" sz="2400" dirty="0" smtClean="0"/>
              <a:t>inconsistent? </a:t>
            </a:r>
          </a:p>
          <a:p>
            <a:pPr lvl="1"/>
            <a:r>
              <a:rPr lang="ja-JP" altLang="en-US" sz="2000" dirty="0" smtClean="0"/>
              <a:t>誤差の範囲内では一致？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ALICE</a:t>
            </a:r>
            <a:r>
              <a:rPr lang="ja-JP" altLang="en-US" sz="2000" dirty="0" smtClean="0"/>
              <a:t>：</a:t>
            </a:r>
            <a:r>
              <a:rPr lang="en-US" altLang="ja-JP" sz="2000" dirty="0" smtClean="0"/>
              <a:t>forward</a:t>
            </a:r>
            <a:r>
              <a:rPr lang="ja-JP" altLang="en-US" sz="2000" dirty="0" smtClean="0"/>
              <a:t>で</a:t>
            </a:r>
            <a:r>
              <a:rPr lang="en-US" altLang="ja-JP" sz="2000" dirty="0" smtClean="0"/>
              <a:t>J/</a:t>
            </a:r>
            <a:r>
              <a:rPr lang="en-US" altLang="ja-JP" sz="2000" dirty="0" err="1" smtClean="0"/>
              <a:t>ψ</a:t>
            </a:r>
            <a:r>
              <a:rPr lang="ja-JP" altLang="en-US" sz="2000" dirty="0" smtClean="0"/>
              <a:t>程度の</a:t>
            </a:r>
            <a:r>
              <a:rPr lang="en-US" altLang="ja-JP" sz="2000" dirty="0" smtClean="0"/>
              <a:t>suppression,  backward</a:t>
            </a:r>
            <a:r>
              <a:rPr lang="ja-JP" altLang="en-US" sz="2000" dirty="0" smtClean="0"/>
              <a:t>でも依然</a:t>
            </a:r>
            <a:r>
              <a:rPr lang="en-US" altLang="ja-JP" sz="2000" dirty="0" smtClean="0"/>
              <a:t>suppression</a:t>
            </a:r>
          </a:p>
          <a:p>
            <a:pPr lvl="1"/>
            <a:r>
              <a:rPr lang="en-US" altLang="ja-JP" sz="2000" dirty="0" err="1" smtClean="0"/>
              <a:t>LHCb:J</a:t>
            </a:r>
            <a:r>
              <a:rPr lang="en-US" altLang="ja-JP" sz="2000" dirty="0" smtClean="0"/>
              <a:t>/</a:t>
            </a:r>
            <a:r>
              <a:rPr lang="en-US" altLang="ja-JP" sz="2000" dirty="0" err="1" smtClean="0"/>
              <a:t>ψ</a:t>
            </a:r>
            <a:r>
              <a:rPr lang="ja-JP" altLang="en-US" sz="2000" dirty="0" smtClean="0"/>
              <a:t>に比べ</a:t>
            </a:r>
            <a:r>
              <a:rPr lang="en-US" altLang="ja-JP" sz="2000" dirty="0" smtClean="0"/>
              <a:t>suppression</a:t>
            </a:r>
            <a:r>
              <a:rPr lang="ja-JP" altLang="en-US" sz="2000" dirty="0" smtClean="0"/>
              <a:t>が少ない、</a:t>
            </a:r>
            <a:r>
              <a:rPr lang="en-US" altLang="ja-JP" sz="2000" dirty="0" smtClean="0"/>
              <a:t>backward</a:t>
            </a:r>
            <a:r>
              <a:rPr lang="ja-JP" altLang="en-US" sz="2000" dirty="0" smtClean="0"/>
              <a:t>で</a:t>
            </a:r>
            <a:r>
              <a:rPr lang="en-US" altLang="ja-JP" sz="2000" dirty="0" smtClean="0"/>
              <a:t>enhancement</a:t>
            </a:r>
          </a:p>
          <a:p>
            <a:pPr lvl="1"/>
            <a:r>
              <a:rPr lang="en-US" altLang="ja-JP" sz="2000" dirty="0" err="1" smtClean="0"/>
              <a:t>pp</a:t>
            </a:r>
            <a:r>
              <a:rPr lang="ja-JP" altLang="en-US" sz="2000" dirty="0" smtClean="0"/>
              <a:t>の</a:t>
            </a:r>
            <a:r>
              <a:rPr lang="en-US" altLang="ja-JP" sz="2000" dirty="0" smtClean="0"/>
              <a:t>Interpolation </a:t>
            </a:r>
            <a:r>
              <a:rPr lang="ja-JP" altLang="en-US" sz="2000" dirty="0" smtClean="0"/>
              <a:t>の仕方が</a:t>
            </a:r>
            <a:r>
              <a:rPr lang="ja-JP" altLang="en-US" sz="2000" dirty="0" smtClean="0"/>
              <a:t>異なる</a:t>
            </a:r>
            <a:endParaRPr lang="en-US" altLang="ja-JP" sz="2000" dirty="0" smtClean="0"/>
          </a:p>
          <a:p>
            <a:pPr marL="457200" lvl="1" indent="0">
              <a:buNone/>
            </a:pP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0" y="1344516"/>
            <a:ext cx="4086219" cy="309506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79" y="1300809"/>
            <a:ext cx="4612993" cy="3207186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>
          <a:xfrm flipH="1">
            <a:off x="818444" y="2315230"/>
            <a:ext cx="8044739" cy="0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818444" y="2639806"/>
            <a:ext cx="7415390" cy="0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675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Υ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nS</a:t>
            </a:r>
            <a:r>
              <a:rPr lang="en-US" altLang="ja-JP" dirty="0" smtClean="0"/>
              <a:t>)</a:t>
            </a:r>
            <a:r>
              <a:rPr kumimoji="1" lang="en-US" altLang="ja-JP" dirty="0" smtClean="0"/>
              <a:t> in p-</a:t>
            </a:r>
            <a:r>
              <a:rPr kumimoji="1" lang="en-US" altLang="ja-JP" dirty="0" err="1" smtClean="0"/>
              <a:t>Pb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4918" y="1127546"/>
            <a:ext cx="8229600" cy="1331636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400" dirty="0" err="1" smtClean="0"/>
              <a:t>Pb-Pb</a:t>
            </a:r>
            <a:r>
              <a:rPr kumimoji="1" lang="ja-JP" altLang="en-US" sz="2400" dirty="0" smtClean="0"/>
              <a:t>ほどの</a:t>
            </a:r>
            <a:r>
              <a:rPr kumimoji="1" lang="en-US" altLang="ja-JP" sz="2400" dirty="0" smtClean="0"/>
              <a:t>suppression</a:t>
            </a:r>
            <a:r>
              <a:rPr kumimoji="1" lang="ja-JP" altLang="en-US" sz="2400" dirty="0" smtClean="0"/>
              <a:t>は見られず</a:t>
            </a:r>
            <a:endParaRPr kumimoji="1" lang="en-US" altLang="ja-JP" sz="2400" dirty="0" smtClean="0"/>
          </a:p>
          <a:p>
            <a:pPr lvl="1"/>
            <a:r>
              <a:rPr lang="en-US" altLang="ja-JP" sz="2400" dirty="0" err="1" smtClean="0"/>
              <a:t>Pb-Pb</a:t>
            </a:r>
            <a:r>
              <a:rPr lang="ja-JP" altLang="en-US" sz="2400" dirty="0" smtClean="0"/>
              <a:t>の</a:t>
            </a:r>
            <a:r>
              <a:rPr lang="en-US" altLang="ja-JP" sz="2400" dirty="0" smtClean="0"/>
              <a:t>suppression</a:t>
            </a:r>
            <a:r>
              <a:rPr lang="ja-JP" altLang="en-US" sz="2400" dirty="0" smtClean="0"/>
              <a:t>は</a:t>
            </a:r>
            <a:r>
              <a:rPr lang="en-US" altLang="ja-JP" sz="2400" dirty="0" smtClean="0"/>
              <a:t>sequential melting</a:t>
            </a:r>
            <a:r>
              <a:rPr lang="ja-JP" altLang="en-US" sz="2400" dirty="0" smtClean="0"/>
              <a:t>？</a:t>
            </a:r>
            <a:endParaRPr lang="en-US" altLang="ja-JP" sz="2400" dirty="0" smtClean="0"/>
          </a:p>
          <a:p>
            <a:pPr lvl="1"/>
            <a:r>
              <a:rPr kumimoji="1" lang="ja-JP" altLang="en-US" sz="2400" dirty="0" smtClean="0"/>
              <a:t>定性的には</a:t>
            </a:r>
            <a:r>
              <a:rPr kumimoji="1" lang="en-US" altLang="ja-JP" sz="2400" dirty="0" smtClean="0"/>
              <a:t>high multiplicity</a:t>
            </a:r>
            <a:r>
              <a:rPr kumimoji="1" lang="ja-JP" altLang="en-US" sz="2400" dirty="0" smtClean="0"/>
              <a:t>でより</a:t>
            </a:r>
            <a:r>
              <a:rPr lang="ja-JP" altLang="en-US" sz="2400" dirty="0" smtClean="0"/>
              <a:t>強い</a:t>
            </a:r>
            <a:r>
              <a:rPr kumimoji="1" lang="en-US" altLang="ja-JP" sz="2400" dirty="0" smtClean="0"/>
              <a:t>suppression</a:t>
            </a:r>
            <a:endParaRPr kumimoji="1" lang="ja-JP" alt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6" y="2343834"/>
            <a:ext cx="3878805" cy="412846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19" y="2391887"/>
            <a:ext cx="3962400" cy="375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5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lang="en-US" altLang="ja-JP" dirty="0" err="1" smtClean="0"/>
              <a:t>ψ</a:t>
            </a:r>
            <a:r>
              <a:rPr kumimoji="1" lang="en-US" altLang="ja-JP" dirty="0" smtClean="0"/>
              <a:t> 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: centrality dependence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3137" y="1115208"/>
            <a:ext cx="8229600" cy="1401701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ALICE</a:t>
            </a:r>
            <a:r>
              <a:rPr lang="ja-JP" altLang="en-US" sz="2400" dirty="0" smtClean="0"/>
              <a:t>と</a:t>
            </a:r>
            <a:r>
              <a:rPr lang="en-US" altLang="ja-JP" sz="2400" dirty="0" smtClean="0"/>
              <a:t>PHENIX</a:t>
            </a:r>
            <a:r>
              <a:rPr lang="ja-JP" altLang="en-US" sz="2400" dirty="0" smtClean="0"/>
              <a:t>の比較（</a:t>
            </a:r>
            <a:r>
              <a:rPr lang="en-US" altLang="ja-JP" sz="2400" dirty="0" smtClean="0"/>
              <a:t>inclusive J/</a:t>
            </a:r>
            <a:r>
              <a:rPr lang="en-US" altLang="ja-JP" sz="2400" dirty="0" err="1" smtClean="0"/>
              <a:t>ψ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LHC</a:t>
            </a:r>
            <a:r>
              <a:rPr lang="ja-JP" altLang="en-US" sz="2400" dirty="0" smtClean="0"/>
              <a:t>では</a:t>
            </a:r>
            <a:r>
              <a:rPr lang="en-US" altLang="ja-JP" sz="2400" dirty="0" smtClean="0"/>
              <a:t>RHIC</a:t>
            </a:r>
            <a:r>
              <a:rPr lang="ja-JP" altLang="en-US" sz="2400" dirty="0" smtClean="0"/>
              <a:t>ほど抑制されて</a:t>
            </a:r>
            <a:r>
              <a:rPr lang="ja-JP" altLang="en-US" sz="2400" dirty="0" smtClean="0"/>
              <a:t>いない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LHC</a:t>
            </a:r>
            <a:r>
              <a:rPr lang="ja-JP" altLang="en-US" sz="2400" dirty="0" smtClean="0"/>
              <a:t>では</a:t>
            </a:r>
            <a:r>
              <a:rPr lang="en-US" altLang="ja-JP" sz="2400" dirty="0" smtClean="0"/>
              <a:t>recombination</a:t>
            </a:r>
            <a:r>
              <a:rPr lang="ja-JP" altLang="en-US" sz="2400" dirty="0" smtClean="0"/>
              <a:t>が</a:t>
            </a:r>
            <a:r>
              <a:rPr lang="ja-JP" altLang="en-US" sz="2400" dirty="0" smtClean="0"/>
              <a:t>効いている</a:t>
            </a:r>
            <a:endParaRPr lang="en-US" altLang="ja-JP" sz="2400" dirty="0" smtClean="0"/>
          </a:p>
          <a:p>
            <a:pPr lvl="1"/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5" y="2685026"/>
            <a:ext cx="4482714" cy="363118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94" y="2694279"/>
            <a:ext cx="4442899" cy="36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4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ψ</a:t>
            </a:r>
            <a:r>
              <a:rPr kumimoji="1" lang="en-US" altLang="ja-JP" dirty="0" smtClean="0"/>
              <a:t> 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: comparison to </a:t>
            </a:r>
            <a:r>
              <a:rPr kumimoji="1" lang="en-US" altLang="ja-JP" dirty="0" err="1" smtClean="0"/>
              <a:t>R</a:t>
            </a:r>
            <a:r>
              <a:rPr kumimoji="1" lang="en-US" altLang="ja-JP" baseline="-25000" dirty="0" err="1" smtClean="0"/>
              <a:t>pPb</a:t>
            </a:r>
            <a:endParaRPr kumimoji="1" lang="ja-JP" altLang="en-US" baseline="-25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96660"/>
            <a:ext cx="8229600" cy="1524157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Low </a:t>
            </a:r>
            <a:r>
              <a:rPr kumimoji="1" lang="en-US" altLang="ja-JP" dirty="0" err="1" smtClean="0"/>
              <a:t>p</a:t>
            </a:r>
            <a:r>
              <a:rPr kumimoji="1" lang="en-US" altLang="ja-JP" baseline="-25000" dirty="0" err="1" smtClean="0"/>
              <a:t>T</a:t>
            </a:r>
            <a:r>
              <a:rPr kumimoji="1" lang="ja-JP" altLang="en-US" dirty="0" smtClean="0"/>
              <a:t>で</a:t>
            </a:r>
            <a:r>
              <a:rPr lang="en-US" altLang="ja-JP" dirty="0"/>
              <a:t>e</a:t>
            </a:r>
            <a:r>
              <a:rPr kumimoji="1" lang="en-US" altLang="ja-JP" dirty="0" smtClean="0"/>
              <a:t>nhancement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Recombination</a:t>
            </a:r>
            <a:r>
              <a:rPr lang="ja-JP" altLang="en-US" dirty="0" smtClean="0"/>
              <a:t>と</a:t>
            </a:r>
            <a:r>
              <a:rPr lang="en-US" altLang="ja-JP" dirty="0" smtClean="0"/>
              <a:t>consistent</a:t>
            </a:r>
            <a:endParaRPr lang="en-US" altLang="ja-JP" dirty="0"/>
          </a:p>
          <a:p>
            <a:r>
              <a:rPr kumimoji="1" lang="en-US" altLang="ja-JP" dirty="0" smtClean="0"/>
              <a:t>High </a:t>
            </a:r>
            <a:r>
              <a:rPr kumimoji="1" lang="en-US" altLang="ja-JP" dirty="0" err="1" smtClean="0"/>
              <a:t>p</a:t>
            </a:r>
            <a:r>
              <a:rPr kumimoji="1" lang="en-US" altLang="ja-JP" baseline="-25000" dirty="0" err="1" smtClean="0"/>
              <a:t>T</a:t>
            </a:r>
            <a:r>
              <a:rPr kumimoji="1" lang="ja-JP" altLang="en-US" dirty="0" smtClean="0"/>
              <a:t>では</a:t>
            </a:r>
            <a:r>
              <a:rPr kumimoji="1" lang="en-US" altLang="ja-JP" dirty="0" smtClean="0"/>
              <a:t>suppression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1" y="2701632"/>
            <a:ext cx="4581404" cy="353962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43" y="2754269"/>
            <a:ext cx="4084469" cy="345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9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J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ψ</a:t>
            </a:r>
            <a:r>
              <a:rPr lang="en-US" altLang="ja-JP" dirty="0" smtClean="0"/>
              <a:t> </a:t>
            </a:r>
            <a:r>
              <a:rPr lang="en-US" altLang="ja-JP" dirty="0"/>
              <a:t>R</a:t>
            </a:r>
            <a:r>
              <a:rPr lang="en-US" altLang="ja-JP" baseline="-25000" dirty="0"/>
              <a:t>AA</a:t>
            </a:r>
            <a:r>
              <a:rPr lang="en-US" altLang="ja-JP" dirty="0" smtClean="0"/>
              <a:t>: c</a:t>
            </a:r>
            <a:r>
              <a:rPr kumimoji="1" lang="en-US" altLang="ja-JP" dirty="0" smtClean="0"/>
              <a:t>omparison to models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8146" y="1096861"/>
            <a:ext cx="8229600" cy="503339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R</a:t>
            </a:r>
            <a:r>
              <a:rPr lang="en-US" altLang="ja-JP" sz="2400" dirty="0" smtClean="0"/>
              <a:t>egeneration</a:t>
            </a:r>
            <a:r>
              <a:rPr lang="ja-JP" altLang="en-US" sz="2400" dirty="0" smtClean="0"/>
              <a:t>模型が実験結果</a:t>
            </a:r>
            <a:r>
              <a:rPr lang="ja-JP" altLang="en-US" sz="2400" dirty="0" smtClean="0"/>
              <a:t>を再現</a:t>
            </a:r>
            <a:endParaRPr kumimoji="1" lang="ja-JP" alt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06" y="2909640"/>
            <a:ext cx="4285923" cy="316573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3" y="2866801"/>
            <a:ext cx="4506731" cy="329034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936870" y="2488088"/>
            <a:ext cx="2754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mid-rapidity</a:t>
            </a:r>
            <a:r>
              <a:rPr lang="en-US" altLang="ja-JP" sz="2400" dirty="0" smtClean="0"/>
              <a:t> |y|&lt;0.8</a:t>
            </a:r>
            <a:endParaRPr kumimoji="1" lang="en-US" altLang="ja-JP" sz="2400" dirty="0" smtClean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21958" y="2534268"/>
            <a:ext cx="360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Forward </a:t>
            </a:r>
            <a:r>
              <a:rPr kumimoji="1" lang="en-US" altLang="ja-JP" sz="2400" dirty="0" smtClean="0"/>
              <a:t>rapidity</a:t>
            </a:r>
            <a:r>
              <a:rPr lang="en-US" altLang="ja-JP" sz="2400" dirty="0" smtClean="0"/>
              <a:t> 2.5 &lt; y &lt; 4</a:t>
            </a:r>
            <a:endParaRPr kumimoji="1" lang="en-US" altLang="ja-JP" sz="2400" dirty="0" smtClean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375833" y="5065890"/>
            <a:ext cx="105834" cy="740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128885" y="5771442"/>
            <a:ext cx="144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Regeneration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26667" y="5972475"/>
            <a:ext cx="140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regeneration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 flipV="1">
            <a:off x="6124222" y="5143500"/>
            <a:ext cx="183445" cy="77611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85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lang="en-US" altLang="ja-JP" dirty="0" err="1" smtClean="0"/>
              <a:t>ψ</a:t>
            </a:r>
            <a:r>
              <a:rPr kumimoji="1" lang="en-US" altLang="ja-JP" dirty="0" smtClean="0"/>
              <a:t> v2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33583" y="4796656"/>
            <a:ext cx="8229600" cy="1501063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2400" dirty="0" smtClean="0"/>
              <a:t>ALICE</a:t>
            </a:r>
          </a:p>
          <a:p>
            <a:pPr lvl="1"/>
            <a:r>
              <a:rPr kumimoji="1" lang="en-US" altLang="ja-JP" sz="2400" dirty="0" smtClean="0"/>
              <a:t>Non-zero v</a:t>
            </a:r>
            <a:r>
              <a:rPr kumimoji="1" lang="en-US" altLang="ja-JP" sz="2400" baseline="-25000" dirty="0" smtClean="0"/>
              <a:t>2</a:t>
            </a:r>
            <a:r>
              <a:rPr kumimoji="1" lang="ja-JP" altLang="en-US" sz="2400" dirty="0" smtClean="0"/>
              <a:t>確認</a:t>
            </a:r>
            <a:endParaRPr kumimoji="1" lang="en-US" altLang="ja-JP" sz="2400" dirty="0" smtClean="0"/>
          </a:p>
          <a:p>
            <a:pPr lvl="1"/>
            <a:r>
              <a:rPr lang="en-US" altLang="ja-JP" sz="2400" dirty="0" smtClean="0"/>
              <a:t>Recombination</a:t>
            </a:r>
            <a:r>
              <a:rPr lang="ja-JP" altLang="en-US" sz="2400" dirty="0" smtClean="0"/>
              <a:t>と</a:t>
            </a:r>
            <a:r>
              <a:rPr lang="en-US" altLang="ja-JP" sz="2400" dirty="0" smtClean="0"/>
              <a:t>consistent</a:t>
            </a:r>
            <a:endParaRPr kumimoji="1" lang="en-US" altLang="ja-JP" sz="2400" dirty="0"/>
          </a:p>
          <a:p>
            <a:r>
              <a:rPr kumimoji="1" lang="en-US" altLang="ja-JP" sz="2400" dirty="0" smtClean="0"/>
              <a:t> CMS</a:t>
            </a:r>
          </a:p>
          <a:p>
            <a:pPr lvl="1"/>
            <a:r>
              <a:rPr lang="en-US" altLang="ja-JP" sz="2400" dirty="0" smtClean="0"/>
              <a:t>High </a:t>
            </a:r>
            <a:r>
              <a:rPr lang="en-US" altLang="ja-JP" sz="2400" dirty="0" err="1" smtClean="0"/>
              <a:t>p</a:t>
            </a:r>
            <a:r>
              <a:rPr lang="en-US" altLang="ja-JP" sz="2400" baseline="-25000" dirty="0" err="1" smtClean="0"/>
              <a:t>T</a:t>
            </a:r>
            <a:r>
              <a:rPr lang="en-US" altLang="ja-JP" sz="2400" dirty="0" smtClean="0"/>
              <a:t> J/</a:t>
            </a:r>
            <a:r>
              <a:rPr lang="en-US" altLang="ja-JP" sz="2400" dirty="0" err="1" smtClean="0"/>
              <a:t>ψ</a:t>
            </a:r>
            <a:r>
              <a:rPr lang="ja-JP" altLang="en-US" sz="2400" dirty="0" smtClean="0"/>
              <a:t>でも</a:t>
            </a:r>
            <a:r>
              <a:rPr lang="en-US" altLang="ja-JP" sz="2400" dirty="0" smtClean="0"/>
              <a:t>non-zero v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(〜v</a:t>
            </a:r>
            <a:r>
              <a:rPr lang="en-US" altLang="ja-JP" sz="2400" baseline="-25000" dirty="0" smtClean="0"/>
              <a:t>2had</a:t>
            </a:r>
            <a:r>
              <a:rPr lang="en-US" altLang="ja-JP" sz="2400" dirty="0" smtClean="0"/>
              <a:t>〜v</a:t>
            </a:r>
            <a:r>
              <a:rPr lang="en-US" altLang="ja-JP" sz="2400" baseline="-25000" dirty="0" smtClean="0"/>
              <a:t>2D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Path length</a:t>
            </a:r>
            <a:r>
              <a:rPr lang="ja-JP" altLang="en-US" sz="2400" dirty="0" smtClean="0"/>
              <a:t>依存性？</a:t>
            </a:r>
            <a:endParaRPr lang="en-US" altLang="ja-JP" sz="2400" dirty="0"/>
          </a:p>
          <a:p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endParaRPr kumimoji="1" lang="ja-JP" alt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7" y="1374301"/>
            <a:ext cx="4441298" cy="33401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86" y="1044271"/>
            <a:ext cx="4236334" cy="39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3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Bottomonium</a:t>
            </a:r>
            <a:r>
              <a:rPr kumimoji="1" lang="en-US" altLang="ja-JP" dirty="0" smtClean="0"/>
              <a:t> R</a:t>
            </a:r>
            <a:r>
              <a:rPr kumimoji="1" lang="en-US" altLang="ja-JP" baseline="-25000" dirty="0" smtClean="0"/>
              <a:t>AA</a:t>
            </a:r>
            <a:endParaRPr kumimoji="1" lang="ja-JP" altLang="en-US" baseline="-25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9389" y="1110697"/>
            <a:ext cx="4795983" cy="2191303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RHIC, LHC</a:t>
            </a:r>
            <a:r>
              <a:rPr lang="ja-JP" altLang="en-US" sz="2400" dirty="0" smtClean="0"/>
              <a:t>ともに</a:t>
            </a:r>
            <a:r>
              <a:rPr lang="en-US" altLang="ja-JP" sz="2400" dirty="0" smtClean="0"/>
              <a:t>mid rapidity </a:t>
            </a:r>
            <a:r>
              <a:rPr lang="ja-JP" altLang="en-US" sz="2400" dirty="0" smtClean="0"/>
              <a:t>で同程度の</a:t>
            </a:r>
            <a:r>
              <a:rPr lang="en-US" altLang="ja-JP" sz="2400" dirty="0" smtClean="0"/>
              <a:t>suppression</a:t>
            </a:r>
            <a:r>
              <a:rPr lang="ja-JP" altLang="en-US" sz="2400" dirty="0" smtClean="0"/>
              <a:t>を確認</a:t>
            </a:r>
            <a:endParaRPr lang="en-US" altLang="ja-JP" sz="2400" dirty="0" smtClean="0"/>
          </a:p>
          <a:p>
            <a:r>
              <a:rPr lang="en-US" altLang="ja-JP" sz="2400" dirty="0" smtClean="0"/>
              <a:t>LHC</a:t>
            </a:r>
            <a:r>
              <a:rPr lang="ja-JP" altLang="en-US" sz="2400" dirty="0" smtClean="0"/>
              <a:t>でラピディティ依存性を確認</a:t>
            </a:r>
            <a:endParaRPr lang="en-US" altLang="ja-JP" sz="2400" dirty="0" smtClean="0"/>
          </a:p>
          <a:p>
            <a:endParaRPr kumimoji="1" lang="ja-JP" alt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5" y="965018"/>
            <a:ext cx="3881508" cy="273165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1" y="2877873"/>
            <a:ext cx="3521364" cy="35761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45" y="3723474"/>
            <a:ext cx="3901587" cy="262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0995" y="1898763"/>
            <a:ext cx="8927095" cy="4088379"/>
          </a:xfrm>
        </p:spPr>
        <p:txBody>
          <a:bodyPr>
            <a:noAutofit/>
          </a:bodyPr>
          <a:lstStyle/>
          <a:p>
            <a:r>
              <a:rPr kumimoji="1" lang="en-US" altLang="ja-JP" sz="2000" dirty="0" smtClean="0"/>
              <a:t>Open heavy flavor</a:t>
            </a:r>
          </a:p>
          <a:p>
            <a:pPr lvl="1"/>
            <a:r>
              <a:rPr lang="en-US" altLang="ja-JP" sz="2000" dirty="0" smtClean="0"/>
              <a:t>p-p Multiplicity dependence: Multiple </a:t>
            </a:r>
            <a:r>
              <a:rPr lang="en-US" altLang="ja-JP" sz="2000" dirty="0" err="1" smtClean="0"/>
              <a:t>parton</a:t>
            </a:r>
            <a:r>
              <a:rPr lang="en-US" altLang="ja-JP" sz="2000" dirty="0" smtClean="0"/>
              <a:t> interaction?</a:t>
            </a:r>
          </a:p>
          <a:p>
            <a:pPr lvl="1"/>
            <a:r>
              <a:rPr lang="en-US" altLang="ja-JP" sz="2000" dirty="0" err="1" smtClean="0"/>
              <a:t>R</a:t>
            </a:r>
            <a:r>
              <a:rPr lang="en-US" altLang="ja-JP" sz="2000" baseline="-25000" dirty="0" err="1" smtClean="0"/>
              <a:t>pPb</a:t>
            </a:r>
            <a:r>
              <a:rPr lang="en-US" altLang="ja-JP" sz="2000" dirty="0" smtClean="0"/>
              <a:t>: </a:t>
            </a:r>
            <a:r>
              <a:rPr lang="ja-JP" altLang="en-US" sz="2000" dirty="0" smtClean="0"/>
              <a:t>原子核効果見られず</a:t>
            </a:r>
            <a:r>
              <a:rPr lang="en-US" altLang="ja-JP" sz="2000" dirty="0" smtClean="0"/>
              <a:t>-&gt; R</a:t>
            </a:r>
            <a:r>
              <a:rPr lang="en-US" altLang="ja-JP" sz="2000" baseline="-25000" dirty="0" smtClean="0"/>
              <a:t>AA </a:t>
            </a:r>
            <a:r>
              <a:rPr lang="en-US" altLang="ja-JP" sz="2000" dirty="0" smtClean="0"/>
              <a:t>suppression </a:t>
            </a:r>
            <a:r>
              <a:rPr lang="ja-JP" altLang="en-US" sz="2000" dirty="0" smtClean="0"/>
              <a:t>は</a:t>
            </a:r>
            <a:r>
              <a:rPr lang="en-US" altLang="ja-JP" sz="2000" dirty="0" smtClean="0"/>
              <a:t>energy loss</a:t>
            </a:r>
          </a:p>
          <a:p>
            <a:pPr lvl="1"/>
            <a:r>
              <a:rPr lang="en-US" altLang="ja-JP" sz="2000" dirty="0" smtClean="0"/>
              <a:t>Double-ridge in p-</a:t>
            </a:r>
            <a:r>
              <a:rPr lang="en-US" altLang="ja-JP" sz="2000" dirty="0" err="1" smtClean="0"/>
              <a:t>Pb</a:t>
            </a:r>
            <a:r>
              <a:rPr lang="en-US" altLang="ja-JP" sz="2000" dirty="0" smtClean="0"/>
              <a:t>: CGC? Hydro?</a:t>
            </a:r>
          </a:p>
          <a:p>
            <a:pPr lvl="1"/>
            <a:r>
              <a:rPr lang="en-US" altLang="ja-JP" sz="2000" dirty="0" smtClean="0"/>
              <a:t>energy dependence: enhancement, nonzero v</a:t>
            </a:r>
            <a:r>
              <a:rPr lang="en-US" altLang="ja-JP" sz="2000" baseline="-25000" dirty="0" smtClean="0"/>
              <a:t>2</a:t>
            </a:r>
            <a:r>
              <a:rPr lang="en-US" altLang="ja-JP" sz="2000" dirty="0" smtClean="0"/>
              <a:t> at √s=64 </a:t>
            </a:r>
            <a:r>
              <a:rPr lang="en-US" altLang="ja-JP" sz="2000" dirty="0" err="1" smtClean="0"/>
              <a:t>GeV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R</a:t>
            </a:r>
            <a:r>
              <a:rPr lang="en-US" altLang="ja-JP" sz="2000" baseline="-25000" dirty="0" smtClean="0"/>
              <a:t>AA</a:t>
            </a:r>
            <a:r>
              <a:rPr lang="en-US" altLang="ja-JP" sz="2000" dirty="0" smtClean="0"/>
              <a:t>(B) &gt; R</a:t>
            </a:r>
            <a:r>
              <a:rPr lang="en-US" altLang="ja-JP" sz="2000" baseline="-25000" dirty="0" smtClean="0"/>
              <a:t>AA</a:t>
            </a:r>
            <a:r>
              <a:rPr lang="en-US" altLang="ja-JP" sz="2000" dirty="0" smtClean="0"/>
              <a:t>(D)</a:t>
            </a:r>
            <a:endParaRPr lang="en-US" altLang="ja-JP" sz="2000" dirty="0"/>
          </a:p>
          <a:p>
            <a:r>
              <a:rPr kumimoji="1" lang="en-US" altLang="ja-JP" sz="2000" dirty="0" err="1" smtClean="0"/>
              <a:t>Quarkonium</a:t>
            </a:r>
            <a:endParaRPr kumimoji="1" lang="en-US" altLang="ja-JP" sz="2000" dirty="0" smtClean="0"/>
          </a:p>
          <a:p>
            <a:pPr lvl="1"/>
            <a:r>
              <a:rPr lang="en-US" altLang="ja-JP" sz="2000" dirty="0" err="1" smtClean="0"/>
              <a:t>ψ</a:t>
            </a:r>
            <a:r>
              <a:rPr kumimoji="1" lang="en-US" altLang="ja-JP" sz="2000" dirty="0" smtClean="0"/>
              <a:t>(2S)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suppression at backward</a:t>
            </a:r>
            <a:r>
              <a:rPr lang="en-US" altLang="en-US" sz="2000" dirty="0" smtClean="0"/>
              <a:t>→</a:t>
            </a:r>
            <a:r>
              <a:rPr lang="en-US" altLang="ja-JP" sz="2000" dirty="0" smtClean="0"/>
              <a:t> co-mover breakup?</a:t>
            </a:r>
            <a:endParaRPr kumimoji="1" lang="en-US" altLang="ja-JP" sz="2000" dirty="0" smtClean="0"/>
          </a:p>
          <a:p>
            <a:pPr lvl="1"/>
            <a:r>
              <a:rPr lang="en-US" altLang="ja-JP" sz="2000" dirty="0" smtClean="0"/>
              <a:t>J/</a:t>
            </a:r>
            <a:r>
              <a:rPr lang="en-US" altLang="ja-JP" sz="2000" dirty="0" err="1" smtClean="0"/>
              <a:t>ψ</a:t>
            </a:r>
            <a:r>
              <a:rPr lang="en-US" altLang="ja-JP" sz="2000" dirty="0"/>
              <a:t> </a:t>
            </a:r>
            <a:r>
              <a:rPr lang="en-US" altLang="ja-JP" sz="2000" dirty="0" err="1" smtClean="0"/>
              <a:t>R</a:t>
            </a:r>
            <a:r>
              <a:rPr lang="en-US" altLang="ja-JP" sz="2000" baseline="-25000" dirty="0" err="1" smtClean="0"/>
              <a:t>pPb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vs</a:t>
            </a:r>
            <a:r>
              <a:rPr lang="en-US" altLang="ja-JP" sz="2000" dirty="0" smtClean="0"/>
              <a:t> R</a:t>
            </a:r>
            <a:r>
              <a:rPr lang="en-US" altLang="ja-JP" sz="2000" baseline="-25000" dirty="0" smtClean="0"/>
              <a:t>AA</a:t>
            </a:r>
            <a:r>
              <a:rPr lang="en-US" altLang="ja-JP" sz="2000" dirty="0" smtClean="0"/>
              <a:t>: enhancement at low </a:t>
            </a:r>
            <a:r>
              <a:rPr lang="en-US" altLang="ja-JP" sz="2000" dirty="0" err="1" smtClean="0"/>
              <a:t>p</a:t>
            </a:r>
            <a:r>
              <a:rPr lang="en-US" altLang="ja-JP" sz="2000" baseline="-25000" dirty="0" err="1" smtClean="0"/>
              <a:t>T</a:t>
            </a:r>
            <a:r>
              <a:rPr lang="en-US" altLang="ja-JP" sz="2000" baseline="-25000" dirty="0" smtClean="0"/>
              <a:t> </a:t>
            </a:r>
            <a:r>
              <a:rPr lang="en-US" altLang="ja-JP" sz="2000" dirty="0" smtClean="0"/>
              <a:t>→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regeneration</a:t>
            </a:r>
          </a:p>
          <a:p>
            <a:pPr lvl="1"/>
            <a:r>
              <a:rPr lang="en-US" altLang="ja-JP" sz="2000" dirty="0" smtClean="0"/>
              <a:t>High </a:t>
            </a:r>
            <a:r>
              <a:rPr lang="en-US" altLang="ja-JP" sz="2000" dirty="0" err="1" smtClean="0"/>
              <a:t>p</a:t>
            </a:r>
            <a:r>
              <a:rPr lang="en-US" altLang="ja-JP" sz="2000" baseline="-25000" dirty="0" err="1" smtClean="0"/>
              <a:t>T</a:t>
            </a:r>
            <a:r>
              <a:rPr lang="en-US" altLang="ja-JP" sz="2000" dirty="0" smtClean="0"/>
              <a:t> J/</a:t>
            </a:r>
            <a:r>
              <a:rPr lang="en-US" altLang="ja-JP" sz="2000" dirty="0" err="1" smtClean="0"/>
              <a:t>ψ</a:t>
            </a:r>
            <a:r>
              <a:rPr lang="en-US" altLang="ja-JP" sz="2000" baseline="-25000" dirty="0" smtClean="0"/>
              <a:t> </a:t>
            </a:r>
            <a:r>
              <a:rPr lang="en-US" altLang="ja-JP" sz="2000" dirty="0" smtClean="0"/>
              <a:t>v</a:t>
            </a:r>
            <a:r>
              <a:rPr lang="en-US" altLang="ja-JP" sz="2000" baseline="-25000" dirty="0" smtClean="0"/>
              <a:t>2</a:t>
            </a:r>
          </a:p>
          <a:p>
            <a:pPr lvl="1"/>
            <a:r>
              <a:rPr kumimoji="1" lang="en-US" altLang="ja-JP" sz="2000" dirty="0" err="1" smtClean="0"/>
              <a:t>Υ</a:t>
            </a:r>
            <a:r>
              <a:rPr kumimoji="1" lang="en-US" altLang="ja-JP" sz="2000" dirty="0" smtClean="0"/>
              <a:t>(</a:t>
            </a:r>
            <a:r>
              <a:rPr kumimoji="1" lang="en-US" altLang="ja-JP" sz="2000" dirty="0" err="1" smtClean="0"/>
              <a:t>nS</a:t>
            </a:r>
            <a:r>
              <a:rPr kumimoji="1" lang="en-US" altLang="ja-JP" sz="2000" dirty="0" smtClean="0"/>
              <a:t>)/</a:t>
            </a:r>
            <a:r>
              <a:rPr kumimoji="1" lang="en-US" altLang="ja-JP" sz="2000" dirty="0" err="1" smtClean="0"/>
              <a:t>Υ</a:t>
            </a:r>
            <a:r>
              <a:rPr lang="en-US" altLang="ja-JP" sz="2000" dirty="0" smtClean="0"/>
              <a:t>(1S) in p-</a:t>
            </a:r>
            <a:r>
              <a:rPr lang="en-US" altLang="ja-JP" sz="2000" dirty="0" err="1" smtClean="0"/>
              <a:t>Pb</a:t>
            </a:r>
            <a:r>
              <a:rPr lang="en-US" altLang="ja-JP" sz="2000" dirty="0" smtClean="0"/>
              <a:t>: </a:t>
            </a:r>
            <a:r>
              <a:rPr lang="en-US" altLang="ja-JP" sz="2000" dirty="0" err="1" smtClean="0"/>
              <a:t>Pb-Pb</a:t>
            </a:r>
            <a:r>
              <a:rPr lang="ja-JP" altLang="en-US" sz="2000" dirty="0" smtClean="0"/>
              <a:t>ほどの</a:t>
            </a:r>
            <a:r>
              <a:rPr lang="en-US" altLang="ja-JP" sz="2000" dirty="0" smtClean="0"/>
              <a:t>suppression</a:t>
            </a:r>
            <a:r>
              <a:rPr lang="ja-JP" altLang="en-US" sz="2000" dirty="0" smtClean="0"/>
              <a:t>見られず</a:t>
            </a:r>
            <a:r>
              <a:rPr lang="en-US" altLang="ja-JP" sz="2000" dirty="0" smtClean="0"/>
              <a:t>→Sequential melting</a:t>
            </a:r>
            <a:endParaRPr kumimoji="1" lang="en-US" altLang="ja-JP" sz="2000" dirty="0"/>
          </a:p>
          <a:p>
            <a:pPr lvl="1"/>
            <a:r>
              <a:rPr kumimoji="1" lang="en-US" altLang="ja-JP" sz="2000" dirty="0" err="1" smtClean="0"/>
              <a:t>Υ</a:t>
            </a:r>
            <a:r>
              <a:rPr lang="en-US" altLang="ja-JP" sz="2000" dirty="0"/>
              <a:t> </a:t>
            </a:r>
            <a:r>
              <a:rPr kumimoji="1" lang="en-US" altLang="ja-JP" sz="2000" dirty="0" smtClean="0"/>
              <a:t>R</a:t>
            </a:r>
            <a:r>
              <a:rPr kumimoji="1" lang="en-US" altLang="ja-JP" sz="2000" baseline="-25000" dirty="0" smtClean="0"/>
              <a:t>AA</a:t>
            </a:r>
            <a:r>
              <a:rPr kumimoji="1" lang="en-US" altLang="ja-JP" sz="2000" dirty="0" smtClean="0"/>
              <a:t>: rapidity </a:t>
            </a:r>
            <a:r>
              <a:rPr kumimoji="1" lang="ja-JP" altLang="en-US" sz="2000" dirty="0" smtClean="0"/>
              <a:t>依存性</a:t>
            </a:r>
            <a:r>
              <a:rPr kumimoji="1" lang="en-US" altLang="ja-JP" sz="2000" dirty="0" smtClean="0"/>
              <a:t>?</a:t>
            </a:r>
          </a:p>
          <a:p>
            <a:endParaRPr kumimoji="1" lang="ja-JP" altLang="en-US" sz="2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7474" y="957175"/>
            <a:ext cx="8699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p-A</a:t>
            </a:r>
            <a:r>
              <a:rPr lang="ja-JP" altLang="en-US" sz="2000" dirty="0" smtClean="0"/>
              <a:t>と重イオン衝突の結果の比較が可能</a:t>
            </a:r>
            <a:endParaRPr lang="en-US" altLang="ja-JP" sz="2000" dirty="0" smtClean="0"/>
          </a:p>
          <a:p>
            <a:r>
              <a:rPr lang="en-US" altLang="ja-JP" sz="2000" dirty="0" smtClean="0"/>
              <a:t>			→</a:t>
            </a:r>
            <a:r>
              <a:rPr lang="ja-JP" altLang="en-US" sz="2000" dirty="0" smtClean="0"/>
              <a:t>今まで見えていた現象</a:t>
            </a:r>
            <a:r>
              <a:rPr lang="ja-JP" altLang="en-US" sz="2000" dirty="0" smtClean="0"/>
              <a:t>の</a:t>
            </a:r>
            <a:r>
              <a:rPr lang="ja-JP" altLang="en-US" sz="2000" dirty="0" smtClean="0"/>
              <a:t>解釈</a:t>
            </a:r>
            <a:endParaRPr lang="en-US" altLang="ja-JP" sz="2000" dirty="0" smtClean="0"/>
          </a:p>
          <a:p>
            <a:r>
              <a:rPr lang="en-US" altLang="ja-JP" sz="2000" dirty="0" smtClean="0"/>
              <a:t>Low energy, p/d-A</a:t>
            </a:r>
            <a:r>
              <a:rPr lang="ja-JP" altLang="en-US" sz="2000" dirty="0" smtClean="0"/>
              <a:t>自身についても興味深い結果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44069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 up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388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 meson in p-p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457200" y="1157538"/>
            <a:ext cx="8229600" cy="477885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FONLL </a:t>
            </a:r>
            <a:r>
              <a:rPr lang="ja-JP" altLang="en-US" dirty="0" smtClean="0"/>
              <a:t>計算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19" y="1257558"/>
            <a:ext cx="4834584" cy="46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6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4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85" y="4226338"/>
            <a:ext cx="3852672" cy="2176272"/>
          </a:xfrm>
          <a:prstGeom prst="rect">
            <a:avLst/>
          </a:prstGeom>
        </p:spPr>
      </p:pic>
      <p:pic>
        <p:nvPicPr>
          <p:cNvPr id="23" name="図 22" descr="4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206" y="4226680"/>
            <a:ext cx="2029968" cy="2054352"/>
          </a:xfrm>
          <a:prstGeom prst="rect">
            <a:avLst/>
          </a:prstGeom>
        </p:spPr>
      </p:pic>
      <p:pic>
        <p:nvPicPr>
          <p:cNvPr id="22" name="図 21" descr="4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6" y="4233404"/>
            <a:ext cx="1895856" cy="2048256"/>
          </a:xfrm>
          <a:prstGeom prst="rect">
            <a:avLst/>
          </a:prstGeom>
        </p:spPr>
      </p:pic>
      <p:pic>
        <p:nvPicPr>
          <p:cNvPr id="21" name="図 20" descr="4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03" y="1138765"/>
            <a:ext cx="2944811" cy="314301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D, J/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y</a:t>
            </a:r>
            <a:r>
              <a:rPr kumimoji="1" lang="en-US" altLang="ja-JP" dirty="0" smtClean="0"/>
              <a:t>, Y multiplicity dependence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4874" y="1014717"/>
            <a:ext cx="5336287" cy="3395647"/>
          </a:xfrm>
        </p:spPr>
        <p:txBody>
          <a:bodyPr>
            <a:normAutofit/>
          </a:bodyPr>
          <a:lstStyle/>
          <a:p>
            <a:r>
              <a:rPr lang="en-US" altLang="ja-JP" sz="2400" b="1" dirty="0" err="1" smtClean="0">
                <a:solidFill>
                  <a:srgbClr val="953735"/>
                </a:solidFill>
              </a:rPr>
              <a:t>pp</a:t>
            </a:r>
            <a:r>
              <a:rPr lang="ja-JP" altLang="en-US" sz="2400" b="1" dirty="0" smtClean="0">
                <a:solidFill>
                  <a:srgbClr val="953735"/>
                </a:solidFill>
              </a:rPr>
              <a:t>、</a:t>
            </a:r>
            <a:r>
              <a:rPr lang="en-US" altLang="ja-JP" sz="2400" b="1" dirty="0" smtClean="0">
                <a:solidFill>
                  <a:srgbClr val="953735"/>
                </a:solidFill>
              </a:rPr>
              <a:t>p−</a:t>
            </a:r>
            <a:r>
              <a:rPr lang="en-US" altLang="ja-JP" sz="2400" b="1" dirty="0" err="1" smtClean="0">
                <a:solidFill>
                  <a:srgbClr val="953735"/>
                </a:solidFill>
              </a:rPr>
              <a:t>Pb</a:t>
            </a:r>
            <a:endParaRPr lang="en-US" altLang="ja-JP" sz="2400" b="1" dirty="0">
              <a:solidFill>
                <a:srgbClr val="953735"/>
              </a:solidFill>
            </a:endParaRPr>
          </a:p>
          <a:p>
            <a:pPr lvl="1"/>
            <a:r>
              <a:rPr lang="ja-JP" altLang="en-US" sz="2000" dirty="0" smtClean="0"/>
              <a:t>強い</a:t>
            </a:r>
            <a:r>
              <a:rPr lang="en-US" altLang="ja-JP" sz="2000" dirty="0" smtClean="0"/>
              <a:t>multiplicity</a:t>
            </a:r>
            <a:r>
              <a:rPr lang="ja-JP" altLang="en-US" sz="2000" dirty="0" smtClean="0"/>
              <a:t>依存性を確認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J/</a:t>
            </a:r>
            <a:r>
              <a:rPr lang="en-US" altLang="ja-JP" sz="2000" dirty="0" err="1" smtClean="0"/>
              <a:t>ψ</a:t>
            </a:r>
            <a:r>
              <a:rPr lang="en-US" altLang="ja-JP" sz="2000" dirty="0" err="1"/>
              <a:t>,</a:t>
            </a:r>
            <a:r>
              <a:rPr lang="en-US" altLang="ja-JP" sz="2000" dirty="0" err="1" smtClean="0"/>
              <a:t>Υ</a:t>
            </a:r>
            <a:r>
              <a:rPr lang="ja-JP" altLang="en-US" sz="2000" dirty="0" smtClean="0"/>
              <a:t>でも同様の依存性</a:t>
            </a:r>
            <a:endParaRPr lang="en-US" altLang="ja-JP" sz="2000" dirty="0" smtClean="0"/>
          </a:p>
          <a:p>
            <a:pPr lvl="1"/>
            <a:r>
              <a:rPr lang="en-US" altLang="ja-JP" sz="2000" dirty="0" err="1" smtClean="0"/>
              <a:t>Pythia</a:t>
            </a:r>
            <a:r>
              <a:rPr lang="en-US" altLang="ja-JP" sz="2000" dirty="0" smtClean="0"/>
              <a:t>(6.4, </a:t>
            </a:r>
            <a:r>
              <a:rPr lang="nl-NL" altLang="ja-JP" sz="2000" dirty="0"/>
              <a:t>Perugia </a:t>
            </a:r>
            <a:r>
              <a:rPr lang="nl-NL" altLang="ja-JP" sz="2000" dirty="0" smtClean="0"/>
              <a:t>2011</a:t>
            </a:r>
            <a:r>
              <a:rPr lang="en-US" altLang="ja-JP" sz="2000" dirty="0" smtClean="0"/>
              <a:t>)</a:t>
            </a:r>
            <a:r>
              <a:rPr lang="ja-JP" altLang="en-US" sz="2000" dirty="0" smtClean="0"/>
              <a:t>では再現しない</a:t>
            </a:r>
            <a:endParaRPr lang="en-US" altLang="ja-JP" sz="2000" dirty="0" smtClean="0"/>
          </a:p>
          <a:p>
            <a:r>
              <a:rPr lang="ja-JP" altLang="en-US" sz="2400" dirty="0" smtClean="0"/>
              <a:t>定性的には、</a:t>
            </a:r>
            <a:r>
              <a:rPr lang="en-US" altLang="ja-JP" sz="2400" dirty="0" smtClean="0"/>
              <a:t>p−</a:t>
            </a:r>
            <a:r>
              <a:rPr lang="en-US" altLang="ja-JP" sz="2400" dirty="0" err="1" smtClean="0"/>
              <a:t>Pb</a:t>
            </a:r>
            <a:r>
              <a:rPr lang="ja-JP" altLang="en-US" sz="2400" dirty="0" smtClean="0"/>
              <a:t>では</a:t>
            </a:r>
            <a:r>
              <a:rPr lang="en-US" altLang="ja-JP" sz="2400" dirty="0" smtClean="0"/>
              <a:t>binary </a:t>
            </a:r>
            <a:r>
              <a:rPr lang="en-US" altLang="ja-JP" sz="2400" dirty="0" smtClean="0"/>
              <a:t>collision</a:t>
            </a:r>
            <a:r>
              <a:rPr lang="ja-JP" altLang="en-US" sz="2400" dirty="0" smtClean="0"/>
              <a:t>の増加と</a:t>
            </a:r>
            <a:r>
              <a:rPr lang="en-US" altLang="ja-JP" sz="2400" dirty="0" smtClean="0"/>
              <a:t>consistent</a:t>
            </a:r>
            <a:endParaRPr lang="en-US" altLang="ja-JP" sz="2400" dirty="0" smtClean="0"/>
          </a:p>
          <a:p>
            <a:r>
              <a:rPr lang="en-US" altLang="ja-JP" sz="2400" dirty="0" smtClean="0"/>
              <a:t>p−p</a:t>
            </a:r>
            <a:r>
              <a:rPr lang="ja-JP" altLang="en-US" sz="2400" dirty="0" smtClean="0"/>
              <a:t>では？</a:t>
            </a:r>
            <a:endParaRPr lang="en-US" altLang="ja-JP" sz="2400" dirty="0" smtClean="0"/>
          </a:p>
          <a:p>
            <a:pPr lvl="1"/>
            <a:r>
              <a:rPr lang="en-US" altLang="ja-JP" sz="2000" dirty="0" smtClean="0"/>
              <a:t>Multiple </a:t>
            </a:r>
            <a:r>
              <a:rPr lang="en-US" altLang="ja-JP" sz="2000" dirty="0" err="1" smtClean="0"/>
              <a:t>parton</a:t>
            </a:r>
            <a:r>
              <a:rPr lang="en-US" altLang="ja-JP" sz="2000" dirty="0" smtClean="0"/>
              <a:t> interaction</a:t>
            </a:r>
            <a:r>
              <a:rPr lang="ja-JP" altLang="en-US" sz="2000" dirty="0" smtClean="0"/>
              <a:t>？</a:t>
            </a:r>
            <a:endParaRPr kumimoji="1" lang="en-US" altLang="ja-JP" sz="2000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60071" y="962894"/>
            <a:ext cx="2202346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b="1" dirty="0" smtClean="0"/>
              <a:t>ALICE</a:t>
            </a:r>
          </a:p>
          <a:p>
            <a:r>
              <a:rPr kumimoji="1" lang="en-US" altLang="ja-JP" sz="1400" b="1" dirty="0" smtClean="0"/>
              <a:t>D:|</a:t>
            </a:r>
            <a:r>
              <a:rPr lang="en-US" altLang="ja-JP" sz="1400" b="1" dirty="0" err="1" smtClean="0"/>
              <a:t>η</a:t>
            </a:r>
            <a:r>
              <a:rPr lang="en-US" altLang="ja-JP" sz="1400" b="1" dirty="0" smtClean="0"/>
              <a:t>|&lt;0.5, 2 &lt; </a:t>
            </a:r>
            <a:r>
              <a:rPr lang="en-US" altLang="ja-JP" sz="1400" b="1" dirty="0" err="1" smtClean="0"/>
              <a:t>p</a:t>
            </a:r>
            <a:r>
              <a:rPr lang="en-US" altLang="ja-JP" sz="1400" b="1" baseline="-25000" dirty="0" err="1" smtClean="0"/>
              <a:t>T</a:t>
            </a:r>
            <a:r>
              <a:rPr lang="en-US" altLang="ja-JP" sz="1400" b="1" dirty="0" smtClean="0"/>
              <a:t> &lt; 4 </a:t>
            </a:r>
            <a:r>
              <a:rPr lang="en-US" altLang="ja-JP" sz="1400" b="1" dirty="0" err="1" smtClean="0"/>
              <a:t>GeV</a:t>
            </a:r>
            <a:r>
              <a:rPr lang="en-US" altLang="ja-JP" sz="1400" b="1" dirty="0" smtClean="0"/>
              <a:t>/c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58831" y="5342108"/>
            <a:ext cx="573672" cy="31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err="1" smtClean="0"/>
              <a:t>Υ</a:t>
            </a:r>
            <a:r>
              <a:rPr kumimoji="1" lang="en-US" altLang="ja-JP" sz="1400" b="1" dirty="0" smtClean="0"/>
              <a:t>(1s)</a:t>
            </a:r>
            <a:endParaRPr kumimoji="1" lang="ja-JP" altLang="en-US" sz="1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25727" y="5342892"/>
            <a:ext cx="573672" cy="31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err="1" smtClean="0"/>
              <a:t>Υ</a:t>
            </a:r>
            <a:r>
              <a:rPr kumimoji="1" lang="en-US" altLang="ja-JP" sz="1400" b="1" dirty="0" smtClean="0"/>
              <a:t>(2s)</a:t>
            </a:r>
            <a:endParaRPr kumimoji="1" lang="ja-JP" altLang="en-US" sz="1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020592" y="4367891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D</a:t>
            </a:r>
          </a:p>
          <a:p>
            <a:r>
              <a:rPr kumimoji="1" lang="en-US" altLang="ja-JP" sz="1400" b="1" dirty="0" smtClean="0"/>
              <a:t>J/</a:t>
            </a:r>
            <a:r>
              <a:rPr kumimoji="1" lang="en-US" altLang="ja-JP" sz="1400" b="1" dirty="0" err="1" smtClean="0"/>
              <a:t>ψ</a:t>
            </a:r>
            <a:endParaRPr kumimoji="1" lang="ja-JP" altLang="en-US" sz="14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142120" y="4373906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D</a:t>
            </a:r>
          </a:p>
          <a:p>
            <a:r>
              <a:rPr kumimoji="1" lang="en-US" altLang="ja-JP" sz="1400" b="1" dirty="0" smtClean="0"/>
              <a:t>J/</a:t>
            </a:r>
            <a:r>
              <a:rPr kumimoji="1" lang="en-US" altLang="ja-JP" sz="1400" b="1" dirty="0" err="1" smtClean="0"/>
              <a:t>ψ</a:t>
            </a:r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1633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Model constraint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01" y="1785668"/>
            <a:ext cx="8111582" cy="369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9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 </a:t>
            </a:r>
            <a:r>
              <a:rPr lang="en-US" altLang="ja-JP" dirty="0" err="1" smtClean="0"/>
              <a:t>ψ</a:t>
            </a:r>
            <a:r>
              <a:rPr lang="en-US" altLang="ja-JP" dirty="0" smtClean="0"/>
              <a:t>’@RHIC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8502" y="1097467"/>
            <a:ext cx="4926681" cy="4525963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J/</a:t>
            </a:r>
            <a:r>
              <a:rPr lang="en-US" altLang="ja-JP" sz="2400" dirty="0" err="1" smtClean="0"/>
              <a:t>ψ</a:t>
            </a:r>
            <a:r>
              <a:rPr lang="ja-JP" altLang="en-US" sz="2400" dirty="0" smtClean="0"/>
              <a:t>に比べ</a:t>
            </a:r>
            <a:r>
              <a:rPr lang="en-US" altLang="ja-JP" sz="2400" dirty="0" smtClean="0"/>
              <a:t>centrality </a:t>
            </a:r>
            <a:r>
              <a:rPr lang="ja-JP" altLang="en-US" sz="2400" dirty="0" smtClean="0"/>
              <a:t>が大きいところでで強い</a:t>
            </a:r>
            <a:r>
              <a:rPr lang="en-US" altLang="ja-JP" sz="2400" dirty="0" smtClean="0"/>
              <a:t>suppression</a:t>
            </a:r>
          </a:p>
          <a:p>
            <a:r>
              <a:rPr kumimoji="1" lang="en-US" altLang="ja-JP" sz="2400" dirty="0" smtClean="0"/>
              <a:t>Crossing time</a:t>
            </a:r>
            <a:r>
              <a:rPr kumimoji="1" lang="ja-JP" altLang="en-US" sz="2400" dirty="0" smtClean="0"/>
              <a:t>は十分</a:t>
            </a:r>
            <a:r>
              <a:rPr kumimoji="1" lang="ja-JP" altLang="en-US" sz="2400" dirty="0" smtClean="0"/>
              <a:t>短い</a:t>
            </a:r>
            <a:endParaRPr kumimoji="1" lang="en-US" altLang="ja-JP" sz="2400" dirty="0" smtClean="0"/>
          </a:p>
          <a:p>
            <a:pPr lvl="1"/>
            <a:r>
              <a:rPr lang="en-US" altLang="ja-JP" sz="2000" dirty="0" smtClean="0"/>
              <a:t>τ</a:t>
            </a:r>
            <a:r>
              <a:rPr lang="en-US" altLang="ja-JP" sz="2000" baseline="-25000" dirty="0" smtClean="0"/>
              <a:t>form</a:t>
            </a:r>
            <a:r>
              <a:rPr lang="en-US" altLang="ja-JP" sz="2000" dirty="0" smtClean="0"/>
              <a:t>〜0.05-0.15fm/s</a:t>
            </a:r>
            <a:endParaRPr kumimoji="1" lang="en-US" altLang="ja-JP" sz="2000" dirty="0" smtClean="0"/>
          </a:p>
          <a:p>
            <a:pPr lvl="1"/>
            <a:r>
              <a:rPr lang="en-US" altLang="ja-JP" sz="2000" dirty="0" smtClean="0"/>
              <a:t>Inside breakup </a:t>
            </a:r>
            <a:r>
              <a:rPr lang="ja-JP" altLang="en-US" sz="2000" dirty="0" smtClean="0"/>
              <a:t>は考えにくい</a:t>
            </a:r>
            <a:endParaRPr lang="en-US" altLang="ja-JP" sz="2000" dirty="0" smtClean="0"/>
          </a:p>
          <a:p>
            <a:pPr lvl="1"/>
            <a:r>
              <a:rPr kumimoji="1" lang="en-US" altLang="ja-JP" sz="2000" dirty="0" smtClean="0"/>
              <a:t>Co-mover </a:t>
            </a:r>
            <a:r>
              <a:rPr kumimoji="1" lang="ja-JP" altLang="en-US" sz="2000" dirty="0" smtClean="0"/>
              <a:t>による</a:t>
            </a:r>
            <a:r>
              <a:rPr kumimoji="1" lang="en-US" altLang="ja-JP" sz="2000" dirty="0" smtClean="0"/>
              <a:t>breakup? </a:t>
            </a:r>
          </a:p>
          <a:p>
            <a:r>
              <a:rPr kumimoji="1" lang="en-US" altLang="ja-JP" sz="2400" dirty="0" smtClean="0"/>
              <a:t>Multiplicity </a:t>
            </a:r>
            <a:r>
              <a:rPr kumimoji="1" lang="ja-JP" altLang="en-US" sz="2400" dirty="0" smtClean="0"/>
              <a:t>依存性</a:t>
            </a:r>
            <a:endParaRPr kumimoji="1" lang="en-US" altLang="ja-JP" sz="2400" dirty="0" smtClean="0"/>
          </a:p>
          <a:p>
            <a:pPr lvl="1"/>
            <a:r>
              <a:rPr lang="en-US" altLang="ja-JP" sz="2000" dirty="0" smtClean="0"/>
              <a:t>Co-mover hadron</a:t>
            </a:r>
            <a:r>
              <a:rPr lang="ja-JP" altLang="en-US" sz="2000" dirty="0" smtClean="0"/>
              <a:t>密度（もしくは</a:t>
            </a:r>
            <a:r>
              <a:rPr lang="en-US" altLang="ja-JP" sz="2000" dirty="0" smtClean="0"/>
              <a:t>medium</a:t>
            </a:r>
            <a:r>
              <a:rPr lang="ja-JP" altLang="en-US" sz="2000" dirty="0" smtClean="0"/>
              <a:t>）を反映？</a:t>
            </a:r>
            <a:endParaRPr lang="en-US" altLang="ja-JP" sz="2000" dirty="0"/>
          </a:p>
          <a:p>
            <a:endParaRPr kumimoji="1" lang="ja-JP" alt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2" y="4195188"/>
            <a:ext cx="3463652" cy="217315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17" y="1099151"/>
            <a:ext cx="3047002" cy="209215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17" y="3358201"/>
            <a:ext cx="2954719" cy="276016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358872" y="1097467"/>
            <a:ext cx="126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midrapidity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799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 meson 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@LHC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3306" y="974547"/>
            <a:ext cx="8229600" cy="1909799"/>
          </a:xfrm>
        </p:spPr>
        <p:txBody>
          <a:bodyPr>
            <a:normAutofit/>
          </a:bodyPr>
          <a:lstStyle/>
          <a:p>
            <a:r>
              <a:rPr lang="en-US" altLang="ja-JP" sz="2400" dirty="0" err="1" smtClean="0"/>
              <a:t>R</a:t>
            </a:r>
            <a:r>
              <a:rPr lang="en-US" altLang="ja-JP" sz="2400" baseline="-25000" dirty="0" err="1" smtClean="0"/>
              <a:t>pPb</a:t>
            </a:r>
            <a:r>
              <a:rPr lang="ja-JP" altLang="en-US" sz="2400" dirty="0" smtClean="0"/>
              <a:t>に比べ明らかな</a:t>
            </a:r>
            <a:r>
              <a:rPr lang="en-US" altLang="ja-JP" sz="2400" dirty="0" smtClean="0"/>
              <a:t>suppression</a:t>
            </a:r>
          </a:p>
          <a:p>
            <a:pPr lvl="1"/>
            <a:r>
              <a:rPr lang="en-US" altLang="ja-JP" sz="2400" dirty="0" smtClean="0"/>
              <a:t>medium</a:t>
            </a:r>
            <a:r>
              <a:rPr lang="ja-JP" altLang="en-US" sz="2400" dirty="0" smtClean="0"/>
              <a:t>中での</a:t>
            </a:r>
            <a:r>
              <a:rPr lang="en-US" altLang="ja-JP" sz="2400" dirty="0" smtClean="0"/>
              <a:t>energy loss</a:t>
            </a:r>
            <a:r>
              <a:rPr lang="ja-JP" altLang="en-US" sz="2400" dirty="0" smtClean="0"/>
              <a:t>によるもの</a:t>
            </a:r>
            <a:endParaRPr lang="en-US" altLang="ja-JP" sz="2400" dirty="0"/>
          </a:p>
          <a:p>
            <a:r>
              <a:rPr kumimoji="1" lang="en-US" altLang="ja-JP" sz="2400" dirty="0" smtClean="0"/>
              <a:t>D</a:t>
            </a:r>
            <a:r>
              <a:rPr kumimoji="1" lang="en-US" altLang="ja-JP" sz="2400" baseline="-25000" dirty="0" smtClean="0"/>
              <a:t>S</a:t>
            </a:r>
            <a:r>
              <a:rPr kumimoji="1" lang="ja-JP" altLang="en-US" sz="2400" dirty="0" smtClean="0"/>
              <a:t>測定</a:t>
            </a:r>
            <a:endParaRPr kumimoji="1" lang="en-US" altLang="ja-JP" sz="24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" y="3038722"/>
            <a:ext cx="3322185" cy="324308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39" y="3037052"/>
            <a:ext cx="3459608" cy="324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0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 meson flow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9734" y="1023541"/>
            <a:ext cx="3834273" cy="251426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 </a:t>
            </a:r>
          </a:p>
          <a:p>
            <a:r>
              <a:rPr lang="en-US" altLang="ja-JP" dirty="0" smtClean="0"/>
              <a:t>Non-zero v2</a:t>
            </a:r>
            <a:r>
              <a:rPr lang="ja-JP" altLang="en-US" dirty="0" smtClean="0"/>
              <a:t>を確認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&gt; 2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/c</a:t>
            </a:r>
            <a:r>
              <a:rPr lang="ja-JP" altLang="en-US" dirty="0" smtClean="0"/>
              <a:t>で</a:t>
            </a:r>
            <a:r>
              <a:rPr lang="en-US" altLang="ja-JP" dirty="0" smtClean="0"/>
              <a:t>charged hadron </a:t>
            </a:r>
            <a:r>
              <a:rPr lang="ja-JP" altLang="en-US" dirty="0" smtClean="0"/>
              <a:t>と同程度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Single </a:t>
            </a:r>
            <a:r>
              <a:rPr lang="en-US" altLang="ja-JP" dirty="0"/>
              <a:t>electron/</a:t>
            </a:r>
            <a:r>
              <a:rPr lang="en-US" altLang="ja-JP" dirty="0" err="1"/>
              <a:t>muon</a:t>
            </a:r>
            <a:r>
              <a:rPr lang="ja-JP" altLang="en-US" dirty="0"/>
              <a:t>でも</a:t>
            </a:r>
            <a:r>
              <a:rPr lang="en-US" altLang="ja-JP" dirty="0"/>
              <a:t>v</a:t>
            </a:r>
            <a:r>
              <a:rPr lang="en-US" altLang="ja-JP" baseline="-25000" dirty="0"/>
              <a:t>2</a:t>
            </a:r>
            <a:r>
              <a:rPr lang="ja-JP" altLang="en-US" dirty="0"/>
              <a:t>を</a:t>
            </a:r>
            <a:r>
              <a:rPr lang="ja-JP" altLang="en-US" dirty="0" smtClean="0"/>
              <a:t>確認</a:t>
            </a:r>
            <a:endParaRPr lang="en-US" altLang="ja-JP" dirty="0"/>
          </a:p>
          <a:p>
            <a:r>
              <a:rPr kumimoji="1" lang="en-US" altLang="ja-JP" dirty="0" smtClean="0"/>
              <a:t>Charm quark</a:t>
            </a:r>
            <a:r>
              <a:rPr kumimoji="1" lang="ja-JP" altLang="en-US" dirty="0" smtClean="0"/>
              <a:t>の</a:t>
            </a:r>
            <a:r>
              <a:rPr lang="ja-JP" altLang="en-US" dirty="0" smtClean="0"/>
              <a:t>熱平衡化</a:t>
            </a:r>
            <a:r>
              <a:rPr kumimoji="1" lang="en-US" altLang="ja-JP" dirty="0" smtClean="0"/>
              <a:t>?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672" y="1157407"/>
            <a:ext cx="5028931" cy="258219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050" y="4234214"/>
            <a:ext cx="4251133" cy="206317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418" y="4112199"/>
            <a:ext cx="2204907" cy="21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5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ψ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2S</a:t>
            </a:r>
            <a:r>
              <a:rPr kumimoji="1" lang="ja-JP" altLang="en-US" dirty="0" smtClean="0"/>
              <a:t>）：</a:t>
            </a:r>
            <a:r>
              <a:rPr kumimoji="1" lang="en-US" altLang="ja-JP" dirty="0" err="1" smtClean="0"/>
              <a:t>PbPb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2502" y="4168237"/>
            <a:ext cx="6769308" cy="2744526"/>
          </a:xfrm>
        </p:spPr>
        <p:txBody>
          <a:bodyPr/>
          <a:lstStyle/>
          <a:p>
            <a:r>
              <a:rPr lang="en-US" altLang="ja-JP" sz="2400" dirty="0" smtClean="0"/>
              <a:t>High </a:t>
            </a:r>
            <a:r>
              <a:rPr lang="en-US" altLang="ja-JP" sz="2400" dirty="0" err="1" smtClean="0"/>
              <a:t>p</a:t>
            </a:r>
            <a:r>
              <a:rPr lang="en-US" altLang="ja-JP" sz="2400" baseline="-25000" dirty="0" err="1" smtClean="0"/>
              <a:t>T</a:t>
            </a:r>
            <a:r>
              <a:rPr lang="en-US" altLang="ja-JP" sz="2400" baseline="-25000" dirty="0" smtClean="0"/>
              <a:t> </a:t>
            </a:r>
            <a:r>
              <a:rPr lang="en-US" altLang="ja-JP" sz="2400" dirty="0" smtClean="0"/>
              <a:t>suppression</a:t>
            </a:r>
          </a:p>
          <a:p>
            <a:pPr lvl="1"/>
            <a:r>
              <a:rPr lang="en-US" altLang="ja-JP" sz="2400" dirty="0" smtClean="0"/>
              <a:t>Melting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Inclusive </a:t>
            </a:r>
            <a:r>
              <a:rPr lang="en-US" altLang="ja-JP" sz="2400" dirty="0" err="1" smtClean="0"/>
              <a:t>ψ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2S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Recombination </a:t>
            </a:r>
            <a:r>
              <a:rPr lang="en-US" altLang="en-US" sz="2400" dirty="0" smtClean="0"/>
              <a:t>と consistent</a:t>
            </a:r>
            <a:endParaRPr kumimoji="1"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14" y="1077365"/>
            <a:ext cx="449193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3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kumimoji="1" lang="en-US" altLang="ja-JP" dirty="0" err="1" smtClean="0"/>
              <a:t>ψ</a:t>
            </a:r>
            <a:r>
              <a:rPr kumimoji="1" lang="en-US" altLang="ja-JP" dirty="0" smtClean="0"/>
              <a:t> System size</a:t>
            </a:r>
            <a:r>
              <a:rPr kumimoji="1" lang="ja-JP" altLang="en-US" dirty="0" smtClean="0"/>
              <a:t>依存性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83832"/>
            <a:ext cx="8229600" cy="1282985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緩やかな</a:t>
            </a:r>
            <a:r>
              <a:rPr lang="en-US" altLang="ja-JP" sz="2400" dirty="0" smtClean="0"/>
              <a:t>suppression</a:t>
            </a:r>
            <a:r>
              <a:rPr lang="ja-JP" altLang="en-US" sz="2400" dirty="0" smtClean="0"/>
              <a:t>傾向</a:t>
            </a:r>
            <a:endParaRPr lang="en-US" altLang="ja-JP" sz="2400" dirty="0" smtClean="0"/>
          </a:p>
          <a:p>
            <a:r>
              <a:rPr lang="ja-JP" altLang="en-US" sz="2400" dirty="0" smtClean="0"/>
              <a:t>核種依存性は見られず</a:t>
            </a:r>
            <a:endParaRPr lang="en-US" altLang="ja-JP" sz="24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52" y="3094181"/>
            <a:ext cx="4642059" cy="28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04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lang="en-US" altLang="ja-JP" dirty="0" err="1" smtClean="0"/>
              <a:t>ψ</a:t>
            </a:r>
            <a:r>
              <a:rPr kumimoji="1" lang="en-US" altLang="ja-JP" dirty="0" smtClean="0"/>
              <a:t> at low energy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3467" y="1339066"/>
            <a:ext cx="4894438" cy="1346833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STAR PHENIX</a:t>
            </a:r>
            <a:r>
              <a:rPr lang="ja-JP" altLang="en-US" dirty="0" smtClean="0"/>
              <a:t>ともに</a:t>
            </a:r>
            <a:r>
              <a:rPr lang="en-US" altLang="ja-JP" dirty="0" smtClean="0"/>
              <a:t>Low energy </a:t>
            </a:r>
            <a:r>
              <a:rPr lang="ja-JP" altLang="en-US" dirty="0" smtClean="0"/>
              <a:t>でも</a:t>
            </a:r>
            <a:r>
              <a:rPr lang="en-US" altLang="ja-JP" dirty="0" smtClean="0"/>
              <a:t>suppression </a:t>
            </a:r>
            <a:r>
              <a:rPr lang="ja-JP" altLang="en-US" dirty="0" smtClean="0"/>
              <a:t>を確認</a:t>
            </a:r>
            <a:endParaRPr lang="en-US" altLang="ja-JP" dirty="0" smtClean="0"/>
          </a:p>
          <a:p>
            <a:r>
              <a:rPr lang="en-US" altLang="ja-JP" dirty="0" smtClean="0"/>
              <a:t>200 </a:t>
            </a:r>
            <a:r>
              <a:rPr lang="en-US" altLang="ja-JP" dirty="0" err="1" smtClean="0"/>
              <a:t>GeV</a:t>
            </a:r>
            <a:r>
              <a:rPr lang="ja-JP" altLang="en-US" dirty="0" smtClean="0"/>
              <a:t>が最も顕著な</a:t>
            </a:r>
            <a:r>
              <a:rPr lang="en-US" altLang="ja-JP" dirty="0" smtClean="0"/>
              <a:t>suppression</a:t>
            </a:r>
          </a:p>
          <a:p>
            <a:pPr lvl="1"/>
            <a:r>
              <a:rPr lang="en-US" altLang="ja-JP" dirty="0" smtClean="0"/>
              <a:t>Recombination model</a:t>
            </a:r>
            <a:r>
              <a:rPr lang="ja-JP" altLang="en-US" dirty="0" smtClean="0"/>
              <a:t>と逆の傾向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23" y="964177"/>
            <a:ext cx="3516735" cy="27379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85" y="3554956"/>
            <a:ext cx="3930025" cy="293685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9" y="3532360"/>
            <a:ext cx="3761901" cy="29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8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lang="en-US" altLang="ja-JP" dirty="0" err="1" smtClean="0"/>
              <a:t>ψ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in </a:t>
            </a:r>
            <a:r>
              <a:rPr lang="en-US" altLang="ja-JP" dirty="0" err="1" smtClean="0"/>
              <a:t>Cu+Au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64058"/>
            <a:ext cx="4358590" cy="4077577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Cu-going</a:t>
            </a:r>
            <a:r>
              <a:rPr kumimoji="1" lang="ja-JP" altLang="en-US" sz="2400" dirty="0" smtClean="0"/>
              <a:t>と</a:t>
            </a:r>
            <a:r>
              <a:rPr kumimoji="1" lang="en-US" altLang="ja-JP" sz="2400" dirty="0" smtClean="0"/>
              <a:t>Au-going</a:t>
            </a:r>
            <a:r>
              <a:rPr kumimoji="1" lang="ja-JP" altLang="en-US" sz="2400" dirty="0" smtClean="0"/>
              <a:t>で異なる</a:t>
            </a:r>
            <a:r>
              <a:rPr kumimoji="1" lang="en-US" altLang="ja-JP" sz="2400" dirty="0" smtClean="0"/>
              <a:t>x</a:t>
            </a:r>
            <a:r>
              <a:rPr kumimoji="1" lang="ja-JP" altLang="en-US" sz="2400" dirty="0" smtClean="0"/>
              <a:t>をプローブ</a:t>
            </a:r>
            <a:endParaRPr kumimoji="1" lang="en-US" altLang="ja-JP" sz="2400" dirty="0" smtClean="0"/>
          </a:p>
          <a:p>
            <a:pPr lvl="1"/>
            <a:r>
              <a:rPr lang="en-US" altLang="ja-JP" sz="2400" dirty="0" smtClean="0"/>
              <a:t>Cu-going</a:t>
            </a:r>
            <a:r>
              <a:rPr lang="ja-JP" altLang="en-US" sz="2400" dirty="0" smtClean="0"/>
              <a:t>側は</a:t>
            </a:r>
            <a:r>
              <a:rPr lang="en-US" altLang="ja-JP" sz="2400" dirty="0" smtClean="0"/>
              <a:t>Au</a:t>
            </a:r>
            <a:r>
              <a:rPr lang="ja-JP" altLang="en-US" sz="2400" dirty="0" smtClean="0"/>
              <a:t>内の</a:t>
            </a:r>
            <a:r>
              <a:rPr lang="en-US" altLang="ja-JP" sz="2400" i="1" dirty="0" smtClean="0"/>
              <a:t>x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より小さい</a:t>
            </a:r>
            <a:r>
              <a:rPr lang="en-US" altLang="ja-JP" sz="2400" i="1" dirty="0" smtClean="0"/>
              <a:t>x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をプローブするため</a:t>
            </a:r>
            <a:r>
              <a:rPr lang="en-US" altLang="ja-JP" sz="2400" dirty="0" smtClean="0"/>
              <a:t>Au-going</a:t>
            </a:r>
            <a:r>
              <a:rPr lang="ja-JP" altLang="en-US" sz="2400" dirty="0" smtClean="0"/>
              <a:t>に比べ原子核効果を受けやすい</a:t>
            </a:r>
            <a:r>
              <a:rPr lang="en-US" altLang="ja-JP" sz="2400" dirty="0" smtClean="0"/>
              <a:t>→R</a:t>
            </a:r>
            <a:r>
              <a:rPr lang="ja-JP" altLang="en-US" sz="2400" dirty="0" smtClean="0"/>
              <a:t>は小さくなる</a:t>
            </a:r>
            <a:endParaRPr lang="en-US" altLang="ja-JP" sz="2000" dirty="0"/>
          </a:p>
          <a:p>
            <a:r>
              <a:rPr kumimoji="1" lang="en-US" altLang="ja-JP" sz="2400" dirty="0" smtClean="0"/>
              <a:t>Final state effect</a:t>
            </a:r>
          </a:p>
          <a:p>
            <a:pPr lvl="1"/>
            <a:r>
              <a:rPr kumimoji="1" lang="en-US" altLang="ja-JP" sz="2400" dirty="0" smtClean="0"/>
              <a:t>Au-going</a:t>
            </a:r>
            <a:r>
              <a:rPr kumimoji="1" lang="ja-JP" altLang="en-US" sz="2400" dirty="0" smtClean="0"/>
              <a:t>がより</a:t>
            </a:r>
            <a:r>
              <a:rPr kumimoji="1" lang="en-US" altLang="ja-JP" sz="2400" dirty="0" smtClean="0"/>
              <a:t>suppress</a:t>
            </a:r>
            <a:r>
              <a:rPr kumimoji="1" lang="ja-JP" altLang="en-US" sz="2400" dirty="0" smtClean="0"/>
              <a:t>されるはず</a:t>
            </a:r>
            <a:r>
              <a:rPr lang="en-US" altLang="ja-JP" sz="2400" dirty="0" smtClean="0"/>
              <a:t>→R </a:t>
            </a:r>
            <a:r>
              <a:rPr lang="ja-JP" altLang="en-US" sz="2400" dirty="0" smtClean="0"/>
              <a:t>は大きくなる</a:t>
            </a:r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07" y="1164060"/>
            <a:ext cx="3657423" cy="219566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04" y="3521364"/>
            <a:ext cx="4181704" cy="306334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059056" y="5945909"/>
            <a:ext cx="275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CNM: EPS09+ 4mb breakup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7495" y="5241633"/>
            <a:ext cx="229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N</a:t>
            </a:r>
            <a:r>
              <a:rPr kumimoji="1" lang="en-US" altLang="ja-JP" sz="2000" baseline="-25000" dirty="0" err="1" smtClean="0"/>
              <a:t>part</a:t>
            </a:r>
            <a:r>
              <a:rPr kumimoji="1" lang="en-US" altLang="ja-JP" sz="2000" dirty="0" smtClean="0"/>
              <a:t>&gt;100</a:t>
            </a:r>
            <a:r>
              <a:rPr kumimoji="1" lang="ja-JP" altLang="en-US" sz="2000" dirty="0" smtClean="0"/>
              <a:t>で</a:t>
            </a:r>
            <a:r>
              <a:rPr kumimoji="1" lang="en-US" altLang="ja-JP" sz="2000" dirty="0" smtClean="0"/>
              <a:t>R</a:t>
            </a:r>
            <a:r>
              <a:rPr kumimoji="1" lang="ja-JP" altLang="en-US" sz="2000" dirty="0" smtClean="0"/>
              <a:t>は増加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320167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D-hadron</a:t>
            </a:r>
            <a:r>
              <a:rPr lang="en-US" altLang="ja-JP" dirty="0"/>
              <a:t> </a:t>
            </a:r>
            <a:r>
              <a:rPr lang="en-US" altLang="ja-JP" dirty="0" smtClean="0"/>
              <a:t>correlation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67747"/>
            <a:ext cx="8229600" cy="1715860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err="1"/>
              <a:t>p</a:t>
            </a:r>
            <a:r>
              <a:rPr kumimoji="1" lang="en-US" altLang="ja-JP" sz="2400" dirty="0" err="1" smtClean="0"/>
              <a:t>p</a:t>
            </a:r>
            <a:r>
              <a:rPr kumimoji="1" lang="en-US" altLang="ja-JP" sz="2400" dirty="0" smtClean="0"/>
              <a:t>, p-</a:t>
            </a:r>
            <a:r>
              <a:rPr kumimoji="1" lang="en-US" altLang="ja-JP" sz="2400" dirty="0" err="1" smtClean="0"/>
              <a:t>Pb</a:t>
            </a:r>
            <a:r>
              <a:rPr lang="ja-JP" altLang="en-US" sz="2400" dirty="0" smtClean="0"/>
              <a:t>で</a:t>
            </a:r>
            <a:r>
              <a:rPr lang="en-US" altLang="ja-JP" sz="2400" dirty="0" smtClean="0"/>
              <a:t>D</a:t>
            </a:r>
            <a:r>
              <a:rPr lang="en-US" altLang="ja-JP" sz="2400" dirty="0"/>
              <a:t>-hadron</a:t>
            </a:r>
            <a:r>
              <a:rPr lang="ja-JP" altLang="en-US" sz="2400" dirty="0" smtClean="0"/>
              <a:t>相関を測定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Near side, away side</a:t>
            </a:r>
            <a:r>
              <a:rPr lang="ja-JP" altLang="en-US" sz="2400" dirty="0" smtClean="0"/>
              <a:t>ピークを確認</a:t>
            </a:r>
            <a:endParaRPr lang="en-US" altLang="ja-JP" sz="2400" dirty="0"/>
          </a:p>
          <a:p>
            <a:r>
              <a:rPr lang="en-US" altLang="ja-JP" sz="2400" dirty="0"/>
              <a:t>D</a:t>
            </a:r>
            <a:r>
              <a:rPr lang="en-US" altLang="ja-JP" sz="2400" dirty="0" smtClean="0"/>
              <a:t>etector upgrade(2018〜</a:t>
            </a:r>
            <a:r>
              <a:rPr lang="ja-JP" altLang="en-US" sz="2400" dirty="0" smtClean="0"/>
              <a:t>？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後に本格測定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Energy loss, </a:t>
            </a:r>
            <a:r>
              <a:rPr lang="en-US" altLang="ja-JP" sz="2400" dirty="0" err="1" smtClean="0"/>
              <a:t>thermalization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Cold nuclear matter effects</a:t>
            </a:r>
            <a:r>
              <a:rPr lang="ja-JP" altLang="en-US" sz="2400" dirty="0" smtClean="0"/>
              <a:t>　の検証</a:t>
            </a:r>
            <a:endParaRPr lang="en-US" altLang="ja-JP" sz="2400" dirty="0" smtClean="0"/>
          </a:p>
          <a:p>
            <a:endParaRPr kumimoji="1" lang="ja-JP" alt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97" y="2740867"/>
            <a:ext cx="3903003" cy="371441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532" y="2740867"/>
            <a:ext cx="3879119" cy="377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4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p</a:t>
            </a:r>
            <a:r>
              <a:rPr kumimoji="1" lang="en-US" altLang="ja-JP" dirty="0" err="1" smtClean="0"/>
              <a:t>p</a:t>
            </a:r>
            <a:r>
              <a:rPr kumimoji="1" lang="en-US" altLang="ja-JP" dirty="0" smtClean="0"/>
              <a:t> reference of </a:t>
            </a:r>
            <a:r>
              <a:rPr kumimoji="1" lang="en-US" altLang="ja-JP" dirty="0" err="1" smtClean="0"/>
              <a:t>Υ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47449"/>
            <a:ext cx="8229600" cy="552752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ALICE </a:t>
            </a:r>
            <a:r>
              <a:rPr lang="en-US" altLang="ja-JP" sz="2000" dirty="0" err="1" smtClean="0"/>
              <a:t>pp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refference</a:t>
            </a:r>
            <a:endParaRPr kumimoji="1" lang="ja-JP" altLang="en-US" sz="2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81" y="1479251"/>
            <a:ext cx="7051524" cy="48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3128818"/>
            <a:ext cx="8229600" cy="9929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ja-JP" sz="4000" dirty="0" smtClean="0">
                <a:solidFill>
                  <a:schemeClr val="accent2">
                    <a:lumMod val="75000"/>
                  </a:schemeClr>
                </a:solidFill>
              </a:rPr>
              <a:t>Open heavy flavor</a:t>
            </a:r>
            <a:endParaRPr kumimoji="1" lang="ja-JP" alt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304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Outlook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109"/>
            <a:ext cx="8229600" cy="4670081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LHC </a:t>
            </a:r>
          </a:p>
          <a:p>
            <a:pPr lvl="1"/>
            <a:r>
              <a:rPr lang="en-US" altLang="ja-JP" dirty="0" smtClean="0"/>
              <a:t>Run2 :</a:t>
            </a:r>
            <a:r>
              <a:rPr lang="ja-JP" altLang="en-US" dirty="0" smtClean="0"/>
              <a:t>来年５月から稼働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約</a:t>
            </a:r>
            <a:r>
              <a:rPr lang="en-US" altLang="ja-JP" dirty="0" smtClean="0"/>
              <a:t>10</a:t>
            </a:r>
            <a:r>
              <a:rPr lang="ja-JP" altLang="en-US" dirty="0" smtClean="0"/>
              <a:t>倍の統計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Run3:</a:t>
            </a:r>
          </a:p>
          <a:p>
            <a:pPr lvl="2"/>
            <a:r>
              <a:rPr lang="en-US" altLang="ja-JP" dirty="0" err="1" smtClean="0"/>
              <a:t>ALICE,Detector</a:t>
            </a:r>
            <a:r>
              <a:rPr lang="en-US" altLang="ja-JP" dirty="0" smtClean="0"/>
              <a:t> upgrade</a:t>
            </a:r>
            <a:r>
              <a:rPr lang="ja-JP" altLang="en-US" dirty="0" smtClean="0"/>
              <a:t>：</a:t>
            </a:r>
            <a:r>
              <a:rPr lang="en-US" altLang="ja-JP" dirty="0" smtClean="0"/>
              <a:t>ITS, TPC, MFT….</a:t>
            </a:r>
            <a:endParaRPr lang="en-US" altLang="ja-JP" dirty="0"/>
          </a:p>
          <a:p>
            <a:pPr lvl="3"/>
            <a:r>
              <a:rPr lang="en-US" altLang="ja-JP" sz="2400" dirty="0" smtClean="0"/>
              <a:t>B, D-D correlation, </a:t>
            </a:r>
            <a:r>
              <a:rPr lang="en-US" altLang="ja-JP" sz="2400" dirty="0" err="1" smtClean="0"/>
              <a:t>Λ</a:t>
            </a:r>
            <a:r>
              <a:rPr lang="en-US" altLang="ja-JP" sz="2400" baseline="-25000" dirty="0" err="1" smtClean="0"/>
              <a:t>c</a:t>
            </a:r>
            <a:r>
              <a:rPr lang="en-US" altLang="ja-JP" sz="2400" dirty="0" smtClean="0"/>
              <a:t>….</a:t>
            </a:r>
            <a:endParaRPr lang="en-US" altLang="ja-JP" sz="2400" dirty="0"/>
          </a:p>
          <a:p>
            <a:r>
              <a:rPr kumimoji="1" lang="en-US" altLang="ja-JP" dirty="0" smtClean="0"/>
              <a:t>PHENIX</a:t>
            </a:r>
          </a:p>
          <a:p>
            <a:pPr lvl="1"/>
            <a:r>
              <a:rPr lang="en-US" altLang="ja-JP" dirty="0" smtClean="0"/>
              <a:t>Vertex </a:t>
            </a:r>
            <a:r>
              <a:rPr lang="ja-JP" altLang="en-US" dirty="0" smtClean="0"/>
              <a:t>の結果</a:t>
            </a:r>
            <a:endParaRPr lang="en-US" altLang="ja-JP" dirty="0" smtClean="0"/>
          </a:p>
          <a:p>
            <a:pPr lvl="1"/>
            <a:r>
              <a:rPr lang="en-US" altLang="ja-JP" dirty="0" err="1"/>
              <a:t>s</a:t>
            </a:r>
            <a:r>
              <a:rPr kumimoji="1" lang="en-US" altLang="ja-JP" dirty="0" err="1" smtClean="0"/>
              <a:t>PHENIX</a:t>
            </a:r>
            <a:endParaRPr kumimoji="1" lang="en-US" altLang="ja-JP" dirty="0" smtClean="0"/>
          </a:p>
          <a:p>
            <a:r>
              <a:rPr kumimoji="1" lang="en-US" altLang="ja-JP" dirty="0" smtClean="0"/>
              <a:t>STAR</a:t>
            </a:r>
          </a:p>
          <a:p>
            <a:pPr lvl="1"/>
            <a:r>
              <a:rPr kumimoji="1" lang="en-US" altLang="ja-JP" dirty="0" smtClean="0"/>
              <a:t>HFT: B/D separation, </a:t>
            </a:r>
          </a:p>
          <a:p>
            <a:pPr lvl="1"/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telescope detector: e-μ</a:t>
            </a:r>
            <a:r>
              <a:rPr lang="en-US" altLang="ja-JP" dirty="0"/>
              <a:t> </a:t>
            </a:r>
            <a:r>
              <a:rPr kumimoji="1" lang="en-US" altLang="ja-JP" dirty="0" smtClean="0"/>
              <a:t>correlation for heavy flavor correlation 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286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5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3" y="3242688"/>
            <a:ext cx="3206496" cy="321259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Open Heavy flavor at mid-rapidity  in p-</a:t>
            </a:r>
            <a:r>
              <a:rPr kumimoji="1" lang="en-US" altLang="ja-JP" sz="3600" dirty="0" err="1" smtClean="0"/>
              <a:t>Pb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849" y="1022134"/>
            <a:ext cx="7019508" cy="2609006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D meson </a:t>
            </a:r>
            <a:r>
              <a:rPr lang="en-US" altLang="ja-JP" dirty="0" err="1" smtClean="0"/>
              <a:t>R</a:t>
            </a:r>
            <a:r>
              <a:rPr lang="en-US" altLang="ja-JP" baseline="-25000" dirty="0" err="1" smtClean="0"/>
              <a:t>pA</a:t>
            </a:r>
            <a:r>
              <a:rPr lang="en-US" altLang="ja-JP" dirty="0" smtClean="0"/>
              <a:t>(mid-rapidity)</a:t>
            </a:r>
          </a:p>
          <a:p>
            <a:pPr lvl="1"/>
            <a:r>
              <a:rPr lang="en-US" altLang="ja-JP" dirty="0" smtClean="0"/>
              <a:t>CGC </a:t>
            </a:r>
          </a:p>
          <a:p>
            <a:pPr lvl="1"/>
            <a:r>
              <a:rPr lang="en-US" altLang="ja-JP" dirty="0" err="1" smtClean="0"/>
              <a:t>pQCD</a:t>
            </a:r>
            <a:r>
              <a:rPr lang="en-US" altLang="ja-JP" dirty="0" smtClean="0"/>
              <a:t>(EPS09) </a:t>
            </a:r>
          </a:p>
          <a:p>
            <a:pPr lvl="1"/>
            <a:r>
              <a:rPr lang="en-US" altLang="ja-JP" dirty="0" smtClean="0"/>
              <a:t>Shadowing</a:t>
            </a:r>
            <a:r>
              <a:rPr lang="en-US" altLang="ja-JP" dirty="0"/>
              <a:t> </a:t>
            </a:r>
            <a:r>
              <a:rPr lang="en-US" altLang="ja-JP" dirty="0" smtClean="0"/>
              <a:t>+ energy </a:t>
            </a:r>
            <a:r>
              <a:rPr lang="en-US" altLang="ja-JP" dirty="0" err="1" smtClean="0"/>
              <a:t>losss</a:t>
            </a:r>
            <a:r>
              <a:rPr lang="en-US" altLang="ja-JP" dirty="0" smtClean="0"/>
              <a:t> + </a:t>
            </a:r>
            <a:r>
              <a:rPr lang="en-US" altLang="ja-JP" dirty="0" err="1" smtClean="0"/>
              <a:t>k</a:t>
            </a:r>
            <a:r>
              <a:rPr lang="en-US" altLang="ja-JP" baseline="-25000" dirty="0" err="1" smtClean="0"/>
              <a:t>T</a:t>
            </a:r>
            <a:r>
              <a:rPr lang="en-US" altLang="ja-JP" baseline="-25000" dirty="0" smtClean="0"/>
              <a:t> </a:t>
            </a:r>
            <a:r>
              <a:rPr lang="en-US" altLang="ja-JP" dirty="0" err="1" smtClean="0"/>
              <a:t>broading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Vitev</a:t>
            </a:r>
            <a:r>
              <a:rPr lang="en-US" altLang="ja-JP" dirty="0" smtClean="0"/>
              <a:t>)</a:t>
            </a:r>
          </a:p>
          <a:p>
            <a:pPr marL="457200" lvl="1" indent="0">
              <a:buNone/>
            </a:pPr>
            <a:r>
              <a:rPr lang="ja-JP" altLang="en-US" dirty="0" smtClean="0"/>
              <a:t>ともに一致</a:t>
            </a:r>
            <a:endParaRPr lang="en-US" altLang="ja-JP" dirty="0" smtClean="0"/>
          </a:p>
          <a:p>
            <a:r>
              <a:rPr lang="en-US" altLang="ja-JP" dirty="0"/>
              <a:t>Heavy flavor electron in </a:t>
            </a:r>
            <a:r>
              <a:rPr lang="en-US" altLang="ja-JP" dirty="0" err="1"/>
              <a:t>midrapidity</a:t>
            </a:r>
            <a:r>
              <a:rPr lang="en-US" altLang="ja-JP" dirty="0"/>
              <a:t> (-1.06 &lt; y &lt;0.14)</a:t>
            </a:r>
          </a:p>
          <a:p>
            <a:pPr lvl="1"/>
            <a:r>
              <a:rPr lang="en-US" altLang="ja-JP" dirty="0"/>
              <a:t>Enhancement </a:t>
            </a:r>
            <a:r>
              <a:rPr lang="ja-JP" altLang="en-US" dirty="0"/>
              <a:t>確認</a:t>
            </a:r>
            <a:r>
              <a:rPr lang="ja-JP" altLang="en-US" dirty="0" smtClean="0"/>
              <a:t>されず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97909" y="3763818"/>
            <a:ext cx="116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Average D</a:t>
            </a:r>
            <a:endParaRPr kumimoji="1" lang="ja-JP" altLang="en-US" b="1" dirty="0"/>
          </a:p>
        </p:txBody>
      </p:sp>
      <p:pic>
        <p:nvPicPr>
          <p:cNvPr id="12" name="図 11" descr="5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61" y="3631140"/>
            <a:ext cx="3675888" cy="27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1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Heavy flavor at forward/</a:t>
            </a:r>
            <a:r>
              <a:rPr lang="en-US" altLang="ja-JP" dirty="0" err="1" smtClean="0"/>
              <a:t>backword</a:t>
            </a:r>
            <a:r>
              <a:rPr lang="en-US" altLang="ja-JP" dirty="0" smtClean="0"/>
              <a:t> in p-</a:t>
            </a:r>
            <a:r>
              <a:rPr lang="en-US" altLang="ja-JP" dirty="0" err="1" smtClean="0"/>
              <a:t>Pb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5270" y="4312356"/>
            <a:ext cx="4788498" cy="1959951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2400" dirty="0" smtClean="0"/>
              <a:t>Forward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変化は見られず</a:t>
            </a:r>
            <a:endParaRPr lang="en-US" altLang="ja-JP" sz="2400" dirty="0" smtClean="0"/>
          </a:p>
          <a:p>
            <a:r>
              <a:rPr kumimoji="1" lang="en-US" altLang="ja-JP" sz="2400" dirty="0" smtClean="0"/>
              <a:t>Backward: low </a:t>
            </a:r>
            <a:r>
              <a:rPr kumimoji="1" lang="en-US" altLang="ja-JP" sz="2400" dirty="0" err="1" smtClean="0"/>
              <a:t>p</a:t>
            </a:r>
            <a:r>
              <a:rPr kumimoji="1" lang="en-US" altLang="ja-JP" sz="2400" baseline="-25000" dirty="0" err="1" smtClean="0"/>
              <a:t>T</a:t>
            </a:r>
            <a:r>
              <a:rPr kumimoji="1" lang="ja-JP" altLang="en-US" sz="2400" dirty="0" smtClean="0"/>
              <a:t>で</a:t>
            </a:r>
            <a:r>
              <a:rPr kumimoji="1" lang="en-US" altLang="ja-JP" sz="2400" dirty="0" smtClean="0"/>
              <a:t>enhancement</a:t>
            </a:r>
          </a:p>
          <a:p>
            <a:r>
              <a:rPr kumimoji="1" lang="en-US" altLang="ja-JP" sz="2400" dirty="0" err="1" smtClean="0"/>
              <a:t>pQCD</a:t>
            </a:r>
            <a:r>
              <a:rPr lang="ja-JP" altLang="en-US" sz="2400" dirty="0" smtClean="0"/>
              <a:t>計算</a:t>
            </a:r>
            <a:r>
              <a:rPr lang="en-US" altLang="ja-JP" sz="2400" dirty="0" smtClean="0"/>
              <a:t>(</a:t>
            </a:r>
            <a:r>
              <a:rPr lang="en-US" altLang="ja-JP" sz="2400" dirty="0" err="1" smtClean="0"/>
              <a:t>Pythia</a:t>
            </a:r>
            <a:r>
              <a:rPr lang="en-US" altLang="ja-JP" sz="2400" dirty="0" smtClean="0"/>
              <a:t> NLO tune, EPS09)</a:t>
            </a:r>
            <a:r>
              <a:rPr lang="ja-JP" altLang="en-US" sz="2400" dirty="0" smtClean="0"/>
              <a:t>と一致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Anti-shadowing</a:t>
            </a:r>
            <a:r>
              <a:rPr lang="ja-JP" altLang="en-US" sz="2400" dirty="0" smtClean="0"/>
              <a:t>の効果</a:t>
            </a:r>
            <a:endParaRPr lang="en-US" altLang="ja-JP" sz="2400" dirty="0"/>
          </a:p>
          <a:p>
            <a:r>
              <a:rPr lang="ja-JP" altLang="en-US" sz="2500" dirty="0" smtClean="0"/>
              <a:t>しかし、</a:t>
            </a:r>
            <a:r>
              <a:rPr lang="en-US" altLang="ja-JP" sz="2500" dirty="0" smtClean="0"/>
              <a:t>RHIC</a:t>
            </a:r>
            <a:r>
              <a:rPr lang="ja-JP" altLang="en-US" sz="2500" dirty="0" smtClean="0"/>
              <a:t>では</a:t>
            </a:r>
            <a:r>
              <a:rPr lang="en-US" altLang="ja-JP" sz="2500" dirty="0" smtClean="0"/>
              <a:t>EPS09</a:t>
            </a:r>
            <a:r>
              <a:rPr lang="ja-JP" altLang="en-US" sz="2500" dirty="0" smtClean="0"/>
              <a:t>では一致せず</a:t>
            </a:r>
            <a:r>
              <a:rPr lang="en-US" altLang="ja-JP" sz="2500" dirty="0" smtClean="0"/>
              <a:t>(PYTHIA</a:t>
            </a:r>
            <a:r>
              <a:rPr lang="ja-JP" altLang="en-US" sz="2500" dirty="0" smtClean="0"/>
              <a:t>の</a:t>
            </a:r>
            <a:r>
              <a:rPr lang="en-US" altLang="ja-JP" sz="2500" dirty="0" err="1" smtClean="0"/>
              <a:t>parametrization</a:t>
            </a:r>
            <a:r>
              <a:rPr lang="ja-JP" altLang="en-US" sz="2500" dirty="0" smtClean="0"/>
              <a:t>は違う）</a:t>
            </a:r>
            <a:endParaRPr lang="en-US" altLang="ja-JP" sz="25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11" name="図 10" descr="6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5" y="1070429"/>
            <a:ext cx="3998976" cy="3023616"/>
          </a:xfrm>
          <a:prstGeom prst="rect">
            <a:avLst/>
          </a:prstGeom>
        </p:spPr>
      </p:pic>
      <p:pic>
        <p:nvPicPr>
          <p:cNvPr id="12" name="図 11" descr="6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16" y="1113167"/>
            <a:ext cx="4023360" cy="3017520"/>
          </a:xfrm>
          <a:prstGeom prst="rect">
            <a:avLst/>
          </a:prstGeom>
        </p:spPr>
      </p:pic>
      <p:pic>
        <p:nvPicPr>
          <p:cNvPr id="13" name="図 12" descr="6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1" y="4039910"/>
            <a:ext cx="3133344" cy="23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5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R</a:t>
            </a:r>
            <a:r>
              <a:rPr kumimoji="1" lang="en-US" altLang="ja-JP" baseline="-25000" dirty="0" err="1" smtClean="0"/>
              <a:t>pPb</a:t>
            </a:r>
            <a:r>
              <a:rPr kumimoji="1" lang="en-US" altLang="ja-JP" dirty="0" smtClean="0"/>
              <a:t> for B meson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8502" y="1228778"/>
            <a:ext cx="6799221" cy="2343274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CMS</a:t>
            </a:r>
            <a:r>
              <a:rPr kumimoji="1" lang="ja-JP" altLang="en-US" sz="2000" dirty="0" smtClean="0"/>
              <a:t>が</a:t>
            </a:r>
            <a:r>
              <a:rPr kumimoji="1" lang="en-US" altLang="ja-JP" sz="2000" dirty="0" smtClean="0"/>
              <a:t>p-</a:t>
            </a:r>
            <a:r>
              <a:rPr kumimoji="1" lang="en-US" altLang="ja-JP" sz="2000" dirty="0" err="1" smtClean="0"/>
              <a:t>Pb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での</a:t>
            </a:r>
            <a:r>
              <a:rPr kumimoji="1" lang="en-US" altLang="ja-JP" sz="2000" dirty="0" smtClean="0"/>
              <a:t>B (→ J/</a:t>
            </a:r>
            <a:r>
              <a:rPr lang="en-US" altLang="ja-JP" sz="2000" dirty="0" err="1" smtClean="0"/>
              <a:t>ψ+X</a:t>
            </a:r>
            <a:r>
              <a:rPr kumimoji="1" lang="en-US" altLang="ja-JP" sz="2000" dirty="0" smtClean="0"/>
              <a:t>)</a:t>
            </a:r>
            <a:r>
              <a:rPr kumimoji="1" lang="ja-JP" altLang="en-US" sz="2000" dirty="0" smtClean="0"/>
              <a:t>を測定</a:t>
            </a:r>
            <a:endParaRPr kumimoji="1" lang="en-US" altLang="ja-JP" sz="2000" dirty="0" smtClean="0"/>
          </a:p>
          <a:p>
            <a:pPr lvl="1"/>
            <a:r>
              <a:rPr lang="en-US" altLang="ja-JP" sz="2000" dirty="0" err="1" smtClean="0"/>
              <a:t>pp</a:t>
            </a:r>
            <a:r>
              <a:rPr lang="en-US" altLang="ja-JP" sz="2000" dirty="0" smtClean="0"/>
              <a:t> reference</a:t>
            </a:r>
          </a:p>
          <a:p>
            <a:pPr lvl="2"/>
            <a:r>
              <a:rPr lang="en-US" altLang="ja-JP" sz="2000" dirty="0" smtClean="0"/>
              <a:t>FONLL </a:t>
            </a:r>
            <a:r>
              <a:rPr lang="ja-JP" altLang="en-US" sz="2000" dirty="0" smtClean="0"/>
              <a:t>計算を使用</a:t>
            </a:r>
            <a:endParaRPr lang="en-US" altLang="ja-JP" sz="2000" dirty="0" smtClean="0"/>
          </a:p>
          <a:p>
            <a:pPr lvl="2"/>
            <a:r>
              <a:rPr lang="en-US" altLang="ja-JP" sz="2000" dirty="0" smtClean="0">
                <a:hlinkClick r:id="rId2"/>
              </a:rPr>
              <a:t>http:</a:t>
            </a:r>
            <a:r>
              <a:rPr lang="en-US" altLang="ja-JP" sz="2000" dirty="0">
                <a:hlinkClick r:id="rId2"/>
              </a:rPr>
              <a:t>//www.lpthe.jussieu.fr/~cacciari/fonll/fonllform.html</a:t>
            </a:r>
            <a:endParaRPr lang="en-US" altLang="ja-JP" sz="2000" dirty="0" smtClean="0"/>
          </a:p>
          <a:p>
            <a:pPr lvl="1"/>
            <a:r>
              <a:rPr lang="en-US" altLang="ja-JP" sz="2000" dirty="0" err="1" smtClean="0"/>
              <a:t>R</a:t>
            </a:r>
            <a:r>
              <a:rPr lang="en-US" altLang="ja-JP" sz="2000" baseline="-25000" dirty="0" err="1" smtClean="0"/>
              <a:t>pPb</a:t>
            </a:r>
            <a:r>
              <a:rPr lang="ja-JP" altLang="en-US" sz="2000" dirty="0" smtClean="0"/>
              <a:t>は</a:t>
            </a:r>
            <a:r>
              <a:rPr lang="en-US" altLang="ja-JP" sz="2000" dirty="0" err="1" smtClean="0"/>
              <a:t>p</a:t>
            </a:r>
            <a:r>
              <a:rPr lang="en-US" altLang="ja-JP" sz="2000" baseline="-25000" dirty="0" err="1" smtClean="0"/>
              <a:t>T</a:t>
            </a:r>
            <a:r>
              <a:rPr lang="en-US" altLang="ja-JP" sz="2000" baseline="-25000" dirty="0" smtClean="0"/>
              <a:t> </a:t>
            </a:r>
            <a:r>
              <a:rPr lang="en-US" altLang="ja-JP" sz="2000" dirty="0"/>
              <a:t>&gt; 10 </a:t>
            </a:r>
            <a:r>
              <a:rPr lang="en-US" altLang="ja-JP" sz="2000" dirty="0" err="1"/>
              <a:t>GeV</a:t>
            </a:r>
            <a:r>
              <a:rPr lang="en-US" altLang="ja-JP" sz="2000" dirty="0"/>
              <a:t>/c </a:t>
            </a:r>
            <a:r>
              <a:rPr lang="ja-JP" altLang="en-US" sz="2000" dirty="0"/>
              <a:t>で</a:t>
            </a:r>
            <a:r>
              <a:rPr lang="en-US" altLang="ja-JP" sz="2000" dirty="0" smtClean="0"/>
              <a:t>1</a:t>
            </a:r>
            <a:endParaRPr kumimoji="1" lang="en-US" altLang="ja-JP" sz="20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10" name="図 9" descr="7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3" y="587806"/>
            <a:ext cx="2639568" cy="3133344"/>
          </a:xfrm>
          <a:prstGeom prst="rect">
            <a:avLst/>
          </a:prstGeom>
        </p:spPr>
      </p:pic>
      <p:pic>
        <p:nvPicPr>
          <p:cNvPr id="11" name="図 10" descr="7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9" y="3817910"/>
            <a:ext cx="8424672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5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Double ridge for Heavy flavor electron</a:t>
            </a:r>
            <a:endParaRPr kumimoji="1" lang="ja-JP" altLang="en-US" baseline="-25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63616"/>
            <a:ext cx="8229600" cy="1922286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Electron</a:t>
            </a:r>
            <a:r>
              <a:rPr lang="en-US" altLang="ja-JP" sz="2400" dirty="0"/>
              <a:t>-hadron(from D, B) correlation </a:t>
            </a:r>
          </a:p>
          <a:p>
            <a:pPr lvl="1"/>
            <a:r>
              <a:rPr lang="en-US" altLang="ja-JP" sz="2400" dirty="0"/>
              <a:t>Double ridge structure</a:t>
            </a:r>
            <a:r>
              <a:rPr lang="ja-JP" altLang="en-US" sz="2400" dirty="0"/>
              <a:t>を確認</a:t>
            </a:r>
            <a:endParaRPr lang="en-US" altLang="ja-JP" sz="2400" dirty="0"/>
          </a:p>
          <a:p>
            <a:pPr lvl="1"/>
            <a:r>
              <a:rPr lang="en-US" altLang="ja-JP" sz="2400" dirty="0"/>
              <a:t>CGC? Hydrodynamics?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9" name="図 8" descr="8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0" y="2740155"/>
            <a:ext cx="8217408" cy="35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9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20" y="4700814"/>
            <a:ext cx="3188208" cy="193852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dilepton</a:t>
            </a:r>
            <a:r>
              <a:rPr kumimoji="1" lang="en-US" altLang="ja-JP" dirty="0" smtClean="0"/>
              <a:t> in </a:t>
            </a:r>
            <a:r>
              <a:rPr kumimoji="1" lang="en-US" altLang="ja-JP" dirty="0" err="1" smtClean="0"/>
              <a:t>d+Au</a:t>
            </a:r>
            <a:r>
              <a:rPr lang="en-US" altLang="ja-JP" dirty="0"/>
              <a:t> </a:t>
            </a:r>
            <a:r>
              <a:rPr lang="en-US" altLang="ja-JP" dirty="0" smtClean="0"/>
              <a:t>at RHIC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84728" y="536332"/>
            <a:ext cx="8782223" cy="56404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kumimoji="1" lang="en-US" altLang="ja-JP" dirty="0" smtClean="0"/>
          </a:p>
          <a:p>
            <a:pPr lvl="1"/>
            <a:r>
              <a:rPr lang="en-US" altLang="ja-JP" dirty="0" err="1" smtClean="0"/>
              <a:t>Dielectron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High mass, low mass high </a:t>
            </a:r>
            <a:r>
              <a:rPr lang="en-US" altLang="ja-JP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ja-JP" altLang="en-US" dirty="0" smtClean="0"/>
              <a:t>で</a:t>
            </a:r>
            <a:r>
              <a:rPr lang="en-US" altLang="ja-JP" dirty="0" smtClean="0"/>
              <a:t>b</a:t>
            </a:r>
            <a:r>
              <a:rPr lang="ja-JP" altLang="en-US" dirty="0" smtClean="0"/>
              <a:t>からの寄与が</a:t>
            </a:r>
            <a:r>
              <a:rPr lang="en-US" altLang="ja-JP" dirty="0" smtClean="0"/>
              <a:t>dominant</a:t>
            </a:r>
          </a:p>
          <a:p>
            <a:pPr lvl="2"/>
            <a:r>
              <a:rPr lang="en-US" altLang="ja-JP" dirty="0" err="1" smtClean="0"/>
              <a:t>Pythia</a:t>
            </a:r>
            <a:r>
              <a:rPr lang="en-US" altLang="ja-JP" dirty="0" smtClean="0"/>
              <a:t>(CTEQ5L ), MCNLO</a:t>
            </a:r>
            <a:r>
              <a:rPr lang="ja-JP" altLang="en-US" dirty="0" smtClean="0"/>
              <a:t>（</a:t>
            </a:r>
            <a:r>
              <a:rPr lang="en-US" altLang="ja-JP" dirty="0" smtClean="0"/>
              <a:t>CTEQ6L</a:t>
            </a:r>
            <a:r>
              <a:rPr lang="ja-JP" altLang="en-US" dirty="0" smtClean="0"/>
              <a:t>）</a:t>
            </a:r>
            <a:r>
              <a:rPr lang="ja-JP" altLang="en-US" dirty="0" smtClean="0"/>
              <a:t>で</a:t>
            </a:r>
            <a:r>
              <a:rPr lang="ja-JP" altLang="en-US" dirty="0" smtClean="0"/>
              <a:t>一致</a:t>
            </a:r>
            <a:endParaRPr lang="en-US" altLang="ja-JP" dirty="0"/>
          </a:p>
          <a:p>
            <a:pPr marL="914400" lvl="2" indent="0">
              <a:buNone/>
            </a:pPr>
            <a:endParaRPr kumimoji="1" lang="en-US" altLang="ja-JP" dirty="0" smtClean="0"/>
          </a:p>
          <a:p>
            <a:pPr marL="914400" lvl="2" indent="0">
              <a:buNone/>
            </a:pPr>
            <a:endParaRPr lang="en-US" altLang="ja-JP" dirty="0"/>
          </a:p>
          <a:p>
            <a:pPr marL="914400" lvl="2" indent="0">
              <a:buNone/>
            </a:pPr>
            <a:endParaRPr kumimoji="1" lang="en-US" altLang="ja-JP" dirty="0" smtClean="0"/>
          </a:p>
          <a:p>
            <a:pPr marL="914400" lvl="2" indent="0">
              <a:buNone/>
            </a:pPr>
            <a:endParaRPr lang="en-US" altLang="ja-JP" dirty="0"/>
          </a:p>
          <a:p>
            <a:pPr marL="914400" lvl="2" indent="0">
              <a:buNone/>
            </a:pPr>
            <a:endParaRPr kumimoji="1" lang="en-US" altLang="ja-JP" dirty="0" smtClean="0"/>
          </a:p>
          <a:p>
            <a:pPr marL="914400" lvl="2" indent="0">
              <a:buNone/>
            </a:pPr>
            <a:endParaRPr lang="en-US" altLang="ja-JP" dirty="0"/>
          </a:p>
          <a:p>
            <a:pPr marL="914400" lvl="2" indent="0">
              <a:buNone/>
            </a:pPr>
            <a:endParaRPr kumimoji="1" lang="en-US" altLang="ja-JP" dirty="0" smtClean="0"/>
          </a:p>
          <a:p>
            <a:pPr marL="914400" lvl="2" indent="0">
              <a:buNone/>
            </a:pPr>
            <a:endParaRPr kumimoji="1" lang="en-US" altLang="ja-JP" dirty="0" smtClean="0"/>
          </a:p>
          <a:p>
            <a:pPr marL="914400" lvl="2" indent="0">
              <a:buNone/>
            </a:pPr>
            <a:endParaRPr kumimoji="1" lang="en-US" altLang="ja-JP" sz="1300" dirty="0" smtClean="0"/>
          </a:p>
          <a:p>
            <a:pPr lvl="1"/>
            <a:r>
              <a:rPr lang="en-US" altLang="ja-JP" dirty="0"/>
              <a:t>e</a:t>
            </a:r>
            <a:r>
              <a:rPr lang="en-US" altLang="ja-JP" dirty="0" smtClean="0"/>
              <a:t>-μ correlation(central-forward)</a:t>
            </a:r>
            <a:endParaRPr lang="en-US" altLang="ja-JP" dirty="0"/>
          </a:p>
          <a:p>
            <a:pPr lvl="2"/>
            <a:r>
              <a:rPr lang="en-US" altLang="ja-JP" dirty="0" smtClean="0"/>
              <a:t>Away side</a:t>
            </a:r>
            <a:r>
              <a:rPr lang="ja-JP" altLang="en-US" dirty="0" smtClean="0"/>
              <a:t>の相関が消失</a:t>
            </a:r>
            <a:endParaRPr lang="en-US" altLang="ja-JP" dirty="0" smtClean="0"/>
          </a:p>
          <a:p>
            <a:pPr lvl="2"/>
            <a:r>
              <a:rPr kumimoji="1" lang="en-US" altLang="ja-JP" dirty="0" smtClean="0"/>
              <a:t>Gluon shadowing? Saturation?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2014/06/06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HIP/HIC</a:t>
            </a:r>
            <a:r>
              <a:rPr lang="ja-JP" altLang="en-US" smtClean="0"/>
              <a:t>合同研究会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F0FC-C005-3543-B472-B12906080A9D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58" y="2066637"/>
            <a:ext cx="4388462" cy="31187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603" y="6144492"/>
            <a:ext cx="1790700" cy="203200"/>
          </a:xfrm>
          <a:prstGeom prst="rect">
            <a:avLst/>
          </a:prstGeom>
        </p:spPr>
      </p:pic>
      <p:pic>
        <p:nvPicPr>
          <p:cNvPr id="16" name="図 15" descr="9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92" y="2378507"/>
            <a:ext cx="4224528" cy="2426208"/>
          </a:xfrm>
          <a:prstGeom prst="rect">
            <a:avLst/>
          </a:prstGeom>
        </p:spPr>
      </p:pic>
      <p:pic>
        <p:nvPicPr>
          <p:cNvPr id="17" name="図 16" descr="9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18" y="1714022"/>
            <a:ext cx="2963765" cy="309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8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12484</TotalTime>
  <Words>2097</Words>
  <Application>Microsoft Macintosh PowerPoint</Application>
  <PresentationFormat>画面に合わせる (4:3)</PresentationFormat>
  <Paragraphs>383</Paragraphs>
  <Slides>40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1" baseType="lpstr">
      <vt:lpstr>ホワイト</vt:lpstr>
      <vt:lpstr>Quark Matter 2014報告 (Heavy flavor)</vt:lpstr>
      <vt:lpstr>Heavy flavor in heavy ion collisions</vt:lpstr>
      <vt:lpstr>D, J/y, Y multiplicity dependence </vt:lpstr>
      <vt:lpstr>PowerPoint プレゼンテーション</vt:lpstr>
      <vt:lpstr>Open Heavy flavor at mid-rapidity  in p-Pb</vt:lpstr>
      <vt:lpstr>Heavy flavor at forward/backword in p-Pb</vt:lpstr>
      <vt:lpstr>RpPb for B meson</vt:lpstr>
      <vt:lpstr>Double ridge for Heavy flavor electron</vt:lpstr>
      <vt:lpstr>dilepton in d+Au at RHIC</vt:lpstr>
      <vt:lpstr>HF RAA: Au+Au vs. Cu+Cu</vt:lpstr>
      <vt:lpstr>D meson RAA: Au+Au vs. U+U</vt:lpstr>
      <vt:lpstr>D meson RAA: RAA vs. pT (RHIC &amp; LHC)</vt:lpstr>
      <vt:lpstr>HF RAA and v2 vs. √s</vt:lpstr>
      <vt:lpstr>RAA (B) AND RAA(D)</vt:lpstr>
      <vt:lpstr>PowerPoint プレゼンテーション</vt:lpstr>
      <vt:lpstr>J/ψ vs. open heavy flavor in d+Au</vt:lpstr>
      <vt:lpstr>J/ψ in p-Pb@ALICE</vt:lpstr>
      <vt:lpstr>J/ψ in p-Pb@LHCb</vt:lpstr>
      <vt:lpstr>ψ（2S） in p-Pb </vt:lpstr>
      <vt:lpstr>Υ（1S） in p-Pb</vt:lpstr>
      <vt:lpstr>Υ(nS) in p-Pb </vt:lpstr>
      <vt:lpstr>J/ψ RAA: centrality dependence</vt:lpstr>
      <vt:lpstr>J/ψ RAA: comparison to RpPb</vt:lpstr>
      <vt:lpstr>J/ψ RAA: comparison to models</vt:lpstr>
      <vt:lpstr>J/ψ v2</vt:lpstr>
      <vt:lpstr>Bottomonium RAA</vt:lpstr>
      <vt:lpstr>Summary</vt:lpstr>
      <vt:lpstr>Back up</vt:lpstr>
      <vt:lpstr>B meson in p-p</vt:lpstr>
      <vt:lpstr>Model constraint</vt:lpstr>
      <vt:lpstr> ψ’@RHIC</vt:lpstr>
      <vt:lpstr>D meson RAA@LHC</vt:lpstr>
      <vt:lpstr>D meson flow</vt:lpstr>
      <vt:lpstr>ψ（2S）：PbPb</vt:lpstr>
      <vt:lpstr>J/ψ System size依存性</vt:lpstr>
      <vt:lpstr>J/ψ at low energy</vt:lpstr>
      <vt:lpstr>J/ψ in Cu+Au</vt:lpstr>
      <vt:lpstr>D-hadron correlation</vt:lpstr>
      <vt:lpstr>pp reference of Υ</vt:lpstr>
      <vt:lpstr>Outlook</vt:lpstr>
    </vt:vector>
  </TitlesOfParts>
  <Company>University of Tokyo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QM 2014 report</dc:title>
  <dc:creator>Hayashi ShinIchi</dc:creator>
  <cp:lastModifiedBy>Hayashi ShinIchi</cp:lastModifiedBy>
  <cp:revision>321</cp:revision>
  <dcterms:created xsi:type="dcterms:W3CDTF">2014-05-27T08:28:27Z</dcterms:created>
  <dcterms:modified xsi:type="dcterms:W3CDTF">2014-06-05T21:12:49Z</dcterms:modified>
</cp:coreProperties>
</file>