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9" r:id="rId12"/>
    <p:sldId id="270" r:id="rId13"/>
    <p:sldId id="276" r:id="rId14"/>
    <p:sldId id="272" r:id="rId15"/>
    <p:sldId id="273" r:id="rId16"/>
    <p:sldId id="277" r:id="rId17"/>
    <p:sldId id="278" r:id="rId18"/>
    <p:sldId id="274" r:id="rId19"/>
    <p:sldId id="279" r:id="rId20"/>
    <p:sldId id="280" r:id="rId21"/>
    <p:sldId id="268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05AD-84CD-CD47-8E5E-B5AC9AED0FFA}" type="datetimeFigureOut">
              <a:rPr kumimoji="1" lang="ja-JP" altLang="en-US" smtClean="0"/>
              <a:t>2013/12/28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3669-99E2-0944-AB25-B298C88CB7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27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6874A-8613-2545-AEA3-4CA2B3C6FFA7}" type="datetimeFigureOut">
              <a:rPr kumimoji="1" lang="ja-JP" altLang="en-US" smtClean="0"/>
              <a:t>2013/12/28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CDA0-BB06-9F4D-937E-9BA9EA0A3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02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5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5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53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9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55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5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32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1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3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4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2155-00B1-4740-838C-6A7A9A5F3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kmi.nagoya-u.ac.jp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Heavy quarks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as open quantum systems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Yukinao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Akamatsu</a:t>
            </a:r>
            <a:r>
              <a:rPr kumimoji="1" lang="en-US" altLang="ja-JP" dirty="0" smtClean="0"/>
              <a:t> (KMI)</a:t>
            </a:r>
            <a:endParaRPr kumimoji="1" lang="ja-JP" altLang="en-US" dirty="0"/>
          </a:p>
        </p:txBody>
      </p:sp>
      <p:pic>
        <p:nvPicPr>
          <p:cNvPr id="4" name="Picture 2" descr="名古屋大学 素粒子宇宙起源研究機構（KMI）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68"/>
          <a:stretch>
            <a:fillRect/>
          </a:stretch>
        </p:blipFill>
        <p:spPr bwMode="auto">
          <a:xfrm>
            <a:off x="7225600" y="3886200"/>
            <a:ext cx="749576" cy="749578"/>
          </a:xfrm>
          <a:prstGeom prst="rect">
            <a:avLst/>
          </a:prstGeom>
          <a:noFill/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18th</a:t>
            </a:r>
            <a:r>
              <a:rPr lang="en-US" altLang="ja-JP" baseline="30000" dirty="0" smtClean="0"/>
              <a:t> </a:t>
            </a:r>
            <a:r>
              <a:rPr kumimoji="1" lang="en-US" altLang="ja-JP" dirty="0" smtClean="0"/>
              <a:t>Heavy Ion Pub @YITP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8741" y="4911354"/>
            <a:ext cx="7904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cs typeface="Times New Roman"/>
              </a:rPr>
              <a:t>Y.Akamatsu</a:t>
            </a:r>
            <a:r>
              <a:rPr lang="en-US" altLang="ja-JP" sz="2000" dirty="0">
                <a:cs typeface="Times New Roman"/>
              </a:rPr>
              <a:t>, in preparation</a:t>
            </a:r>
            <a:endParaRPr lang="ja-JP" altLang="en-US" sz="2000" dirty="0">
              <a:cs typeface="Times New Roman"/>
            </a:endParaRPr>
          </a:p>
          <a:p>
            <a:r>
              <a:rPr lang="en-US" altLang="ja-JP" sz="2000" dirty="0" err="1" smtClean="0">
                <a:cs typeface="Times New Roman"/>
              </a:rPr>
              <a:t>Y.Akamatsu</a:t>
            </a:r>
            <a:r>
              <a:rPr lang="en-US" altLang="ja-JP" sz="2000" dirty="0">
                <a:cs typeface="Times New Roman"/>
              </a:rPr>
              <a:t>, </a:t>
            </a:r>
            <a:r>
              <a:rPr lang="en-US" altLang="ja-JP" sz="2000" dirty="0" err="1">
                <a:cs typeface="Times New Roman"/>
              </a:rPr>
              <a:t>A.Rothkopf</a:t>
            </a:r>
            <a:r>
              <a:rPr lang="en-US" altLang="ja-JP" sz="2000" dirty="0">
                <a:cs typeface="Times New Roman"/>
              </a:rPr>
              <a:t>, PRD85(2012),</a:t>
            </a:r>
            <a:r>
              <a:rPr lang="en-US" altLang="ja-JP" sz="2000" dirty="0" smtClean="0">
                <a:cs typeface="Times New Roman"/>
              </a:rPr>
              <a:t>105011 (arXiv:1110.1203[</a:t>
            </a:r>
            <a:r>
              <a:rPr lang="en-US" altLang="ja-JP" sz="2000" dirty="0" err="1" smtClean="0">
                <a:cs typeface="Times New Roman"/>
              </a:rPr>
              <a:t>hep-ph</a:t>
            </a:r>
            <a:r>
              <a:rPr lang="en-US" altLang="ja-JP" sz="2000" dirty="0" smtClean="0">
                <a:cs typeface="Times New Roman"/>
              </a:rPr>
              <a:t>])</a:t>
            </a:r>
          </a:p>
          <a:p>
            <a:r>
              <a:rPr lang="en-US" altLang="ja-JP" sz="2000" dirty="0" err="1">
                <a:cs typeface="Times New Roman"/>
              </a:rPr>
              <a:t>Y.Akamatsu</a:t>
            </a:r>
            <a:r>
              <a:rPr lang="en-US" altLang="ja-JP" sz="2000" dirty="0">
                <a:cs typeface="Times New Roman"/>
              </a:rPr>
              <a:t>, </a:t>
            </a:r>
            <a:r>
              <a:rPr lang="en-US" altLang="ja-JP" sz="2000" dirty="0" smtClean="0">
                <a:cs typeface="Times New Roman"/>
              </a:rPr>
              <a:t>PRD87(2013),045016 (arXiv:1209.5068[</a:t>
            </a:r>
            <a:r>
              <a:rPr lang="en-US" altLang="ja-JP" sz="2000" dirty="0" err="1" smtClean="0">
                <a:cs typeface="Times New Roman"/>
              </a:rPr>
              <a:t>hep-ph</a:t>
            </a:r>
            <a:r>
              <a:rPr lang="en-US" altLang="ja-JP" sz="2000" dirty="0" smtClean="0">
                <a:cs typeface="Times New Roman"/>
              </a:rPr>
              <a:t>])</a:t>
            </a:r>
          </a:p>
          <a:p>
            <a:r>
              <a:rPr lang="en-US" altLang="ja-JP" sz="2000" dirty="0">
                <a:cs typeface="Times New Roman"/>
              </a:rPr>
              <a:t> </a:t>
            </a:r>
            <a:r>
              <a:rPr lang="en-US" altLang="ja-JP" sz="2000" dirty="0" smtClean="0">
                <a:cs typeface="Times New Roman"/>
              </a:rPr>
              <a:t>                      arXiv:1303.2976[</a:t>
            </a:r>
            <a:r>
              <a:rPr lang="en-US" altLang="ja-JP" sz="2000" dirty="0" err="1" smtClean="0">
                <a:cs typeface="Times New Roman"/>
              </a:rPr>
              <a:t>nuch-th</a:t>
            </a:r>
            <a:r>
              <a:rPr lang="en-US" altLang="ja-JP" sz="2000" dirty="0" smtClean="0">
                <a:cs typeface="Times New Roma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5993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Perturbative</a:t>
            </a:r>
            <a:r>
              <a:rPr lang="en-US" altLang="ja-JP" dirty="0" smtClean="0"/>
              <a:t> result for U(1)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Stochastic potential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Master equation for relative motion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129873"/>
              </p:ext>
            </p:extLst>
          </p:nvPr>
        </p:nvGraphicFramePr>
        <p:xfrm>
          <a:off x="941782" y="2214964"/>
          <a:ext cx="64944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数式" r:id="rId3" imgW="3898900" imgH="533400" progId="Equation.3">
                  <p:embed/>
                </p:oleObj>
              </mc:Choice>
              <mc:Fallback>
                <p:oleObj name="数式" r:id="rId3" imgW="3898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82" y="2214964"/>
                        <a:ext cx="6494463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630018"/>
              </p:ext>
            </p:extLst>
          </p:nvPr>
        </p:nvGraphicFramePr>
        <p:xfrm>
          <a:off x="941782" y="4506746"/>
          <a:ext cx="71882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数式" r:id="rId5" imgW="4279900" imgH="838200" progId="Equation.3">
                  <p:embed/>
                </p:oleObj>
              </mc:Choice>
              <mc:Fallback>
                <p:oleObj name="数式" r:id="rId5" imgW="4279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82" y="4506746"/>
                        <a:ext cx="71882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20509"/>
              </p:ext>
            </p:extLst>
          </p:nvPr>
        </p:nvGraphicFramePr>
        <p:xfrm>
          <a:off x="2762250" y="3153177"/>
          <a:ext cx="32575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数式" r:id="rId7" imgW="1955800" imgH="457200" progId="Equation.3">
                  <p:embed/>
                </p:oleObj>
              </mc:Choice>
              <mc:Fallback>
                <p:oleObj name="数式" r:id="rId7" imgW="195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153177"/>
                        <a:ext cx="3257550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917245" y="6045896"/>
            <a:ext cx="306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Imaginary part of the potential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276150" y="5733019"/>
            <a:ext cx="0" cy="3404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0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Intuitive picture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Random kicks to a wave function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579537"/>
              </p:ext>
            </p:extLst>
          </p:nvPr>
        </p:nvGraphicFramePr>
        <p:xfrm>
          <a:off x="654756" y="2136704"/>
          <a:ext cx="643890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数式" r:id="rId3" imgW="4394200" imgH="1447800" progId="Equation.3">
                  <p:embed/>
                </p:oleObj>
              </mc:Choice>
              <mc:Fallback>
                <p:oleObj name="数式" r:id="rId3" imgW="43942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56" y="2136704"/>
                        <a:ext cx="6438900" cy="2039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図形グループ 21"/>
          <p:cNvGrpSpPr/>
          <p:nvPr/>
        </p:nvGrpSpPr>
        <p:grpSpPr>
          <a:xfrm>
            <a:off x="7093656" y="2988551"/>
            <a:ext cx="1979478" cy="1134336"/>
            <a:chOff x="7093656" y="3092028"/>
            <a:chExt cx="1979478" cy="113433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7093656" y="3857032"/>
              <a:ext cx="1979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Uncorrelated noise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093656" y="3482616"/>
              <a:ext cx="1735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Correlated noise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093656" y="3092028"/>
              <a:ext cx="1422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Invisible area</a:t>
              </a: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564444" y="3795687"/>
            <a:ext cx="3104445" cy="2546622"/>
            <a:chOff x="564444" y="3908571"/>
            <a:chExt cx="3104445" cy="2546622"/>
          </a:xfrm>
        </p:grpSpPr>
        <p:cxnSp>
          <p:nvCxnSpPr>
            <p:cNvPr id="27" name="直線矢印コネクタ 26"/>
            <p:cNvCxnSpPr/>
            <p:nvPr/>
          </p:nvCxnSpPr>
          <p:spPr>
            <a:xfrm flipV="1">
              <a:off x="1986844" y="3908571"/>
              <a:ext cx="0" cy="2546622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564444" y="5197629"/>
              <a:ext cx="3104445" cy="0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図形グループ 22"/>
            <p:cNvGrpSpPr/>
            <p:nvPr/>
          </p:nvGrpSpPr>
          <p:grpSpPr>
            <a:xfrm>
              <a:off x="1000006" y="4148787"/>
              <a:ext cx="1973205" cy="1984235"/>
              <a:chOff x="1000006" y="4355741"/>
              <a:chExt cx="1973205" cy="1984235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1587495" y="5037451"/>
                <a:ext cx="101976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0000FF"/>
                    </a:solidFill>
                  </a:rPr>
                  <a:t>Invisible</a:t>
                </a:r>
                <a:endParaRPr kumimoji="1" lang="ja-JP" altLang="en-US" sz="16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1" name="図形グループ 20"/>
              <p:cNvGrpSpPr/>
              <p:nvPr/>
            </p:nvGrpSpPr>
            <p:grpSpPr>
              <a:xfrm>
                <a:off x="1000006" y="4355741"/>
                <a:ext cx="1973205" cy="1984235"/>
                <a:chOff x="1309040" y="2166144"/>
                <a:chExt cx="1973205" cy="1984235"/>
              </a:xfrm>
            </p:grpSpPr>
            <p:sp>
              <p:nvSpPr>
                <p:cNvPr id="9" name="円/楕円 8"/>
                <p:cNvSpPr/>
                <p:nvPr/>
              </p:nvSpPr>
              <p:spPr>
                <a:xfrm>
                  <a:off x="1548458" y="2428328"/>
                  <a:ext cx="478837" cy="46792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1841509" y="3682451"/>
                  <a:ext cx="478837" cy="46792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405944" y="2166144"/>
                  <a:ext cx="478837" cy="467928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1868784" y="2794741"/>
                  <a:ext cx="851840" cy="848650"/>
                </a:xfrm>
                <a:prstGeom prst="ellipse">
                  <a:avLst/>
                </a:prstGeom>
                <a:noFill/>
                <a:ln w="19050" cmpd="sng">
                  <a:solidFill>
                    <a:srgbClr val="0000FF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2803408" y="2756465"/>
                  <a:ext cx="478837" cy="467928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696641" y="3384223"/>
                  <a:ext cx="478837" cy="467928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円/楕円 11"/>
                <p:cNvSpPr/>
                <p:nvPr/>
              </p:nvSpPr>
              <p:spPr>
                <a:xfrm>
                  <a:off x="1309040" y="3137187"/>
                  <a:ext cx="478837" cy="467928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31" name="テキスト ボックス 30"/>
          <p:cNvSpPr txBox="1"/>
          <p:nvPr/>
        </p:nvSpPr>
        <p:spPr>
          <a:xfrm>
            <a:off x="3668889" y="5358137"/>
            <a:ext cx="193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Small bound state:</a:t>
            </a:r>
          </a:p>
          <a:p>
            <a:r>
              <a:rPr kumimoji="1" lang="en-US" altLang="ja-JP" dirty="0" smtClean="0"/>
              <a:t>No thermal effect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69735" y="5587232"/>
            <a:ext cx="275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Large bound state:</a:t>
            </a:r>
          </a:p>
          <a:p>
            <a:r>
              <a:rPr lang="en-US" altLang="ja-JP" dirty="0" err="1" smtClean="0"/>
              <a:t>Decoherence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/>
              </a:rPr>
              <a:t></a:t>
            </a:r>
          </a:p>
          <a:p>
            <a:r>
              <a:rPr lang="en-US" altLang="ja-JP" dirty="0" smtClean="0">
                <a:sym typeface="Wingdings"/>
              </a:rPr>
              <a:t>Melting</a:t>
            </a:r>
            <a:r>
              <a:rPr lang="en-US" altLang="ja-JP" dirty="0" smtClean="0"/>
              <a:t> by t</a:t>
            </a:r>
            <a:r>
              <a:rPr kumimoji="1" lang="en-US" altLang="ja-JP" dirty="0" smtClean="0"/>
              <a:t>hermal effect</a:t>
            </a:r>
            <a:endParaRPr kumimoji="1" lang="ja-JP" altLang="en-US" dirty="0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3998150" y="4345790"/>
            <a:ext cx="851840" cy="848650"/>
            <a:chOff x="3998150" y="4693849"/>
            <a:chExt cx="851840" cy="848650"/>
          </a:xfrm>
        </p:grpSpPr>
        <p:sp>
          <p:nvSpPr>
            <p:cNvPr id="29" name="雲 28"/>
            <p:cNvSpPr/>
            <p:nvPr/>
          </p:nvSpPr>
          <p:spPr>
            <a:xfrm>
              <a:off x="4242741" y="4908086"/>
              <a:ext cx="376296" cy="503115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998150" y="4693849"/>
              <a:ext cx="851840" cy="84865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6378596" y="4336604"/>
            <a:ext cx="1270097" cy="1289809"/>
            <a:chOff x="6378596" y="4336604"/>
            <a:chExt cx="1270097" cy="1289809"/>
          </a:xfrm>
        </p:grpSpPr>
        <p:sp>
          <p:nvSpPr>
            <p:cNvPr id="30" name="雲 29"/>
            <p:cNvSpPr/>
            <p:nvPr/>
          </p:nvSpPr>
          <p:spPr>
            <a:xfrm>
              <a:off x="6378596" y="4336604"/>
              <a:ext cx="1270097" cy="1289809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564259" y="4529261"/>
              <a:ext cx="851840" cy="84865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0" name="直線矢印コネクタ 39"/>
          <p:cNvCxnSpPr/>
          <p:nvPr/>
        </p:nvCxnSpPr>
        <p:spPr>
          <a:xfrm flipV="1">
            <a:off x="2220148" y="6004468"/>
            <a:ext cx="5362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2220148" y="6020138"/>
            <a:ext cx="10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l</a:t>
            </a:r>
            <a:r>
              <a:rPr lang="en-US" altLang="ja-JP" baseline="-25000" dirty="0" smtClean="0"/>
              <a:t>corr</a:t>
            </a:r>
            <a:r>
              <a:rPr lang="en-US" altLang="ja-JP" i="1" dirty="0" smtClean="0"/>
              <a:t>~1/</a:t>
            </a:r>
            <a:r>
              <a:rPr lang="en-US" altLang="ja-JP" i="1" dirty="0" err="1" smtClean="0"/>
              <a:t>gT</a:t>
            </a:r>
            <a:endParaRPr lang="en-US" altLang="ja-JP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50895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 Basics </a:t>
            </a:r>
            <a:r>
              <a:rPr lang="en-US" altLang="ja-JP" dirty="0"/>
              <a:t>of open quantum systems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Based on “The theory of open quantum systems”, </a:t>
            </a:r>
          </a:p>
          <a:p>
            <a:r>
              <a:rPr kumimoji="1" lang="en-US" altLang="ja-JP" dirty="0" smtClean="0"/>
              <a:t>Breuer and </a:t>
            </a:r>
            <a:r>
              <a:rPr kumimoji="1" lang="en-US" altLang="ja-JP" dirty="0" err="1" smtClean="0"/>
              <a:t>Petruccione</a:t>
            </a:r>
            <a:r>
              <a:rPr kumimoji="1" lang="en-US" altLang="ja-JP" dirty="0" smtClean="0"/>
              <a:t> (Oxford)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48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Very basics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19676"/>
              </p:ext>
            </p:extLst>
          </p:nvPr>
        </p:nvGraphicFramePr>
        <p:xfrm>
          <a:off x="4607115" y="2268855"/>
          <a:ext cx="30448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数式" r:id="rId3" imgW="1536126" imgH="647631" progId="Equation.3">
                  <p:embed/>
                </p:oleObj>
              </mc:Choice>
              <mc:Fallback>
                <p:oleObj name="数式" r:id="rId3" imgW="1536126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115" y="2268855"/>
                        <a:ext cx="30448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8358"/>
              </p:ext>
            </p:extLst>
          </p:nvPr>
        </p:nvGraphicFramePr>
        <p:xfrm>
          <a:off x="4741863" y="4210050"/>
          <a:ext cx="24669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数式" r:id="rId5" imgW="1244600" imgH="647700" progId="Equation.3">
                  <p:embed/>
                </p:oleObj>
              </mc:Choice>
              <mc:Fallback>
                <p:oleObj name="数式" r:id="rId5" imgW="1244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4210050"/>
                        <a:ext cx="246697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10"/>
          <p:cNvSpPr/>
          <p:nvPr/>
        </p:nvSpPr>
        <p:spPr>
          <a:xfrm>
            <a:off x="2590800" y="3606419"/>
            <a:ext cx="298704" cy="392557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43584" y="225552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Hilbert space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7488" y="2895600"/>
            <a:ext cx="313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von Neumann equation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1561" y="3557651"/>
            <a:ext cx="2958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Trace out the environment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9680" y="4224528"/>
            <a:ext cx="312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Reduced density matrix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3584" y="4840224"/>
            <a:ext cx="226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Master equation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94923" y="5522976"/>
            <a:ext cx="197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(Markovian limit)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79615" y="1417638"/>
            <a:ext cx="2721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</a:t>
            </a:r>
            <a:r>
              <a:rPr kumimoji="1" lang="en-US" altLang="ja-JP" sz="2000" dirty="0" smtClean="0"/>
              <a:t>ys = heavy quarks</a:t>
            </a:r>
          </a:p>
          <a:p>
            <a:r>
              <a:rPr lang="en-US" altLang="ja-JP" sz="2000" dirty="0" smtClean="0"/>
              <a:t>env = gluon, light quarks</a:t>
            </a:r>
            <a:endParaRPr kumimoji="1" lang="ja-JP" altLang="en-US" sz="2000" dirty="0"/>
          </a:p>
        </p:txBody>
      </p:sp>
      <p:sp>
        <p:nvSpPr>
          <p:cNvPr id="19" name="左中かっこ 18"/>
          <p:cNvSpPr/>
          <p:nvPr/>
        </p:nvSpPr>
        <p:spPr>
          <a:xfrm>
            <a:off x="5913120" y="1600200"/>
            <a:ext cx="166495" cy="4358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49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Born-Markov approximation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Interaction picture &amp;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 perturbation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Born-Markov approximation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06433"/>
              </p:ext>
            </p:extLst>
          </p:nvPr>
        </p:nvGraphicFramePr>
        <p:xfrm>
          <a:off x="1340069" y="2071688"/>
          <a:ext cx="7400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数式" r:id="rId3" imgW="3733800" imgH="457200" progId="Equation.3">
                  <p:embed/>
                </p:oleObj>
              </mc:Choice>
              <mc:Fallback>
                <p:oleObj name="数式" r:id="rId3" imgW="373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069" y="2071688"/>
                        <a:ext cx="7400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22186"/>
              </p:ext>
            </p:extLst>
          </p:nvPr>
        </p:nvGraphicFramePr>
        <p:xfrm>
          <a:off x="2851451" y="2957016"/>
          <a:ext cx="27193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数式" r:id="rId5" imgW="1371600" imgH="241300" progId="Equation.3">
                  <p:embed/>
                </p:oleObj>
              </mc:Choice>
              <mc:Fallback>
                <p:oleObj name="数式" r:id="rId5" imgW="1371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451" y="2957016"/>
                        <a:ext cx="271938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340069" y="2911875"/>
            <a:ext cx="135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assuming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2030" y="4888107"/>
            <a:ext cx="43751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Born approximation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Markov approximation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 of time scales: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τ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B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&lt;&lt;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τ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R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1166813" y="3940175"/>
            <a:ext cx="5486400" cy="904875"/>
            <a:chOff x="1166813" y="3940175"/>
            <a:chExt cx="5486400" cy="904875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991014"/>
                </p:ext>
              </p:extLst>
            </p:nvPr>
          </p:nvGraphicFramePr>
          <p:xfrm>
            <a:off x="1166813" y="3940175"/>
            <a:ext cx="5486400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7" name="数式" r:id="rId7" imgW="2768600" imgH="457200" progId="Equation.3">
                    <p:embed/>
                  </p:oleObj>
                </mc:Choice>
                <mc:Fallback>
                  <p:oleObj name="数式" r:id="rId7" imgW="276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813" y="3940175"/>
                          <a:ext cx="5486400" cy="904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円/楕円 11"/>
            <p:cNvSpPr/>
            <p:nvPr/>
          </p:nvSpPr>
          <p:spPr>
            <a:xfrm>
              <a:off x="2242207" y="4002690"/>
              <a:ext cx="236483" cy="166413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461356" y="4300483"/>
              <a:ext cx="236483" cy="253998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5141310" y="4633310"/>
              <a:ext cx="1252483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63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(1) Quantum optical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Interaction Hamiltonian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Rotating wave approximation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40925"/>
              </p:ext>
            </p:extLst>
          </p:nvPr>
        </p:nvGraphicFramePr>
        <p:xfrm>
          <a:off x="1207813" y="2140941"/>
          <a:ext cx="57372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数式" r:id="rId3" imgW="2895600" imgH="762000" progId="Equation.3">
                  <p:embed/>
                </p:oleObj>
              </mc:Choice>
              <mc:Fallback>
                <p:oleObj name="数式" r:id="rId3" imgW="2895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813" y="2140941"/>
                        <a:ext cx="57372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62690" y="3570055"/>
            <a:ext cx="43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~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Hopping btw states with energy gap </a:t>
            </a:r>
            <a:r>
              <a:rPr kumimoji="1" lang="en-US" altLang="ja-JP" sz="2000" dirty="0" err="1" smtClean="0"/>
              <a:t>ω</a:t>
            </a:r>
            <a:endParaRPr kumimoji="1" lang="ja-JP" altLang="en-US" sz="2000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187325" y="4646613"/>
            <a:ext cx="8834438" cy="1848882"/>
            <a:chOff x="187325" y="4646613"/>
            <a:chExt cx="8834438" cy="1848882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97188"/>
                </p:ext>
              </p:extLst>
            </p:nvPr>
          </p:nvGraphicFramePr>
          <p:xfrm>
            <a:off x="187325" y="4646613"/>
            <a:ext cx="8834438" cy="170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7" name="数式" r:id="rId5" imgW="4457700" imgH="863600" progId="Equation.3">
                    <p:embed/>
                  </p:oleObj>
                </mc:Choice>
                <mc:Fallback>
                  <p:oleObj name="数式" r:id="rId5" imgW="4457700" imgH="86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325" y="4646613"/>
                          <a:ext cx="8834438" cy="170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4937378" y="6126163"/>
              <a:ext cx="1770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sym typeface="Wingdings"/>
                </a:rPr>
                <a:t> </a:t>
              </a:r>
              <a:r>
                <a:rPr kumimoji="1" lang="en-US" altLang="ja-JP" dirty="0" err="1" smtClean="0">
                  <a:solidFill>
                    <a:srgbClr val="FF0000"/>
                  </a:solidFill>
                </a:rPr>
                <a:t>Lindblad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form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650828" y="5710621"/>
              <a:ext cx="840827" cy="41554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94855" y="5710621"/>
              <a:ext cx="995855" cy="41554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60628" y="5710019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altLang="ja-JP" dirty="0" smtClean="0">
                  <a:solidFill>
                    <a:srgbClr val="0000FF"/>
                  </a:solidFill>
                  <a:sym typeface="Wingdings"/>
                </a:rPr>
                <a:t>R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enormalization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altLang="ja-JP" dirty="0" smtClean="0">
                  <a:solidFill>
                    <a:srgbClr val="0000FF"/>
                  </a:solidFill>
                </a:rPr>
                <a:t>Lamb shift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778000" y="4646613"/>
              <a:ext cx="812800" cy="53849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557720"/>
                </p:ext>
              </p:extLst>
            </p:nvPr>
          </p:nvGraphicFramePr>
          <p:xfrm>
            <a:off x="2397751" y="5164138"/>
            <a:ext cx="293528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8" name="数式" r:id="rId7" imgW="1828800" imgH="241300" progId="Equation.3">
                    <p:embed/>
                  </p:oleObj>
                </mc:Choice>
                <mc:Fallback>
                  <p:oleObj name="数式" r:id="rId7" imgW="1828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7751" y="5164138"/>
                          <a:ext cx="2935287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テキスト ボックス 15"/>
            <p:cNvSpPr txBox="1"/>
            <p:nvPr/>
          </p:nvSpPr>
          <p:spPr>
            <a:xfrm>
              <a:off x="1748828" y="5185103"/>
              <a:ext cx="6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RWA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7386477" y="1947331"/>
            <a:ext cx="1630383" cy="1853973"/>
            <a:chOff x="7484861" y="1947331"/>
            <a:chExt cx="1630383" cy="1853973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7995829" y="2012455"/>
              <a:ext cx="17888" cy="17888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888503" y="2414946"/>
              <a:ext cx="2235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888503" y="3390217"/>
              <a:ext cx="22359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8425136" y="2414946"/>
              <a:ext cx="8943" cy="9752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8112100" y="1947331"/>
              <a:ext cx="577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ω</a:t>
              </a:r>
              <a:r>
                <a:rPr lang="en-US" altLang="ja-JP" dirty="0" smtClean="0"/>
                <a:t>&gt;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484861" y="2230280"/>
              <a:ext cx="3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ε</a:t>
              </a:r>
              <a:r>
                <a:rPr lang="en-US" altLang="ja-JP" dirty="0" smtClean="0"/>
                <a:t>’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484861" y="3200723"/>
              <a:ext cx="289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ε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496302" y="2659406"/>
              <a:ext cx="61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A(</a:t>
              </a:r>
              <a:r>
                <a:rPr lang="en-US" altLang="ja-JP" dirty="0" err="1" smtClean="0"/>
                <a:t>ω</a:t>
              </a:r>
              <a:r>
                <a:rPr lang="en-US" altLang="ja-JP" dirty="0" smtClean="0"/>
                <a:t>)</a:t>
              </a: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13532" y="1795927"/>
            <a:ext cx="206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(i</a:t>
            </a:r>
            <a:r>
              <a:rPr kumimoji="1" lang="en-US" altLang="ja-JP" dirty="0" smtClean="0"/>
              <a:t>nteraction picture)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84172" y="4288556"/>
            <a:ext cx="206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(i</a:t>
            </a:r>
            <a:r>
              <a:rPr kumimoji="1" lang="en-US" altLang="ja-JP" dirty="0" smtClean="0"/>
              <a:t>nteraction picture)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26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 Quantum optical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Physical condition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Example: atomic level transitions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56236" y="2978436"/>
            <a:ext cx="6314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Uncertainty of energy (superposition of different levels)</a:t>
            </a:r>
          </a:p>
          <a:p>
            <a:r>
              <a:rPr lang="en-US" altLang="ja-JP" sz="2000" dirty="0" smtClean="0">
                <a:sym typeface="Wingdings"/>
              </a:rPr>
              <a:t> In a long time, relative phase gets randomized and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quantum</a:t>
            </a:r>
            <a:r>
              <a:rPr lang="en-US" altLang="ja-JP" sz="2000" dirty="0" smtClean="0">
                <a:sym typeface="Wingdings"/>
              </a:rPr>
              <a:t> superposition becomes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statistical</a:t>
            </a:r>
            <a:r>
              <a:rPr lang="en-US" altLang="ja-JP" sz="2000" dirty="0" smtClean="0">
                <a:sym typeface="Wingdings"/>
              </a:rPr>
              <a:t> ensemble.</a:t>
            </a:r>
            <a:endParaRPr kumimoji="1" lang="ja-JP" altLang="en-US" sz="2000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037591" y="4567284"/>
            <a:ext cx="7452257" cy="1688200"/>
            <a:chOff x="1037591" y="4567284"/>
            <a:chExt cx="7452257" cy="1688200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962459"/>
                </p:ext>
              </p:extLst>
            </p:nvPr>
          </p:nvGraphicFramePr>
          <p:xfrm>
            <a:off x="1037591" y="4567284"/>
            <a:ext cx="5346160" cy="168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数式" r:id="rId3" imgW="3695700" imgH="1168400" progId="Equation.3">
                    <p:embed/>
                  </p:oleObj>
                </mc:Choice>
                <mc:Fallback>
                  <p:oleObj name="数式" r:id="rId3" imgW="3695700" imgH="116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591" y="4567284"/>
                          <a:ext cx="5346160" cy="168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テキスト ボックス 11"/>
            <p:cNvSpPr txBox="1"/>
            <p:nvPr/>
          </p:nvSpPr>
          <p:spPr>
            <a:xfrm>
              <a:off x="6553200" y="5151885"/>
              <a:ext cx="19366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Photon emission</a:t>
              </a:r>
            </a:p>
            <a:p>
              <a:endParaRPr lang="en-US" altLang="ja-JP" dirty="0"/>
            </a:p>
            <a:p>
              <a:r>
                <a:rPr kumimoji="1" lang="en-US" altLang="ja-JP" dirty="0" smtClean="0"/>
                <a:t>Photon absorption</a:t>
              </a:r>
              <a:endParaRPr kumimoji="1" lang="ja-JP" altLang="en-US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383751" y="4486786"/>
            <a:ext cx="21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(Schrödinger</a:t>
            </a:r>
            <a:r>
              <a:rPr kumimoji="1" lang="en-US" altLang="ja-JP" dirty="0" smtClean="0"/>
              <a:t> picture)</a:t>
            </a:r>
            <a:endParaRPr kumimoji="1" lang="ja-JP" altLang="en-US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965939" y="2108474"/>
            <a:ext cx="5417812" cy="941515"/>
            <a:chOff x="965939" y="2072698"/>
            <a:chExt cx="5417812" cy="941515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1083496" y="2072698"/>
              <a:ext cx="5300255" cy="941515"/>
              <a:chOff x="1083496" y="2260522"/>
              <a:chExt cx="5300255" cy="941515"/>
            </a:xfrm>
          </p:grpSpPr>
          <p:graphicFrame>
            <p:nvGraphicFramePr>
              <p:cNvPr id="7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6018201"/>
                  </p:ext>
                </p:extLst>
              </p:nvPr>
            </p:nvGraphicFramePr>
            <p:xfrm>
              <a:off x="1083496" y="2287354"/>
              <a:ext cx="1950428" cy="9146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9" name="数式" r:id="rId5" imgW="1003300" imgH="469900" progId="Equation.3">
                      <p:embed/>
                    </p:oleObj>
                  </mc:Choice>
                  <mc:Fallback>
                    <p:oleObj name="数式" r:id="rId5" imgW="1003300" imgH="469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3496" y="2287354"/>
                            <a:ext cx="1950428" cy="9146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テキスト ボックス 7"/>
              <p:cNvSpPr txBox="1"/>
              <p:nvPr/>
            </p:nvSpPr>
            <p:spPr>
              <a:xfrm>
                <a:off x="3124200" y="2260522"/>
                <a:ext cx="2794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Separation of time scales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124200" y="2761746"/>
                <a:ext cx="3259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Rotating wave approximation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965939" y="2099530"/>
              <a:ext cx="2067985" cy="8745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05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 Quantum optical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How about </a:t>
            </a:r>
            <a:r>
              <a:rPr kumimoji="1" lang="en-US" altLang="ja-JP" dirty="0" err="1" smtClean="0"/>
              <a:t>quarkonium</a:t>
            </a:r>
            <a:r>
              <a:rPr kumimoji="1" lang="en-US" altLang="ja-JP" dirty="0" smtClean="0"/>
              <a:t> melting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635016" y="3550864"/>
            <a:ext cx="3130398" cy="2812576"/>
            <a:chOff x="635016" y="3550864"/>
            <a:chExt cx="3130398" cy="2812576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1408836" y="3550864"/>
              <a:ext cx="223597" cy="2069936"/>
              <a:chOff x="2830913" y="3398812"/>
              <a:chExt cx="223597" cy="2069936"/>
            </a:xfrm>
          </p:grpSpPr>
          <p:cxnSp>
            <p:nvCxnSpPr>
              <p:cNvPr id="15" name="直線コネクタ 14"/>
              <p:cNvCxnSpPr/>
              <p:nvPr/>
            </p:nvCxnSpPr>
            <p:spPr>
              <a:xfrm>
                <a:off x="2942535" y="3398812"/>
                <a:ext cx="0" cy="2069936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2830913" y="4279158"/>
                <a:ext cx="22359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2830913" y="5012941"/>
                <a:ext cx="22359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830913" y="4368950"/>
                <a:ext cx="22359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正方形/長方形 27"/>
              <p:cNvSpPr/>
              <p:nvPr/>
            </p:nvSpPr>
            <p:spPr>
              <a:xfrm>
                <a:off x="2830913" y="3846025"/>
                <a:ext cx="223597" cy="38459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円弧 30"/>
            <p:cNvSpPr/>
            <p:nvPr/>
          </p:nvSpPr>
          <p:spPr>
            <a:xfrm rot="16200000">
              <a:off x="1824552" y="4422578"/>
              <a:ext cx="1922934" cy="1958790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635016" y="4377546"/>
              <a:ext cx="2489184" cy="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2953428" y="4538890"/>
            <a:ext cx="591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 do not think the quantum optical approach is very suitable to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quarkonium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melting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61687" y="5479832"/>
            <a:ext cx="252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But there are such works</a:t>
            </a:r>
          </a:p>
          <a:p>
            <a:r>
              <a:rPr kumimoji="1" lang="en-US" altLang="ja-JP" dirty="0" err="1" smtClean="0"/>
              <a:t>Borghini</a:t>
            </a:r>
            <a:r>
              <a:rPr kumimoji="1" lang="en-US" altLang="ja-JP" dirty="0" smtClean="0"/>
              <a:t> et al (‘11, ‘12)</a:t>
            </a:r>
            <a:endParaRPr kumimoji="1" lang="ja-JP" altLang="en-US" dirty="0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1806624" y="2468612"/>
            <a:ext cx="6152645" cy="1082252"/>
            <a:chOff x="1806624" y="2468612"/>
            <a:chExt cx="6152645" cy="1082252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1915276" y="2589083"/>
              <a:ext cx="6043993" cy="914683"/>
              <a:chOff x="1003000" y="2188973"/>
              <a:chExt cx="6043993" cy="914683"/>
            </a:xfrm>
          </p:grpSpPr>
          <p:grpSp>
            <p:nvGrpSpPr>
              <p:cNvPr id="7" name="図形グループ 6"/>
              <p:cNvGrpSpPr/>
              <p:nvPr/>
            </p:nvGrpSpPr>
            <p:grpSpPr>
              <a:xfrm>
                <a:off x="1003000" y="2188973"/>
                <a:ext cx="5380751" cy="914683"/>
                <a:chOff x="1003000" y="2260522"/>
                <a:chExt cx="5380751" cy="914683"/>
              </a:xfrm>
            </p:grpSpPr>
            <p:graphicFrame>
              <p:nvGraphicFramePr>
                <p:cNvPr id="8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7901763"/>
                    </p:ext>
                  </p:extLst>
                </p:nvPr>
              </p:nvGraphicFramePr>
              <p:xfrm>
                <a:off x="1003000" y="2260522"/>
                <a:ext cx="1950428" cy="9146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21" name="数式" r:id="rId3" imgW="1003300" imgH="469900" progId="Equation.3">
                        <p:embed/>
                      </p:oleObj>
                    </mc:Choice>
                    <mc:Fallback>
                      <p:oleObj name="数式" r:id="rId3" imgW="1003300" imgH="469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3000" y="2260522"/>
                              <a:ext cx="1950428" cy="91468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3124200" y="2260522"/>
                  <a:ext cx="27941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solidFill>
                        <a:srgbClr val="FF0000"/>
                      </a:solidFill>
                    </a:rPr>
                    <a:t>Separation of time scales</a:t>
                  </a:r>
                  <a:endParaRPr kumimoji="1"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124200" y="2761746"/>
                  <a:ext cx="32595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solidFill>
                        <a:srgbClr val="FF0000"/>
                      </a:solidFill>
                    </a:rPr>
                    <a:t>Rotating wave approximation</a:t>
                  </a:r>
                  <a:endParaRPr kumimoji="1"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6629315" y="221975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◯</a:t>
                </a: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631495" y="273432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？</a:t>
                </a:r>
                <a:endParaRPr kumimoji="1" lang="ja-JP" altLang="en-US" dirty="0"/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1806624" y="2468612"/>
              <a:ext cx="6150465" cy="108225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03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Quantum Brownian motion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Caldeira</a:t>
            </a:r>
            <a:r>
              <a:rPr kumimoji="1" lang="en-US" altLang="ja-JP" dirty="0" smtClean="0"/>
              <a:t>-Leggett model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Master equation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00095"/>
              </p:ext>
            </p:extLst>
          </p:nvPr>
        </p:nvGraphicFramePr>
        <p:xfrm>
          <a:off x="720400" y="2029758"/>
          <a:ext cx="83327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数式" r:id="rId3" imgW="4546600" imgH="482600" progId="Equation.3">
                  <p:embed/>
                </p:oleObj>
              </mc:Choice>
              <mc:Fallback>
                <p:oleObj name="数式" r:id="rId3" imgW="4546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0" y="2029758"/>
                        <a:ext cx="83327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553200" y="1820893"/>
            <a:ext cx="21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(Schrödinger</a:t>
            </a:r>
            <a:r>
              <a:rPr kumimoji="1" lang="en-US" altLang="ja-JP" dirty="0" smtClean="0"/>
              <a:t> picture)</a:t>
            </a:r>
            <a:endParaRPr kumimoji="1" lang="ja-JP" alt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720400" y="2778243"/>
            <a:ext cx="6846887" cy="904875"/>
            <a:chOff x="720400" y="2939235"/>
            <a:chExt cx="6846887" cy="90487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628006"/>
                </p:ext>
              </p:extLst>
            </p:nvPr>
          </p:nvGraphicFramePr>
          <p:xfrm>
            <a:off x="720400" y="2939235"/>
            <a:ext cx="6846887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5" name="数式" r:id="rId5" imgW="3454400" imgH="457200" progId="Equation.3">
                    <p:embed/>
                  </p:oleObj>
                </mc:Choice>
                <mc:Fallback>
                  <p:oleObj name="数式" r:id="rId5" imgW="3454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400" y="2939235"/>
                          <a:ext cx="6846887" cy="904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正方形/長方形 9"/>
            <p:cNvSpPr/>
            <p:nvPr/>
          </p:nvSpPr>
          <p:spPr>
            <a:xfrm>
              <a:off x="5053861" y="3193095"/>
              <a:ext cx="930163" cy="42038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478805"/>
              </p:ext>
            </p:extLst>
          </p:nvPr>
        </p:nvGraphicFramePr>
        <p:xfrm>
          <a:off x="812712" y="3772089"/>
          <a:ext cx="780256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数式" r:id="rId7" imgW="3937000" imgH="431800" progId="Equation.3">
                  <p:embed/>
                </p:oleObj>
              </mc:Choice>
              <mc:Fallback>
                <p:oleObj name="数式" r:id="rId7" imgW="393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712" y="3772089"/>
                        <a:ext cx="7802562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793666" y="3503766"/>
            <a:ext cx="367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Time scale of system is slow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1433187" y="4783245"/>
            <a:ext cx="7131755" cy="1617825"/>
            <a:chOff x="1433187" y="4783245"/>
            <a:chExt cx="7131755" cy="1617825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1433187" y="5042170"/>
              <a:ext cx="6226312" cy="1358900"/>
              <a:chOff x="1433187" y="4997450"/>
              <a:chExt cx="6226312" cy="1358900"/>
            </a:xfrm>
          </p:grpSpPr>
          <p:graphicFrame>
            <p:nvGraphicFramePr>
              <p:cNvPr id="1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830150"/>
                  </p:ext>
                </p:extLst>
              </p:nvPr>
            </p:nvGraphicFramePr>
            <p:xfrm>
              <a:off x="1433187" y="4997450"/>
              <a:ext cx="6134100" cy="1358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7" name="数式" r:id="rId9" imgW="4241800" imgH="939800" progId="Equation.3">
                      <p:embed/>
                    </p:oleObj>
                  </mc:Choice>
                  <mc:Fallback>
                    <p:oleObj name="数式" r:id="rId9" imgW="4241800" imgH="939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3187" y="4997450"/>
                            <a:ext cx="6134100" cy="1358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テキスト ボックス 15"/>
              <p:cNvSpPr txBox="1"/>
              <p:nvPr/>
            </p:nvSpPr>
            <p:spPr>
              <a:xfrm>
                <a:off x="5598869" y="5849536"/>
                <a:ext cx="2060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Ohmic</a:t>
                </a:r>
                <a:r>
                  <a:rPr kumimoji="1" lang="en-US" altLang="ja-JP" dirty="0" smtClean="0"/>
                  <a:t> environment</a:t>
                </a:r>
                <a:endParaRPr kumimoji="1" lang="ja-JP" altLang="en-US" dirty="0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6215997" y="5524924"/>
              <a:ext cx="2348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Quantum </a:t>
              </a:r>
              <a:r>
                <a:rPr kumimoji="1" lang="en-US" altLang="ja-JP" dirty="0" err="1" smtClean="0">
                  <a:solidFill>
                    <a:srgbClr val="0000FF"/>
                  </a:solidFill>
                </a:rPr>
                <a:t>decoherence</a:t>
              </a:r>
              <a:endParaRPr kumimoji="1" lang="en-US" altLang="ja-JP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559122" y="4783245"/>
              <a:ext cx="237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Momentum dissipation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132073" y="5161522"/>
              <a:ext cx="1476000" cy="431999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2325" y="5161522"/>
              <a:ext cx="1816018" cy="431999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57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Quantum Brownian motion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Physical condition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How about </a:t>
            </a:r>
            <a:r>
              <a:rPr lang="en-US" altLang="ja-JP" dirty="0" err="1" smtClean="0"/>
              <a:t>quarkonium</a:t>
            </a:r>
            <a:r>
              <a:rPr lang="en-US" altLang="ja-JP" dirty="0" smtClean="0"/>
              <a:t> melting?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448909" y="2144250"/>
            <a:ext cx="4469470" cy="915714"/>
            <a:chOff x="1448909" y="2072698"/>
            <a:chExt cx="4469470" cy="915714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1503363" y="2072698"/>
              <a:ext cx="4415016" cy="915714"/>
              <a:chOff x="1503363" y="2260522"/>
              <a:chExt cx="4415016" cy="915714"/>
            </a:xfrm>
          </p:grpSpPr>
          <p:graphicFrame>
            <p:nvGraphicFramePr>
              <p:cNvPr id="1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987514"/>
                  </p:ext>
                </p:extLst>
              </p:nvPr>
            </p:nvGraphicFramePr>
            <p:xfrm>
              <a:off x="1503363" y="2311048"/>
              <a:ext cx="1111250" cy="865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66" name="数式" r:id="rId3" imgW="571500" imgH="444500" progId="Equation.3">
                      <p:embed/>
                    </p:oleObj>
                  </mc:Choice>
                  <mc:Fallback>
                    <p:oleObj name="数式" r:id="rId3" imgW="571500" imgH="444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3363" y="2311048"/>
                            <a:ext cx="1111250" cy="865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テキスト ボックス 10"/>
              <p:cNvSpPr txBox="1"/>
              <p:nvPr/>
            </p:nvSpPr>
            <p:spPr>
              <a:xfrm>
                <a:off x="3124200" y="2260522"/>
                <a:ext cx="2794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Separation of time scales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3124200" y="2761746"/>
                <a:ext cx="2741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System timescale is slow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1448909" y="2108474"/>
              <a:ext cx="1168723" cy="8745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6482937" y="2690632"/>
            <a:ext cx="55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(◯)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51373" y="22051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◯</a:t>
            </a: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35016" y="3908899"/>
            <a:ext cx="3130398" cy="2812576"/>
            <a:chOff x="635016" y="3550864"/>
            <a:chExt cx="3130398" cy="2812576"/>
          </a:xfrm>
        </p:grpSpPr>
        <p:grpSp>
          <p:nvGrpSpPr>
            <p:cNvPr id="25" name="図形グループ 24"/>
            <p:cNvGrpSpPr/>
            <p:nvPr/>
          </p:nvGrpSpPr>
          <p:grpSpPr>
            <a:xfrm>
              <a:off x="1408836" y="3550864"/>
              <a:ext cx="223597" cy="2069936"/>
              <a:chOff x="2830913" y="3398812"/>
              <a:chExt cx="223597" cy="2069936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>
                <a:off x="2942535" y="3398812"/>
                <a:ext cx="0" cy="2069936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2830913" y="4279158"/>
                <a:ext cx="22359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2830913" y="5012941"/>
                <a:ext cx="22359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830913" y="4368950"/>
                <a:ext cx="22359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正方形/長方形 31"/>
              <p:cNvSpPr/>
              <p:nvPr/>
            </p:nvSpPr>
            <p:spPr>
              <a:xfrm>
                <a:off x="2830913" y="3846025"/>
                <a:ext cx="223597" cy="38459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円弧 25"/>
            <p:cNvSpPr/>
            <p:nvPr/>
          </p:nvSpPr>
          <p:spPr>
            <a:xfrm rot="16200000">
              <a:off x="1824552" y="4422578"/>
              <a:ext cx="1922934" cy="1958790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635016" y="4377546"/>
              <a:ext cx="2489184" cy="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954215" y="5889742"/>
            <a:ext cx="25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Thermally relevant states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253856" y="4735581"/>
            <a:ext cx="8944" cy="1051346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262800" y="49869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 T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14945" y="4135416"/>
            <a:ext cx="5575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If HQ momentum is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p&lt;&lt;M for V(1/p)=-T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QBM</a:t>
            </a:r>
            <a:r>
              <a:rPr kumimoji="1" lang="en-US" altLang="ja-JP" sz="2000" dirty="0" smtClean="0"/>
              <a:t> approach is suitable. Furthermore in that situatio</a:t>
            </a:r>
            <a:r>
              <a:rPr lang="en-US" altLang="ja-JP" sz="2000" dirty="0" smtClean="0"/>
              <a:t>n,</a:t>
            </a:r>
            <a:r>
              <a:rPr lang="en-US" altLang="ja-JP" sz="2000" dirty="0" smtClean="0">
                <a:solidFill>
                  <a:srgbClr val="0000FF"/>
                </a:solidFill>
              </a:rPr>
              <a:t> j*A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iteraction</a:t>
            </a:r>
            <a:r>
              <a:rPr lang="en-US" altLang="ja-JP" sz="2000" dirty="0" smtClean="0">
                <a:solidFill>
                  <a:srgbClr val="0000FF"/>
                </a:solidFill>
              </a:rPr>
              <a:t> (real gluon process) is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subleading</a:t>
            </a:r>
            <a:r>
              <a:rPr lang="en-US" altLang="ja-JP" sz="2000" dirty="0" smtClean="0">
                <a:solidFill>
                  <a:srgbClr val="0000FF"/>
                </a:solidFill>
              </a:rPr>
              <a:t> in HQ velocity</a:t>
            </a:r>
            <a:r>
              <a:rPr lang="en-US" altLang="ja-JP" sz="2000" dirty="0" smtClean="0"/>
              <a:t>.</a:t>
            </a:r>
          </a:p>
          <a:p>
            <a:r>
              <a:rPr kumimoji="1" lang="en-US" altLang="ja-JP" sz="2000" dirty="0" smtClean="0">
                <a:sym typeface="Wingdings"/>
              </a:rPr>
              <a:t> </a:t>
            </a:r>
            <a:r>
              <a:rPr kumimoji="1" lang="en-US" altLang="ja-JP" sz="2000" dirty="0" smtClean="0">
                <a:solidFill>
                  <a:srgbClr val="FF0000"/>
                </a:solidFill>
                <a:sym typeface="Wingdings"/>
              </a:rPr>
              <a:t>Stochastic potential + momentum dissipation is the leading order process in velocity expansion!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3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Quarkonium</a:t>
            </a:r>
            <a:r>
              <a:rPr kumimoji="1" lang="en-US" altLang="ja-JP" dirty="0" smtClean="0"/>
              <a:t> Suppression at LHC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Sequential melting of bottomonia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grpSp>
        <p:nvGrpSpPr>
          <p:cNvPr id="7" name="グループ化 13"/>
          <p:cNvGrpSpPr/>
          <p:nvPr/>
        </p:nvGrpSpPr>
        <p:grpSpPr>
          <a:xfrm>
            <a:off x="546062" y="2117996"/>
            <a:ext cx="3642858" cy="3575148"/>
            <a:chOff x="277789" y="2130910"/>
            <a:chExt cx="3845734" cy="3630549"/>
          </a:xfrm>
        </p:grpSpPr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89" y="2130910"/>
              <a:ext cx="3845734" cy="363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1109472" y="2523744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p+p</a:t>
              </a:r>
              <a:endParaRPr kumimoji="1" lang="ja-JP" altLang="en-US" sz="2800" dirty="0"/>
            </a:p>
          </p:txBody>
        </p:sp>
      </p:grpSp>
      <p:grpSp>
        <p:nvGrpSpPr>
          <p:cNvPr id="8" name="グループ化 14"/>
          <p:cNvGrpSpPr/>
          <p:nvPr/>
        </p:nvGrpSpPr>
        <p:grpSpPr>
          <a:xfrm>
            <a:off x="4501475" y="2054365"/>
            <a:ext cx="3816953" cy="3538572"/>
            <a:chOff x="4501475" y="2142046"/>
            <a:chExt cx="3816953" cy="3578739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475" y="2142046"/>
              <a:ext cx="3816953" cy="3578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279136" y="2566416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A+A</a:t>
              </a:r>
              <a:endParaRPr kumimoji="1" lang="ja-JP" altLang="en-US" sz="2800" dirty="0"/>
            </a:p>
          </p:txBody>
        </p:sp>
      </p:grp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6115"/>
              </p:ext>
            </p:extLst>
          </p:nvPr>
        </p:nvGraphicFramePr>
        <p:xfrm>
          <a:off x="109479" y="5611316"/>
          <a:ext cx="3855466" cy="64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数式" r:id="rId5" imgW="3022560" imgH="507960" progId="Equation.3">
                  <p:embed/>
                </p:oleObj>
              </mc:Choice>
              <mc:Fallback>
                <p:oleObj name="数式" r:id="rId5" imgW="3022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79" y="5611316"/>
                        <a:ext cx="3855466" cy="647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55496"/>
              </p:ext>
            </p:extLst>
          </p:nvPr>
        </p:nvGraphicFramePr>
        <p:xfrm>
          <a:off x="4022651" y="5621387"/>
          <a:ext cx="5032539" cy="63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数式" r:id="rId7" imgW="4012920" imgH="507960" progId="Equation.3">
                  <p:embed/>
                </p:oleObj>
              </mc:Choice>
              <mc:Fallback>
                <p:oleObj name="数式" r:id="rId7" imgW="4012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651" y="5621387"/>
                        <a:ext cx="5032539" cy="637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7566299" y="1592700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CMS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377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Quarkonium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sQGP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HQ potential in </a:t>
            </a:r>
            <a:r>
              <a:rPr lang="en-US" altLang="ja-JP" dirty="0" err="1" smtClean="0"/>
              <a:t>sQGP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Minimum theory </a:t>
            </a:r>
            <a:r>
              <a:rPr kumimoji="1" lang="en-US" altLang="ja-JP" dirty="0" smtClean="0"/>
              <a:t>of </a:t>
            </a:r>
            <a:r>
              <a:rPr lang="en-US" altLang="ja-JP" dirty="0" err="1"/>
              <a:t>q</a:t>
            </a:r>
            <a:r>
              <a:rPr kumimoji="1" lang="en-US" altLang="ja-JP" dirty="0" err="1" smtClean="0"/>
              <a:t>uarkonium</a:t>
            </a:r>
            <a:r>
              <a:rPr kumimoji="1" lang="en-US" altLang="ja-JP" dirty="0" smtClean="0"/>
              <a:t> melting</a:t>
            </a:r>
          </a:p>
          <a:p>
            <a:pPr lvl="1"/>
            <a:r>
              <a:rPr lang="en-US" altLang="ja-JP" dirty="0" smtClean="0"/>
              <a:t>Stochastic potential</a:t>
            </a:r>
          </a:p>
          <a:p>
            <a:pPr lvl="1"/>
            <a:r>
              <a:rPr kumimoji="1" lang="en-US" altLang="ja-JP" dirty="0" smtClean="0"/>
              <a:t>Momentum dissipation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2828" y="4955113"/>
            <a:ext cx="235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Y.Akamatsu</a:t>
            </a:r>
            <a:r>
              <a:rPr kumimoji="1" lang="en-US" altLang="ja-JP" dirty="0" smtClean="0"/>
              <a:t> (‘13)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nd also in preparation</a:t>
            </a:r>
            <a:endParaRPr kumimoji="1" lang="ja-JP" alt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035108"/>
              </p:ext>
            </p:extLst>
          </p:nvPr>
        </p:nvGraphicFramePr>
        <p:xfrm>
          <a:off x="725517" y="2289412"/>
          <a:ext cx="3317118" cy="116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数式" r:id="rId3" imgW="1879600" imgH="660400" progId="Equation.3">
                  <p:embed/>
                </p:oleObj>
              </mc:Choice>
              <mc:Fallback>
                <p:oleObj name="数式" r:id="rId3" imgW="18796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17" y="2289412"/>
                        <a:ext cx="3317118" cy="1165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231392" y="2513331"/>
            <a:ext cx="4707054" cy="70788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Bottom M</a:t>
            </a:r>
            <a:r>
              <a:rPr kumimoji="1" lang="en-US" altLang="ja-JP" sz="2000" baseline="-25000" dirty="0" smtClean="0"/>
              <a:t>b</a:t>
            </a:r>
            <a:r>
              <a:rPr kumimoji="1" lang="en-US" altLang="ja-JP" sz="2000" dirty="0" smtClean="0"/>
              <a:t>=4.5GeV, </a:t>
            </a:r>
            <a:r>
              <a:rPr lang="en-US" altLang="ja-JP" sz="2000" dirty="0" smtClean="0"/>
              <a:t>T~300MeV@LHC/RHIC</a:t>
            </a:r>
          </a:p>
          <a:p>
            <a:r>
              <a:rPr kumimoji="1" lang="en-US" altLang="ja-JP" sz="2000" dirty="0" smtClean="0">
                <a:sym typeface="Wingdings"/>
              </a:rPr>
              <a:t> </a:t>
            </a:r>
            <a:r>
              <a:rPr kumimoji="1" lang="en-US" altLang="ja-JP" sz="2000" i="1" dirty="0" smtClean="0">
                <a:sym typeface="Wingdings"/>
              </a:rPr>
              <a:t>P</a:t>
            </a:r>
            <a:r>
              <a:rPr kumimoji="1" lang="en-US" altLang="ja-JP" sz="2000" dirty="0" smtClean="0">
                <a:sym typeface="Wingdings"/>
              </a:rPr>
              <a:t>/</a:t>
            </a:r>
            <a:r>
              <a:rPr kumimoji="1" lang="en-US" altLang="ja-JP" sz="2000" i="1" dirty="0" smtClean="0">
                <a:sym typeface="Wingdings"/>
              </a:rPr>
              <a:t>M</a:t>
            </a:r>
            <a:r>
              <a:rPr kumimoji="1" lang="en-US" altLang="ja-JP" sz="2000" dirty="0" smtClean="0">
                <a:sym typeface="Wingdings"/>
              </a:rPr>
              <a:t> ~ 1/3 : still OK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6562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Stochastic potential = quantum </a:t>
            </a:r>
            <a:r>
              <a:rPr lang="en-US" altLang="ja-JP" dirty="0" err="1" smtClean="0"/>
              <a:t>decoherence</a:t>
            </a:r>
            <a:endParaRPr lang="en-US" altLang="ja-JP" dirty="0"/>
          </a:p>
          <a:p>
            <a:r>
              <a:rPr lang="en-US" altLang="ja-JP" dirty="0" smtClean="0"/>
              <a:t>Applicable to slow HQs and for timescales shorter than HQ relaxation time</a:t>
            </a:r>
            <a:endParaRPr lang="en-US" altLang="ja-JP" dirty="0"/>
          </a:p>
          <a:p>
            <a:r>
              <a:rPr kumimoji="1" lang="en-US" altLang="ja-JP" dirty="0" smtClean="0"/>
              <a:t>Future (ongoing) works</a:t>
            </a:r>
          </a:p>
          <a:p>
            <a:pPr lvl="1"/>
            <a:r>
              <a:rPr lang="en-US" altLang="ja-JP" dirty="0" smtClean="0"/>
              <a:t>Master equation for </a:t>
            </a:r>
            <a:r>
              <a:rPr lang="en-US" altLang="ja-JP" dirty="0" err="1" smtClean="0"/>
              <a:t>quarkonium</a:t>
            </a:r>
            <a:r>
              <a:rPr lang="en-US" altLang="ja-JP" dirty="0" smtClean="0"/>
              <a:t> with stochastic potential and momentum dissipation in the </a:t>
            </a:r>
            <a:r>
              <a:rPr lang="en-US" altLang="ja-JP" dirty="0" err="1" smtClean="0"/>
              <a:t>Lindblad</a:t>
            </a:r>
            <a:r>
              <a:rPr lang="en-US" altLang="ja-JP" dirty="0" smtClean="0"/>
              <a:t> form</a:t>
            </a:r>
          </a:p>
          <a:p>
            <a:pPr lvl="1"/>
            <a:r>
              <a:rPr kumimoji="1" lang="en-US" altLang="ja-JP" dirty="0" smtClean="0"/>
              <a:t>Simulation and phenomenology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48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9706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Stochastic potential and </a:t>
            </a:r>
            <a:r>
              <a:rPr lang="en-US" altLang="ja-JP" dirty="0" err="1" smtClean="0"/>
              <a:t>decoherence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Basics of o</a:t>
            </a:r>
            <a:r>
              <a:rPr kumimoji="1" lang="en-US" altLang="ja-JP" dirty="0" smtClean="0"/>
              <a:t>pen quantum systems</a:t>
            </a:r>
          </a:p>
          <a:p>
            <a:pPr lvl="1">
              <a:buFont typeface="Arial"/>
              <a:buChar char="•"/>
            </a:pPr>
            <a:r>
              <a:rPr lang="en-US" altLang="ja-JP" dirty="0" smtClean="0"/>
              <a:t>Quantum optical systems</a:t>
            </a:r>
          </a:p>
          <a:p>
            <a:pPr lvl="1">
              <a:buFont typeface="Arial"/>
              <a:buChar char="•"/>
            </a:pPr>
            <a:r>
              <a:rPr lang="en-US" altLang="ja-JP" dirty="0" smtClean="0"/>
              <a:t>Quantum Brownian motion</a:t>
            </a:r>
          </a:p>
          <a:p>
            <a:pPr lvl="1">
              <a:buFont typeface="Arial"/>
              <a:buChar char="•"/>
            </a:pPr>
            <a:r>
              <a:rPr lang="en-US" altLang="ja-JP" dirty="0" smtClean="0"/>
              <a:t>When is stochastic potential possible?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18th Heavy Ion Pub @YITP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17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 Stochastic potential &amp; </a:t>
            </a:r>
            <a:r>
              <a:rPr kumimoji="1" lang="en-US" altLang="ja-JP" dirty="0" err="1" smtClean="0"/>
              <a:t>decoherence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9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In-medium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Definition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31907" y="1672687"/>
            <a:ext cx="158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00FF"/>
                </a:solidFill>
              </a:rPr>
              <a:t>T</a:t>
            </a:r>
            <a:r>
              <a:rPr lang="en-US" altLang="ja-JP" sz="2400" i="1" dirty="0" smtClean="0">
                <a:solidFill>
                  <a:srgbClr val="0000FF"/>
                </a:solidFill>
              </a:rPr>
              <a:t>&gt;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0, M=</a:t>
            </a:r>
            <a:r>
              <a:rPr kumimoji="1" lang="ja-JP" altLang="en-US" sz="2400" i="1" dirty="0" smtClean="0">
                <a:solidFill>
                  <a:srgbClr val="0000FF"/>
                </a:solidFill>
              </a:rPr>
              <a:t>∞</a:t>
            </a:r>
            <a:endParaRPr kumimoji="1" lang="en-US" altLang="ja-JP" sz="2400" i="1" dirty="0" smtClean="0">
              <a:solidFill>
                <a:srgbClr val="0000FF"/>
              </a:solidFill>
            </a:endParaRPr>
          </a:p>
        </p:txBody>
      </p:sp>
      <p:grpSp>
        <p:nvGrpSpPr>
          <p:cNvPr id="7" name="図形グループ 26"/>
          <p:cNvGrpSpPr/>
          <p:nvPr/>
        </p:nvGrpSpPr>
        <p:grpSpPr>
          <a:xfrm>
            <a:off x="413856" y="2006865"/>
            <a:ext cx="2743872" cy="2643694"/>
            <a:chOff x="840530" y="2704905"/>
            <a:chExt cx="3121027" cy="2823588"/>
          </a:xfrm>
        </p:grpSpPr>
        <p:grpSp>
          <p:nvGrpSpPr>
            <p:cNvPr id="9" name="図形グループ 22"/>
            <p:cNvGrpSpPr/>
            <p:nvPr/>
          </p:nvGrpSpPr>
          <p:grpSpPr>
            <a:xfrm>
              <a:off x="840530" y="2704905"/>
              <a:ext cx="3121027" cy="2823588"/>
              <a:chOff x="472158" y="2704905"/>
              <a:chExt cx="3121027" cy="2823588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 flipV="1">
                <a:off x="3082737" y="2811550"/>
                <a:ext cx="0" cy="26176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 flipH="1">
                <a:off x="542872" y="5138350"/>
                <a:ext cx="291070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正方形/長方形 12"/>
              <p:cNvSpPr/>
              <p:nvPr/>
            </p:nvSpPr>
            <p:spPr>
              <a:xfrm>
                <a:off x="1250546" y="3432030"/>
                <a:ext cx="1774028" cy="1638455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196735" y="2704905"/>
                <a:ext cx="33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r</a:t>
                </a:r>
                <a:endParaRPr kumimoji="1" lang="ja-JP" altLang="en-US" i="1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472158" y="5159161"/>
                <a:ext cx="329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t</a:t>
                </a:r>
                <a:endParaRPr kumimoji="1" lang="ja-JP" altLang="en-US" i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215846" y="4061745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R</a:t>
                </a:r>
                <a:endParaRPr kumimoji="1" lang="ja-JP" altLang="en-US" i="1" dirty="0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flipV="1">
                <a:off x="3148265" y="3432031"/>
                <a:ext cx="0" cy="16384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左矢印 25"/>
            <p:cNvSpPr/>
            <p:nvPr/>
          </p:nvSpPr>
          <p:spPr>
            <a:xfrm>
              <a:off x="1240568" y="4106050"/>
              <a:ext cx="514072" cy="325027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85916"/>
              </p:ext>
            </p:extLst>
          </p:nvPr>
        </p:nvGraphicFramePr>
        <p:xfrm>
          <a:off x="3263900" y="2248859"/>
          <a:ext cx="5395913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数式" r:id="rId3" imgW="3213100" imgH="965200" progId="Equation.3">
                  <p:embed/>
                </p:oleObj>
              </mc:Choice>
              <mc:Fallback>
                <p:oleObj name="数式" r:id="rId3" imgW="3213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248859"/>
                        <a:ext cx="5395913" cy="162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6731911" y="3475937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Long time dynamics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29165" y="5894832"/>
            <a:ext cx="593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Spectral decomposition </a:t>
            </a:r>
            <a:r>
              <a:rPr lang="en-US" altLang="ja-JP" sz="2000" dirty="0">
                <a:solidFill>
                  <a:srgbClr val="FF0000"/>
                </a:solidFill>
              </a:rPr>
              <a:t>&amp; </a:t>
            </a:r>
            <a:r>
              <a:rPr lang="en-US" altLang="ja-JP" sz="2000" dirty="0" err="1">
                <a:solidFill>
                  <a:srgbClr val="FF0000"/>
                </a:solidFill>
              </a:rPr>
              <a:t>Lorentzian</a:t>
            </a:r>
            <a:r>
              <a:rPr lang="en-US" altLang="ja-JP" sz="2000" dirty="0">
                <a:solidFill>
                  <a:srgbClr val="FF0000"/>
                </a:solidFill>
              </a:rPr>
              <a:t> fit of SPF </a:t>
            </a:r>
            <a:r>
              <a:rPr lang="en-US" altLang="ja-JP" sz="2000" dirty="0" err="1">
                <a:solidFill>
                  <a:srgbClr val="FF0000"/>
                </a:solidFill>
              </a:rPr>
              <a:t>σ</a:t>
            </a:r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en-US" altLang="ja-JP" sz="2000" dirty="0" err="1">
                <a:solidFill>
                  <a:srgbClr val="FF0000"/>
                </a:solidFill>
              </a:rPr>
              <a:t>ω;</a:t>
            </a:r>
            <a:r>
              <a:rPr lang="en-US" altLang="ja-JP" sz="2000" i="1" dirty="0" err="1">
                <a:solidFill>
                  <a:srgbClr val="FF0000"/>
                </a:solidFill>
              </a:rPr>
              <a:t>R</a:t>
            </a:r>
            <a:r>
              <a:rPr lang="en-US" altLang="ja-JP" sz="2000" dirty="0" err="1">
                <a:solidFill>
                  <a:srgbClr val="FF0000"/>
                </a:solidFill>
              </a:rPr>
              <a:t>,</a:t>
            </a:r>
            <a:r>
              <a:rPr lang="en-US" altLang="ja-JP" sz="2000" i="1" dirty="0" err="1">
                <a:solidFill>
                  <a:srgbClr val="FF0000"/>
                </a:solidFill>
              </a:rPr>
              <a:t>T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266269" y="5038868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/>
              <a:t>i</a:t>
            </a:r>
            <a:r>
              <a:rPr kumimoji="1" lang="en-US" altLang="ja-JP" dirty="0" smtClean="0"/>
              <a:t>=0     </a:t>
            </a:r>
            <a:r>
              <a:rPr kumimoji="1" lang="en-US" altLang="ja-JP" i="1" dirty="0" err="1" smtClean="0"/>
              <a:t>i</a:t>
            </a:r>
            <a:r>
              <a:rPr kumimoji="1" lang="en-US" altLang="ja-JP" dirty="0" smtClean="0"/>
              <a:t>=1    …</a:t>
            </a:r>
            <a:endParaRPr kumimoji="1"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117254" y="4797923"/>
            <a:ext cx="2848450" cy="1514692"/>
            <a:chOff x="117254" y="4797923"/>
            <a:chExt cx="2848450" cy="1514692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117254" y="4797923"/>
              <a:ext cx="2848450" cy="1514692"/>
              <a:chOff x="117254" y="4797923"/>
              <a:chExt cx="2848450" cy="1514692"/>
            </a:xfrm>
          </p:grpSpPr>
          <p:cxnSp>
            <p:nvCxnSpPr>
              <p:cNvPr id="27" name="直線矢印コネクタ 26"/>
              <p:cNvCxnSpPr/>
              <p:nvPr/>
            </p:nvCxnSpPr>
            <p:spPr>
              <a:xfrm>
                <a:off x="936239" y="5937504"/>
                <a:ext cx="18922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 flipV="1">
                <a:off x="1106927" y="5035296"/>
                <a:ext cx="0" cy="10908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117254" y="4797923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σ(</a:t>
                </a:r>
                <a:r>
                  <a:rPr kumimoji="1" lang="en-US" altLang="ja-JP" dirty="0" err="1" smtClean="0"/>
                  <a:t>ω;</a:t>
                </a:r>
                <a:r>
                  <a:rPr kumimoji="1" lang="en-US" altLang="ja-JP" i="1" dirty="0" err="1" smtClean="0"/>
                  <a:t>R</a:t>
                </a:r>
                <a:r>
                  <a:rPr kumimoji="1" lang="en-US" altLang="ja-JP" dirty="0" err="1" smtClean="0"/>
                  <a:t>,</a:t>
                </a:r>
                <a:r>
                  <a:rPr kumimoji="1" lang="en-US" altLang="ja-JP" i="1" dirty="0" err="1" smtClean="0"/>
                  <a:t>T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2620738" y="5938250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ω</a:t>
                </a:r>
                <a:endParaRPr kumimoji="1" lang="ja-JP" altLang="en-US" dirty="0"/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 flipV="1">
                <a:off x="1449149" y="5644896"/>
                <a:ext cx="0" cy="292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1930733" y="5644896"/>
                <a:ext cx="0" cy="2987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3"/>
              <p:cNvSpPr txBox="1"/>
              <p:nvPr/>
            </p:nvSpPr>
            <p:spPr>
              <a:xfrm>
                <a:off x="1183524" y="5943283"/>
                <a:ext cx="593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V</a:t>
                </a:r>
                <a:r>
                  <a:rPr kumimoji="1" lang="en-US" altLang="ja-JP" dirty="0" smtClean="0"/>
                  <a:t>(</a:t>
                </a:r>
                <a:r>
                  <a:rPr kumimoji="1" lang="en-US" altLang="ja-JP" i="1" dirty="0" smtClean="0"/>
                  <a:t>R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  <p:cxnSp>
            <p:nvCxnSpPr>
              <p:cNvPr id="35" name="直線コネクタ 34"/>
              <p:cNvCxnSpPr/>
              <p:nvPr/>
            </p:nvCxnSpPr>
            <p:spPr>
              <a:xfrm flipV="1">
                <a:off x="1491821" y="5468112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1528397" y="5455920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1564973" y="5644896"/>
                <a:ext cx="0" cy="2865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V="1">
                <a:off x="1961213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V="1">
                <a:off x="1997789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V="1">
                <a:off x="2034365" y="5644896"/>
                <a:ext cx="0" cy="2926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矢印コネクタ 52"/>
            <p:cNvCxnSpPr/>
            <p:nvPr/>
          </p:nvCxnSpPr>
          <p:spPr>
            <a:xfrm>
              <a:off x="1339421" y="5730240"/>
              <a:ext cx="324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471445" y="5525500"/>
              <a:ext cx="545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Γ</a:t>
              </a:r>
              <a:r>
                <a:rPr kumimoji="1" lang="en-US" altLang="ja-JP" dirty="0" smtClean="0"/>
                <a:t>(</a:t>
              </a:r>
              <a:r>
                <a:rPr kumimoji="1" lang="en-US" altLang="ja-JP" i="1" dirty="0" smtClean="0"/>
                <a:t>R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219450" y="4784725"/>
            <a:ext cx="5688736" cy="1171575"/>
            <a:chOff x="3219450" y="4784725"/>
            <a:chExt cx="5688736" cy="1171575"/>
          </a:xfrm>
        </p:grpSpPr>
        <p:graphicFrame>
          <p:nvGraphicFramePr>
            <p:cNvPr id="2150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51624"/>
                </p:ext>
              </p:extLst>
            </p:nvPr>
          </p:nvGraphicFramePr>
          <p:xfrm>
            <a:off x="3219450" y="4784725"/>
            <a:ext cx="5319713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数式" r:id="rId5" imgW="3175000" imgH="698500" progId="Equation.3">
                    <p:embed/>
                  </p:oleObj>
                </mc:Choice>
                <mc:Fallback>
                  <p:oleObj name="数式" r:id="rId5" imgW="3175000" imgH="698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450" y="4784725"/>
                          <a:ext cx="5319713" cy="1171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テキスト ボックス 49"/>
            <p:cNvSpPr txBox="1"/>
            <p:nvPr/>
          </p:nvSpPr>
          <p:spPr>
            <a:xfrm>
              <a:off x="6974606" y="533634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(0&lt;τ&lt;β)</a:t>
              </a:r>
              <a:endParaRPr kumimoji="1" lang="ja-JP" altLang="en-US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579341" y="4889859"/>
              <a:ext cx="328845" cy="298704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日付プレースホルダ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6" name="フッター プレースホルダ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027158" y="3979710"/>
            <a:ext cx="3881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Laine</a:t>
            </a:r>
            <a:r>
              <a:rPr kumimoji="1" lang="en-US" altLang="ja-JP" dirty="0" smtClean="0"/>
              <a:t> et al (07)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Beraudo</a:t>
            </a:r>
            <a:r>
              <a:rPr lang="en-US" altLang="ja-JP" dirty="0" smtClean="0"/>
              <a:t> et al (08),</a:t>
            </a:r>
          </a:p>
          <a:p>
            <a:r>
              <a:rPr kumimoji="1" lang="en-US" altLang="ja-JP" dirty="0" err="1" smtClean="0"/>
              <a:t>Brambilla</a:t>
            </a:r>
            <a:r>
              <a:rPr kumimoji="1" lang="en-US" altLang="ja-JP" dirty="0" smtClean="0"/>
              <a:t> et al (10), Rothkopf et al (12).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23802" y="3978531"/>
            <a:ext cx="198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Complex valued!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2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</a:t>
            </a:r>
            <a:r>
              <a:rPr lang="en-US" altLang="ja-JP" dirty="0"/>
              <a:t>p</a:t>
            </a:r>
            <a:r>
              <a:rPr kumimoji="1" lang="en-US" altLang="ja-JP" dirty="0" smtClean="0"/>
              <a:t>otential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Stochastic </a:t>
            </a:r>
            <a:r>
              <a:rPr lang="en-US" altLang="ja-JP" dirty="0" smtClean="0"/>
              <a:t>unitary evolution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34648"/>
              </p:ext>
            </p:extLst>
          </p:nvPr>
        </p:nvGraphicFramePr>
        <p:xfrm>
          <a:off x="1025944" y="2363788"/>
          <a:ext cx="66214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数式" r:id="rId3" imgW="3975100" imgH="533400" progId="Equation.3">
                  <p:embed/>
                </p:oleObj>
              </mc:Choice>
              <mc:Fallback>
                <p:oleObj name="数式" r:id="rId3" imgW="3975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944" y="2363788"/>
                        <a:ext cx="66214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386741" y="3338565"/>
            <a:ext cx="248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Introduce noise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Θ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,</a:t>
            </a:r>
            <a:r>
              <a:rPr lang="en-US" altLang="ja-JP" sz="2000" i="1" dirty="0" err="1">
                <a:solidFill>
                  <a:srgbClr val="FF0000"/>
                </a:solidFill>
              </a:rPr>
              <a:t>X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56947" y="5619919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Imaginary part = </a:t>
            </a:r>
            <a:r>
              <a:rPr lang="en-US" altLang="ja-JP" sz="2000" dirty="0">
                <a:solidFill>
                  <a:srgbClr val="FF0000"/>
                </a:solidFill>
              </a:rPr>
              <a:t>L</a:t>
            </a:r>
            <a:r>
              <a:rPr lang="en-US" altLang="ja-JP" sz="2000" dirty="0" smtClean="0">
                <a:solidFill>
                  <a:srgbClr val="FF0000"/>
                </a:solidFill>
              </a:rPr>
              <a:t>ocal correlation only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5412" y="3697425"/>
            <a:ext cx="371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Non-local correlation is important</a:t>
            </a:r>
            <a:endParaRPr kumimoji="1" lang="ja-JP" altLang="en-US" sz="20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56638"/>
              </p:ext>
            </p:extLst>
          </p:nvPr>
        </p:nvGraphicFramePr>
        <p:xfrm>
          <a:off x="5487988" y="3711575"/>
          <a:ext cx="33718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数式" r:id="rId5" imgW="2006600" imgH="279400" progId="Equation.3">
                  <p:embed/>
                </p:oleObj>
              </mc:Choice>
              <mc:Fallback>
                <p:oleObj name="数式" r:id="rId5" imgW="200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3711575"/>
                        <a:ext cx="33718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60896" y="172212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Akamats</a:t>
            </a:r>
            <a:r>
              <a:rPr lang="en-US" altLang="ja-JP" dirty="0" smtClean="0"/>
              <a:t>u &amp; Rothkopf (‘12)</a:t>
            </a:r>
            <a:endParaRPr kumimoji="1" lang="ja-JP" altLang="en-US" dirty="0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14656" y="342394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 Density matrix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1063625" y="4224338"/>
            <a:ext cx="6096000" cy="1462087"/>
            <a:chOff x="1063625" y="4224338"/>
            <a:chExt cx="6096000" cy="1462087"/>
          </a:xfrm>
        </p:grpSpPr>
        <p:graphicFrame>
          <p:nvGraphicFramePr>
            <p:cNvPr id="235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186546"/>
                </p:ext>
              </p:extLst>
            </p:nvPr>
          </p:nvGraphicFramePr>
          <p:xfrm>
            <a:off x="1063625" y="4224338"/>
            <a:ext cx="6096000" cy="146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数式" r:id="rId7" imgW="3657600" imgH="838200" progId="Equation.3">
                    <p:embed/>
                  </p:oleObj>
                </mc:Choice>
                <mc:Fallback>
                  <p:oleObj name="数式" r:id="rId7" imgW="3657600" imgH="83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625" y="4224338"/>
                          <a:ext cx="6096000" cy="1462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線コネクタ 18"/>
            <p:cNvCxnSpPr/>
            <p:nvPr/>
          </p:nvCxnSpPr>
          <p:spPr>
            <a:xfrm>
              <a:off x="2590800" y="4795494"/>
              <a:ext cx="144113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262460" y="4753327"/>
              <a:ext cx="60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H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(</a:t>
              </a:r>
              <a:r>
                <a:rPr kumimoji="1" lang="en-US" altLang="ja-JP" i="1" dirty="0" smtClean="0">
                  <a:solidFill>
                    <a:srgbClr val="0000FF"/>
                  </a:solidFill>
                </a:rPr>
                <a:t>R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)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4514908" y="4795494"/>
              <a:ext cx="7487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27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Master equation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Density matrix</a:t>
            </a:r>
          </a:p>
          <a:p>
            <a:endParaRPr lang="en-US" altLang="ja-JP" dirty="0"/>
          </a:p>
          <a:p>
            <a:r>
              <a:rPr lang="en-US" altLang="ja-JP" dirty="0" smtClean="0"/>
              <a:t>Master equation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Non-local correlation</a:t>
            </a:r>
          </a:p>
          <a:p>
            <a:pPr lvl="1"/>
            <a:r>
              <a:rPr lang="en-US" altLang="ja-JP" dirty="0"/>
              <a:t>HQ number conserved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19051"/>
              </p:ext>
            </p:extLst>
          </p:nvPr>
        </p:nvGraphicFramePr>
        <p:xfrm>
          <a:off x="1363663" y="2138363"/>
          <a:ext cx="66992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数式" r:id="rId3" imgW="3987800" imgH="482600" progId="Equation.3">
                  <p:embed/>
                </p:oleObj>
              </mc:Choice>
              <mc:Fallback>
                <p:oleObj name="数式" r:id="rId3" imgW="3987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2138363"/>
                        <a:ext cx="66992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94737"/>
              </p:ext>
            </p:extLst>
          </p:nvPr>
        </p:nvGraphicFramePr>
        <p:xfrm>
          <a:off x="1249691" y="3266208"/>
          <a:ext cx="6663195" cy="122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数式" r:id="rId5" imgW="4191000" imgH="800100" progId="Equation.3">
                  <p:embed/>
                </p:oleObj>
              </mc:Choice>
              <mc:Fallback>
                <p:oleObj name="数式" r:id="rId5" imgW="41910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91" y="3266208"/>
                        <a:ext cx="6663195" cy="12217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47945"/>
              </p:ext>
            </p:extLst>
          </p:nvPr>
        </p:nvGraphicFramePr>
        <p:xfrm>
          <a:off x="2370138" y="5387975"/>
          <a:ext cx="52466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数式" r:id="rId7" imgW="3124200" imgH="457200" progId="Equation.3">
                  <p:embed/>
                </p:oleObj>
              </mc:Choice>
              <mc:Fallback>
                <p:oleObj name="数式" r:id="rId7" imgW="312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5387975"/>
                        <a:ext cx="5246687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6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Relative coordinate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Trace out global motion</a:t>
            </a:r>
          </a:p>
          <a:p>
            <a:endParaRPr lang="en-US" altLang="ja-JP" dirty="0"/>
          </a:p>
          <a:p>
            <a:r>
              <a:rPr lang="en-US" altLang="ja-JP" dirty="0" smtClean="0"/>
              <a:t>Master equation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Stochastic potential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3388"/>
              </p:ext>
            </p:extLst>
          </p:nvPr>
        </p:nvGraphicFramePr>
        <p:xfrm>
          <a:off x="2277980" y="2195513"/>
          <a:ext cx="4560316" cy="93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数式" r:id="rId3" imgW="3213100" imgH="685800" progId="Equation.3">
                  <p:embed/>
                </p:oleObj>
              </mc:Choice>
              <mc:Fallback>
                <p:oleObj name="数式" r:id="rId3" imgW="3213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980" y="2195513"/>
                        <a:ext cx="4560316" cy="9354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図形グループ 9"/>
          <p:cNvGrpSpPr/>
          <p:nvPr/>
        </p:nvGrpSpPr>
        <p:grpSpPr>
          <a:xfrm>
            <a:off x="1171139" y="3293089"/>
            <a:ext cx="7070616" cy="1578671"/>
            <a:chOff x="1055688" y="4012421"/>
            <a:chExt cx="7070616" cy="1578671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395343"/>
                </p:ext>
              </p:extLst>
            </p:nvPr>
          </p:nvGraphicFramePr>
          <p:xfrm>
            <a:off x="1055688" y="4012421"/>
            <a:ext cx="6484937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数式" r:id="rId5" imgW="3860800" imgH="800100" progId="Equation.3">
                    <p:embed/>
                  </p:oleObj>
                </mc:Choice>
                <mc:Fallback>
                  <p:oleObj name="数式" r:id="rId5" imgW="3860800" imgH="800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4012421"/>
                          <a:ext cx="6484937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6403131" y="5221760"/>
              <a:ext cx="1723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i="1" dirty="0" smtClean="0"/>
                <a:t>R</a:t>
              </a:r>
              <a:r>
                <a:rPr kumimoji="1" lang="en-US" altLang="ja-JP" dirty="0" smtClean="0"/>
                <a:t>-independent)</a:t>
              </a:r>
              <a:endParaRPr kumimoji="1" lang="ja-JP" altLang="en-US" dirty="0"/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07554"/>
              </p:ext>
            </p:extLst>
          </p:nvPr>
        </p:nvGraphicFramePr>
        <p:xfrm>
          <a:off x="2071688" y="5189538"/>
          <a:ext cx="4548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数式" r:id="rId7" imgW="2730500" imgH="533400" progId="Equation.3">
                  <p:embed/>
                </p:oleObj>
              </mc:Choice>
              <mc:Fallback>
                <p:oleObj name="数式" r:id="rId7" imgW="2730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189538"/>
                        <a:ext cx="45481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96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Level occupation number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Projection to a state of interest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r>
              <a:rPr lang="en-US" altLang="ja-JP" dirty="0" smtClean="0"/>
              <a:t>We only need </a:t>
            </a:r>
            <a:r>
              <a:rPr lang="en-US" altLang="ja-JP" dirty="0" smtClean="0">
                <a:solidFill>
                  <a:srgbClr val="FF0000"/>
                </a:solidFill>
              </a:rPr>
              <a:t>ensemble of wave functions</a:t>
            </a:r>
            <a:r>
              <a:rPr lang="en-US" altLang="ja-JP" dirty="0" smtClean="0"/>
              <a:t>, from which occupation of any state is calculable</a:t>
            </a:r>
            <a:r>
              <a:rPr lang="en-US" altLang="ja-JP" dirty="0"/>
              <a:t>.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18th Heavy Ion Pub @YITP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2155-00B1-4740-838C-6A7A9A5F352E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80828"/>
              </p:ext>
            </p:extLst>
          </p:nvPr>
        </p:nvGraphicFramePr>
        <p:xfrm>
          <a:off x="1455738" y="2199381"/>
          <a:ext cx="50974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数式" r:id="rId3" imgW="3035300" imgH="977900" progId="Equation.3">
                  <p:embed/>
                </p:oleObj>
              </mc:Choice>
              <mc:Fallback>
                <p:oleObj name="数式" r:id="rId3" imgW="30353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199381"/>
                        <a:ext cx="5097462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72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1035</Words>
  <Application>Microsoft Macintosh PowerPoint</Application>
  <PresentationFormat>画面に合わせる (4:3)</PresentationFormat>
  <Paragraphs>253</Paragraphs>
  <Slides>21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ホワイト</vt:lpstr>
      <vt:lpstr>数式</vt:lpstr>
      <vt:lpstr>Heavy quarks  as open quantum systems</vt:lpstr>
      <vt:lpstr>Quarkonium Suppression at LHC</vt:lpstr>
      <vt:lpstr>Contents</vt:lpstr>
      <vt:lpstr>1. Stochastic potential &amp; decoherence</vt:lpstr>
      <vt:lpstr>In-medium potential</vt:lpstr>
      <vt:lpstr>Stochastic potential</vt:lpstr>
      <vt:lpstr>Master equation</vt:lpstr>
      <vt:lpstr>Relative coordinate</vt:lpstr>
      <vt:lpstr>Level occupation number</vt:lpstr>
      <vt:lpstr>Perturbative result for U(1)</vt:lpstr>
      <vt:lpstr>Intuitive picture</vt:lpstr>
      <vt:lpstr>2. Basics of open quantum systems</vt:lpstr>
      <vt:lpstr>Very basics</vt:lpstr>
      <vt:lpstr>Born-Markov approximation</vt:lpstr>
      <vt:lpstr>(1) Quantum optical systems</vt:lpstr>
      <vt:lpstr>(1) Quantum optical systems</vt:lpstr>
      <vt:lpstr>(1) Quantum optical systems</vt:lpstr>
      <vt:lpstr>(2) Quantum Brownian motion</vt:lpstr>
      <vt:lpstr>(2) Quantum Brownian motion</vt:lpstr>
      <vt:lpstr>Quarkonium in sQGP</vt:lpstr>
      <vt:lpstr>3.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quarks  as open quantum systems</dc:title>
  <dc:creator>赤松 幸尚</dc:creator>
  <cp:lastModifiedBy>赤松 幸尚</cp:lastModifiedBy>
  <cp:revision>72</cp:revision>
  <dcterms:created xsi:type="dcterms:W3CDTF">2013-12-17T01:35:32Z</dcterms:created>
  <dcterms:modified xsi:type="dcterms:W3CDTF">2013-12-27T23:21:02Z</dcterms:modified>
</cp:coreProperties>
</file>