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2" r:id="rId5"/>
    <p:sldId id="263" r:id="rId6"/>
    <p:sldId id="282" r:id="rId7"/>
    <p:sldId id="265" r:id="rId8"/>
    <p:sldId id="272" r:id="rId9"/>
    <p:sldId id="266" r:id="rId10"/>
    <p:sldId id="267" r:id="rId11"/>
    <p:sldId id="268" r:id="rId12"/>
    <p:sldId id="269" r:id="rId13"/>
    <p:sldId id="288" r:id="rId14"/>
    <p:sldId id="270" r:id="rId15"/>
    <p:sldId id="273" r:id="rId16"/>
    <p:sldId id="274" r:id="rId17"/>
    <p:sldId id="275" r:id="rId18"/>
    <p:sldId id="283" r:id="rId19"/>
    <p:sldId id="264" r:id="rId20"/>
    <p:sldId id="280" r:id="rId21"/>
    <p:sldId id="276" r:id="rId22"/>
    <p:sldId id="281" r:id="rId23"/>
    <p:sldId id="277" r:id="rId24"/>
    <p:sldId id="278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57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D330-A5CB-4C32-A519-FF242125977F}" type="datetimeFigureOut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27F6B-6C9A-4612-8D6F-ACBC1F9DC0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D9E98-3EAF-473C-A9B1-13E650BD714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6005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D9E98-3EAF-473C-A9B1-13E650BD714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40"/>
            <a:ext cx="5487013" cy="4116005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4C87-DF34-4987-AA6B-F544D37ED48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4C87-DF34-4987-AA6B-F544D37ED48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7F6B-6C9A-4612-8D6F-ACBC1F9DC0F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DA84-FEE8-4733-8352-E5F0EAEAECC9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0C63-1EB2-4AD9-BC2D-E09C983D5D60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6250-85FB-463D-8F09-30307E3826F6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5C5C-77C3-416F-93CD-6216ABEE3B41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B0BB-B046-494D-B6AA-2497B37E37CF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7FD5-CC9A-42D3-B2F5-FA17379C1546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31EA-F161-4ADD-B2AB-4954F6D476F5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21E0-6D3C-4C25-A680-C9AB17B87965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5962-9557-4CBA-BA48-BD1BB70221B7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4AA1-49CC-4C25-A944-6987BBE20316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3763-3FF6-42D5-A01B-AD4D9A625DB2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135B-8E30-4CE1-8B49-B675C9137215}" type="datetime1">
              <a:rPr kumimoji="1" lang="ja-JP" altLang="en-US" smtClean="0"/>
              <a:pPr/>
              <a:t>2010/8/21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BA18-7F20-4F56-9F89-A5567531072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7.jpeg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tags" Target="../tags/tag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/>
          <a:p>
            <a:r>
              <a:rPr kumimoji="1" lang="en-US" altLang="ja-JP" dirty="0" smtClean="0"/>
              <a:t>Heavy quarks in heavy ion collisions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Yukinao Akamatsu (Univ. of Tokyo)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1364" y="404664"/>
            <a:ext cx="1975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Heavy Ion Pub</a:t>
            </a:r>
          </a:p>
          <a:p>
            <a:r>
              <a:rPr lang="en-US" altLang="ja-JP" sz="2400" dirty="0" smtClean="0"/>
              <a:t>2010/08/17</a:t>
            </a:r>
            <a:endParaRPr kumimoji="1" lang="ja-JP" altLang="en-US" sz="24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944563" y="785794"/>
            <a:ext cx="2016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Initial condition</a:t>
            </a:r>
          </a:p>
        </p:txBody>
      </p:sp>
      <p:pic>
        <p:nvPicPr>
          <p:cNvPr id="8197" name="Picture 8" descr="crosssec_hq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00174"/>
            <a:ext cx="45354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rosssec_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80870" y="446881"/>
            <a:ext cx="230346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349875" y="3716338"/>
            <a:ext cx="3836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/>
              <a:t>available only spectral shape </a:t>
            </a:r>
          </a:p>
          <a:p>
            <a:r>
              <a:rPr lang="en-US" altLang="ja-JP" sz="2000" b="1" dirty="0"/>
              <a:t>above </a:t>
            </a:r>
            <a:r>
              <a:rPr lang="en-US" altLang="ja-JP" sz="2000" b="1" dirty="0" smtClean="0"/>
              <a:t>p</a:t>
            </a:r>
            <a:r>
              <a:rPr lang="en-US" altLang="ja-JP" sz="1200" b="1" dirty="0" smtClean="0"/>
              <a:t>T</a:t>
            </a:r>
            <a:r>
              <a:rPr lang="en-US" altLang="ja-JP" sz="2000" b="1" dirty="0" smtClean="0"/>
              <a:t> </a:t>
            </a:r>
            <a:r>
              <a:rPr lang="en-US" altLang="ja-JP" sz="1600" b="1" dirty="0" smtClean="0"/>
              <a:t>~</a:t>
            </a:r>
            <a:r>
              <a:rPr lang="en-US" altLang="ja-JP" sz="2000" b="1" dirty="0" smtClean="0"/>
              <a:t> 3GeV</a:t>
            </a:r>
            <a:endParaRPr lang="en-US" altLang="ja-JP" sz="2000" b="1" dirty="0"/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6443663" y="2133600"/>
            <a:ext cx="2016125" cy="574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1955800" y="1285860"/>
            <a:ext cx="1699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&lt;HQ in pp&gt;</a:t>
            </a: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5508625" y="908050"/>
            <a:ext cx="3416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&lt;decayed electron in pp&gt;</a:t>
            </a:r>
          </a:p>
        </p:txBody>
      </p:sp>
      <p:cxnSp>
        <p:nvCxnSpPr>
          <p:cNvPr id="8203" name="AutoShape 14"/>
          <p:cNvCxnSpPr>
            <a:cxnSpLocks noChangeShapeType="1"/>
            <a:endCxn id="8202" idx="1"/>
          </p:cNvCxnSpPr>
          <p:nvPr/>
        </p:nvCxnSpPr>
        <p:spPr bwMode="auto">
          <a:xfrm flipV="1">
            <a:off x="3643306" y="1108105"/>
            <a:ext cx="1865319" cy="39206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5" name="Text Box 16"/>
          <p:cNvSpPr txBox="1">
            <a:spLocks noChangeArrowheads="1"/>
          </p:cNvSpPr>
          <p:nvPr/>
        </p:nvSpPr>
        <p:spPr bwMode="auto">
          <a:xfrm>
            <a:off x="930275" y="5318141"/>
            <a:ext cx="4982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No nuclear matter effects in initial condition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930275" y="5643578"/>
            <a:ext cx="5170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No quark coalescence effects in hadronization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947738" y="6000768"/>
            <a:ext cx="507170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Where to stop in </a:t>
            </a:r>
            <a:r>
              <a:rPr lang="en-US" altLang="ja-JP" sz="2000" dirty="0" smtClean="0"/>
              <a:t>mixed </a:t>
            </a:r>
            <a:r>
              <a:rPr lang="en-US" altLang="ja-JP" sz="2000" dirty="0"/>
              <a:t>phase at 1</a:t>
            </a:r>
            <a:r>
              <a:rPr lang="en-US" altLang="ja-JP" sz="2000" baseline="30000" dirty="0"/>
              <a:t>st</a:t>
            </a:r>
            <a:r>
              <a:rPr lang="en-US" altLang="ja-JP" sz="2000" dirty="0"/>
              <a:t> order P.T.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>
                <a:sym typeface="Wingdings" pitchFamily="2" charset="2"/>
              </a:rPr>
              <a:t> 3 choices (no/half/full </a:t>
            </a:r>
            <a:r>
              <a:rPr lang="en-US" altLang="ja-JP" sz="2000" dirty="0" smtClean="0">
                <a:sym typeface="Wingdings" pitchFamily="2" charset="2"/>
              </a:rPr>
              <a:t>mixed </a:t>
            </a:r>
            <a:r>
              <a:rPr lang="en-US" altLang="ja-JP" sz="2000" dirty="0">
                <a:sym typeface="Wingdings" pitchFamily="2" charset="2"/>
              </a:rPr>
              <a:t>phase)</a:t>
            </a:r>
            <a:endParaRPr lang="en-US" altLang="ja-JP" sz="2000" dirty="0"/>
          </a:p>
        </p:txBody>
      </p:sp>
      <p:sp>
        <p:nvSpPr>
          <p:cNvPr id="8211" name="Text Box 23"/>
          <p:cNvSpPr txBox="1">
            <a:spLocks noChangeArrowheads="1"/>
          </p:cNvSpPr>
          <p:nvPr/>
        </p:nvSpPr>
        <p:spPr bwMode="auto">
          <a:xfrm>
            <a:off x="5919788" y="4648200"/>
            <a:ext cx="250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Reliable at high pT</a:t>
            </a:r>
            <a:r>
              <a:rPr lang="en-US" altLang="ja-JP" sz="2000" b="1" dirty="0"/>
              <a:t> </a:t>
            </a:r>
          </a:p>
        </p:txBody>
      </p:sp>
      <p:sp>
        <p:nvSpPr>
          <p:cNvPr id="8212" name="Line 24"/>
          <p:cNvSpPr>
            <a:spLocks noChangeShapeType="1"/>
          </p:cNvSpPr>
          <p:nvPr/>
        </p:nvSpPr>
        <p:spPr bwMode="auto">
          <a:xfrm flipH="1">
            <a:off x="6643703" y="4357694"/>
            <a:ext cx="71438" cy="3571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5"/>
          <p:cNvSpPr>
            <a:spLocks noChangeShapeType="1"/>
          </p:cNvSpPr>
          <p:nvPr/>
        </p:nvSpPr>
        <p:spPr bwMode="auto">
          <a:xfrm flipV="1">
            <a:off x="5786446" y="5000636"/>
            <a:ext cx="4318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6"/>
          <p:cNvSpPr>
            <a:spLocks noChangeShapeType="1"/>
          </p:cNvSpPr>
          <p:nvPr/>
        </p:nvSpPr>
        <p:spPr bwMode="auto">
          <a:xfrm flipV="1">
            <a:off x="6000760" y="5000635"/>
            <a:ext cx="428628" cy="7858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27" name="コンテンツ プレースホルダ 5"/>
          <p:cNvSpPr txBox="1">
            <a:spLocks/>
          </p:cNvSpPr>
          <p:nvPr/>
        </p:nvSpPr>
        <p:spPr>
          <a:xfrm>
            <a:off x="500034" y="314246"/>
            <a:ext cx="258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Notes</a:t>
            </a:r>
            <a:r>
              <a:rPr kumimoji="1" lang="en-US" altLang="ja-JP" sz="240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in our model</a:t>
            </a:r>
            <a:endParaRPr kumimoji="1" lang="ja-JP" altLang="en-US" sz="2400" u="sng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コンテンツ プレースホルダ 5"/>
          <p:cNvSpPr txBox="1">
            <a:spLocks/>
          </p:cNvSpPr>
          <p:nvPr/>
        </p:nvSpPr>
        <p:spPr>
          <a:xfrm>
            <a:off x="500034" y="214290"/>
            <a:ext cx="242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Numerical</a:t>
            </a:r>
            <a:r>
              <a:rPr kumimoji="1" lang="en-US" altLang="ja-JP" sz="240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Results</a:t>
            </a:r>
            <a:endParaRPr kumimoji="1" lang="ja-JP" altLang="en-US" sz="240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図 6" descr="spectrum_epcb_ratio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71414"/>
            <a:ext cx="3110642" cy="2071702"/>
          </a:xfrm>
          <a:prstGeom prst="rect">
            <a:avLst/>
          </a:prstGeom>
        </p:spPr>
      </p:pic>
      <p:pic>
        <p:nvPicPr>
          <p:cNvPr id="9" name="図 8" descr="spectrum_epcb_rAA_ex_b55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728664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spectrum_epcb_rAA_ex_b31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2714620"/>
            <a:ext cx="728664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1481040" y="2020778"/>
            <a:ext cx="402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Experimental result </a:t>
            </a:r>
            <a:r>
              <a:rPr kumimoji="1" lang="en-US" altLang="ja-JP" sz="2000" dirty="0" smtClean="0">
                <a:sym typeface="Wingdings" pitchFamily="2" charset="2"/>
              </a:rPr>
              <a:t>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γ=1-3 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00232" y="2420888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AdS/CFT  γ=2.1±0.5  </a:t>
            </a:r>
            <a:endParaRPr kumimoji="1" lang="ja-JP" altLang="en-US" sz="2000" dirty="0"/>
          </a:p>
        </p:txBody>
      </p:sp>
      <p:sp>
        <p:nvSpPr>
          <p:cNvPr id="13" name="左右矢印 12"/>
          <p:cNvSpPr/>
          <p:nvPr/>
        </p:nvSpPr>
        <p:spPr>
          <a:xfrm>
            <a:off x="1571604" y="2564904"/>
            <a:ext cx="357190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429388" y="285728"/>
            <a:ext cx="642942" cy="1500198"/>
          </a:xfrm>
          <a:prstGeom prst="rect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14348" y="742874"/>
            <a:ext cx="309148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Nuclear Modification Factor</a:t>
            </a:r>
            <a:endParaRPr lang="en-US" altLang="ja-JP" sz="20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285852" y="3143248"/>
            <a:ext cx="1571636" cy="3000396"/>
          </a:xfrm>
          <a:prstGeom prst="rect">
            <a:avLst/>
          </a:prstGeom>
          <a:blipFill dpi="0" rotWithShape="1">
            <a:blip r:embed="rId7" cstate="print">
              <a:alphaModFix amt="70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中かっこ 25"/>
          <p:cNvSpPr/>
          <p:nvPr/>
        </p:nvSpPr>
        <p:spPr>
          <a:xfrm rot="16200000">
            <a:off x="4822033" y="4893480"/>
            <a:ext cx="285751" cy="292895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00628" y="6429396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Bottom dominant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右中かっこ 27"/>
          <p:cNvSpPr/>
          <p:nvPr/>
        </p:nvSpPr>
        <p:spPr>
          <a:xfrm>
            <a:off x="6715140" y="4786322"/>
            <a:ext cx="214314" cy="42862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72330" y="4485039"/>
            <a:ext cx="169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Different freezeouts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at 1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sz="2000" dirty="0" smtClean="0">
                <a:solidFill>
                  <a:srgbClr val="FF0000"/>
                </a:solidFill>
              </a:rPr>
              <a:t> order P.T.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1547664" y="1262534"/>
          <a:ext cx="2407186" cy="726306"/>
        </p:xfrm>
        <a:graphic>
          <a:graphicData uri="http://schemas.openxmlformats.org/presentationml/2006/ole">
            <p:oleObj spid="_x0000_s21506" name="数式" r:id="rId8" imgW="1473120" imgH="444240" progId="Equation.3">
              <p:embed/>
            </p:oleObj>
          </a:graphicData>
        </a:graphic>
      </p:graphicFrame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85852" y="1643050"/>
            <a:ext cx="720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Poor </a:t>
            </a:r>
            <a:r>
              <a:rPr lang="en-US" altLang="ja-JP" sz="2000" dirty="0" smtClean="0"/>
              <a:t>statistics, but at </a:t>
            </a:r>
            <a:r>
              <a:rPr lang="en-US" altLang="ja-JP" sz="2000" dirty="0"/>
              <a:t>least </a:t>
            </a:r>
            <a:r>
              <a:rPr lang="en-US" altLang="ja-JP" sz="2000" dirty="0" smtClean="0"/>
              <a:t>consistent with γ=1-3.</a:t>
            </a:r>
            <a:endParaRPr lang="en-US" altLang="ja-JP" sz="2000" dirty="0"/>
          </a:p>
          <a:p>
            <a:r>
              <a:rPr lang="en-US" altLang="ja-JP" sz="2000" dirty="0" smtClean="0"/>
              <a:t>(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Still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preliminary, PHENIX </a:t>
            </a:r>
            <a:r>
              <a:rPr lang="en-US" altLang="ja-JP" sz="2000" dirty="0" smtClean="0"/>
              <a:t>at Run7: </a:t>
            </a:r>
            <a:r>
              <a:rPr lang="en-US" altLang="ja-JP" sz="2000" dirty="0"/>
              <a:t>v</a:t>
            </a:r>
            <a:r>
              <a:rPr lang="en-US" altLang="ja-JP" sz="1200" dirty="0"/>
              <a:t>2</a:t>
            </a:r>
            <a:r>
              <a:rPr lang="en-US" altLang="ja-JP" sz="2000" dirty="0"/>
              <a:t>~</a:t>
            </a:r>
            <a:r>
              <a:rPr lang="en-US" altLang="ja-JP" sz="2000" dirty="0">
                <a:solidFill>
                  <a:srgbClr val="FF0000"/>
                </a:solidFill>
              </a:rPr>
              <a:t>0.05-0.1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for p</a:t>
            </a:r>
            <a:r>
              <a:rPr lang="en-US" altLang="ja-JP" sz="1100" dirty="0" smtClean="0"/>
              <a:t>T</a:t>
            </a:r>
            <a:r>
              <a:rPr lang="en-US" altLang="ja-JP" sz="2000" dirty="0" smtClean="0"/>
              <a:t>~3-5GeV</a:t>
            </a:r>
            <a:r>
              <a:rPr lang="en-US" altLang="ja-JP" sz="2000" dirty="0"/>
              <a:t>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3644" y="428604"/>
            <a:ext cx="145751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Elliptic Flow</a:t>
            </a:r>
            <a:endParaRPr lang="en-US" altLang="ja-JP" sz="2000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331640" y="975164"/>
          <a:ext cx="2520280" cy="586112"/>
        </p:xfrm>
        <a:graphic>
          <a:graphicData uri="http://schemas.openxmlformats.org/presentationml/2006/ole">
            <p:oleObj spid="_x0000_s22530" name="数式" r:id="rId3" imgW="1091880" imgH="253800" progId="Equation.3">
              <p:embed/>
            </p:oleObj>
          </a:graphicData>
        </a:graphic>
      </p:graphicFrame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pic>
        <p:nvPicPr>
          <p:cNvPr id="16" name="Picture 6" descr="C:\Users\Yukinao\Documents\spectrum_epcb_v2_high1000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348880"/>
            <a:ext cx="6408712" cy="4464496"/>
          </a:xfrm>
          <a:prstGeom prst="rect">
            <a:avLst/>
          </a:prstGeom>
          <a:noFill/>
        </p:spPr>
      </p:pic>
      <p:sp>
        <p:nvSpPr>
          <p:cNvPr id="17" name="正方形/長方形 16"/>
          <p:cNvSpPr/>
          <p:nvPr/>
        </p:nvSpPr>
        <p:spPr>
          <a:xfrm>
            <a:off x="1187624" y="2780928"/>
            <a:ext cx="1368152" cy="3312368"/>
          </a:xfrm>
          <a:prstGeom prst="rect">
            <a:avLst/>
          </a:prstGeom>
          <a:blipFill dpi="0" rotWithShape="1">
            <a:blip r:embed="rId5" cstate="print">
              <a:alphaModFix amt="70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555776" y="3284984"/>
            <a:ext cx="1071570" cy="864096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18" idx="0"/>
          </p:cNvCxnSpPr>
          <p:nvPr/>
        </p:nvCxnSpPr>
        <p:spPr>
          <a:xfrm rot="10800000" flipV="1">
            <a:off x="3091562" y="2276874"/>
            <a:ext cx="1912487" cy="1008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60032" y="2996952"/>
            <a:ext cx="3854354" cy="357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98400"/>
            <a:ext cx="81439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3644" y="428604"/>
            <a:ext cx="350192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Including Recombination Model</a:t>
            </a:r>
            <a:endParaRPr lang="en-US" altLang="ja-JP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5445224"/>
            <a:ext cx="625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“medium” effect at freezeout can explain large v2.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graphicFrame>
        <p:nvGraphicFramePr>
          <p:cNvPr id="5" name="Group 35"/>
          <p:cNvGraphicFramePr>
            <a:graphicFrameLocks noGrp="1"/>
          </p:cNvGraphicFramePr>
          <p:nvPr/>
        </p:nvGraphicFramePr>
        <p:xfrm>
          <a:off x="1643042" y="2714620"/>
          <a:ext cx="4071965" cy="1554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63162"/>
                <a:gridCol w="979978"/>
                <a:gridCol w="928694"/>
                <a:gridCol w="1000131"/>
              </a:tblGrid>
              <a:tr h="357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26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6.7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solidFill>
                      <a:srgbClr val="FF0000"/>
                    </a:solidFill>
                  </a:tcPr>
                </a:tc>
              </a:tr>
              <a:tr h="32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7.2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6" name="Picture 43" descr="ta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357562"/>
            <a:ext cx="936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4" descr="tau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786190"/>
            <a:ext cx="93662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gamma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857496"/>
            <a:ext cx="7143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gamm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855911"/>
            <a:ext cx="571504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gamma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342" y="2857496"/>
            <a:ext cx="5969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829129" y="3286124"/>
            <a:ext cx="145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thermalized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64730" y="3714752"/>
            <a:ext cx="187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not thermalized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3428992" y="1428736"/>
          <a:ext cx="1285884" cy="785818"/>
        </p:xfrm>
        <a:graphic>
          <a:graphicData uri="http://schemas.openxmlformats.org/presentationml/2006/ole">
            <p:oleObj spid="_x0000_s19458" name="数式" r:id="rId9" imgW="685800" imgH="419040" progId="Equation.3">
              <p:embed/>
            </p:oleObj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14348" y="500042"/>
            <a:ext cx="321075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Degree of HQ Thermalization</a:t>
            </a:r>
            <a:endParaRPr lang="en-US" altLang="ja-JP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13847" y="4929198"/>
            <a:ext cx="413036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Experimental result γ=1-3 </a:t>
            </a:r>
          </a:p>
          <a:p>
            <a:pPr>
              <a:buFont typeface="Wingdings"/>
              <a:buChar char="à"/>
            </a:pPr>
            <a:r>
              <a:rPr kumimoji="1" lang="en-US" altLang="ja-JP" sz="2400" b="1" dirty="0" smtClean="0">
                <a:sym typeface="Wingdings" pitchFamily="2" charset="2"/>
              </a:rPr>
              <a:t> charm :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itchFamily="2" charset="2"/>
              </a:rPr>
              <a:t>nearly thermalized</a:t>
            </a:r>
            <a:r>
              <a:rPr kumimoji="1" lang="en-US" altLang="ja-JP" sz="2400" b="1" dirty="0" smtClean="0">
                <a:sym typeface="Wingdings" pitchFamily="2" charset="2"/>
              </a:rPr>
              <a:t>, </a:t>
            </a:r>
          </a:p>
          <a:p>
            <a:r>
              <a:rPr lang="en-US" altLang="ja-JP" sz="2400" b="1" dirty="0" smtClean="0">
                <a:sym typeface="Wingdings" pitchFamily="2" charset="2"/>
              </a:rPr>
              <a:t>    </a:t>
            </a:r>
            <a:r>
              <a:rPr kumimoji="1" lang="en-US" altLang="ja-JP" sz="2400" b="1" dirty="0" smtClean="0">
                <a:sym typeface="Wingdings" pitchFamily="2" charset="2"/>
              </a:rPr>
              <a:t>bottom : 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itchFamily="2" charset="2"/>
              </a:rPr>
              <a:t>not thermalized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42976" y="1643050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Relaxation time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2976" y="1084674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Stay time</a:t>
            </a:r>
            <a:endParaRPr kumimoji="1" lang="ja-JP" altLang="en-US" sz="2000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643174" y="1071546"/>
          <a:ext cx="1595438" cy="428625"/>
        </p:xfrm>
        <a:graphic>
          <a:graphicData uri="http://schemas.openxmlformats.org/presentationml/2006/ole">
            <p:oleObj spid="_x0000_s19459" name="数式" r:id="rId10" imgW="850680" imgH="228600" progId="Equation.3">
              <p:embed/>
            </p:oleObj>
          </a:graphicData>
        </a:graphic>
      </p:graphicFrame>
      <p:sp>
        <p:nvSpPr>
          <p:cNvPr id="30" name="左中かっこ 29"/>
          <p:cNvSpPr/>
          <p:nvPr/>
        </p:nvSpPr>
        <p:spPr>
          <a:xfrm>
            <a:off x="928662" y="1214422"/>
            <a:ext cx="142876" cy="7143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5720" y="181253"/>
            <a:ext cx="252408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Azimuthal  Correlation</a:t>
            </a:r>
            <a:endParaRPr lang="en-US" altLang="ja-JP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00100" y="620688"/>
            <a:ext cx="505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Back to back correlation of a heavy quark pair</a:t>
            </a:r>
            <a:endParaRPr kumimoji="1" lang="ja-JP" altLang="en-US" sz="2000" dirty="0"/>
          </a:p>
        </p:txBody>
      </p:sp>
      <p:pic>
        <p:nvPicPr>
          <p:cNvPr id="21" name="図 20" descr="L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14290"/>
            <a:ext cx="32861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テキスト ボックス 25"/>
          <p:cNvSpPr txBox="1"/>
          <p:nvPr/>
        </p:nvSpPr>
        <p:spPr>
          <a:xfrm>
            <a:off x="984017" y="1242940"/>
            <a:ext cx="530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Loss of correlation in decay products from D &amp; B</a:t>
            </a:r>
            <a:endParaRPr kumimoji="1" lang="ja-JP" altLang="en-US" sz="2000" dirty="0"/>
          </a:p>
        </p:txBody>
      </p:sp>
      <p:sp>
        <p:nvSpPr>
          <p:cNvPr id="27" name="下矢印 26"/>
          <p:cNvSpPr/>
          <p:nvPr/>
        </p:nvSpPr>
        <p:spPr>
          <a:xfrm>
            <a:off x="2143108" y="1000108"/>
            <a:ext cx="142876" cy="28575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786058"/>
            <a:ext cx="5572164" cy="399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58578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角丸四角形 27"/>
          <p:cNvSpPr/>
          <p:nvPr/>
        </p:nvSpPr>
        <p:spPr>
          <a:xfrm>
            <a:off x="5786446" y="4857760"/>
            <a:ext cx="321471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e-μ azimuthal correlation: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sensitive probe</a:t>
            </a:r>
            <a:r>
              <a:rPr lang="en-US" altLang="ja-JP" sz="2000" b="1" dirty="0" smtClean="0">
                <a:solidFill>
                  <a:schemeClr val="tx1"/>
                </a:solidFill>
              </a:rPr>
              <a:t> for heavy quark thermalization rate</a:t>
            </a: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5643538" y="3321052"/>
          <a:ext cx="3429056" cy="1322394"/>
        </p:xfrm>
        <a:graphic>
          <a:graphicData uri="http://schemas.openxmlformats.org/presentationml/2006/ole">
            <p:oleObj spid="_x0000_s23554" name="数式" r:id="rId6" imgW="2222280" imgH="787320" progId="Equation.3">
              <p:embed/>
            </p:oleObj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5643649" y="2957452"/>
            <a:ext cx="2969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I</a:t>
            </a:r>
            <a:r>
              <a:rPr kumimoji="1" lang="en-US" altLang="ja-JP" sz="1600" b="1" dirty="0" smtClean="0"/>
              <a:t>AA</a:t>
            </a:r>
            <a:r>
              <a:rPr kumimoji="1" lang="en-US" altLang="ja-JP" sz="2000" b="1" dirty="0" smtClean="0"/>
              <a:t> : quantitative measure</a:t>
            </a:r>
            <a:endParaRPr kumimoji="1" lang="ja-JP" altLang="en-US" sz="2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7422" y="928670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diffusion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9487" y="1948770"/>
            <a:ext cx="39824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e(mid)</a:t>
            </a:r>
            <a:r>
              <a:rPr kumimoji="1" lang="en-US" altLang="ja-JP" sz="2000" dirty="0" smtClean="0"/>
              <a:t>-μ(fwd) correlation : one peak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7224" y="2395831"/>
            <a:ext cx="4564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no contribution from vector meson decay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929222" cy="465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929221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072066" y="4600526"/>
            <a:ext cx="213052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Effects we ignore :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6314" y="5127981"/>
            <a:ext cx="4271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Hadronic interaction of associates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Medium response to HQ propagation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Fictitious correlation due to bulk v2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071538" y="5643578"/>
            <a:ext cx="3211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Relative angle range for I</a:t>
            </a:r>
            <a:r>
              <a:rPr lang="en-US" altLang="ja-JP" sz="1400" dirty="0" smtClean="0"/>
              <a:t>AA</a:t>
            </a:r>
            <a:endParaRPr lang="en-US" altLang="ja-JP" dirty="0" smtClean="0"/>
          </a:p>
          <a:p>
            <a:r>
              <a:rPr lang="en-US" altLang="ja-JP" dirty="0" smtClean="0"/>
              <a:t>    Near side : -0.5π</a:t>
            </a:r>
            <a:r>
              <a:rPr lang="ja-JP" altLang="en-US" dirty="0" smtClean="0"/>
              <a:t>≦</a:t>
            </a:r>
            <a:r>
              <a:rPr lang="en-US" altLang="ja-JP" dirty="0" smtClean="0"/>
              <a:t>Δφ</a:t>
            </a:r>
            <a:r>
              <a:rPr lang="ja-JP" altLang="en-US" dirty="0" smtClean="0"/>
              <a:t>≦</a:t>
            </a:r>
            <a:r>
              <a:rPr lang="en-US" altLang="ja-JP" dirty="0" smtClean="0"/>
              <a:t>0.5π</a:t>
            </a:r>
          </a:p>
          <a:p>
            <a:r>
              <a:rPr lang="en-US" altLang="ja-JP" dirty="0" smtClean="0"/>
              <a:t>    Away side : 0.5π</a:t>
            </a:r>
            <a:r>
              <a:rPr lang="ja-JP" altLang="en-US" dirty="0" smtClean="0"/>
              <a:t>≦</a:t>
            </a:r>
            <a:r>
              <a:rPr lang="en-US" altLang="ja-JP" dirty="0" smtClean="0"/>
              <a:t>Δφ</a:t>
            </a:r>
            <a:r>
              <a:rPr lang="ja-JP" altLang="en-US" dirty="0" smtClean="0"/>
              <a:t>≦</a:t>
            </a:r>
            <a:r>
              <a:rPr lang="en-US" altLang="ja-JP" dirty="0" smtClean="0"/>
              <a:t>1.5π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52679" y="3886146"/>
            <a:ext cx="3651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 sensitive probe but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not clean …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8596" y="364594"/>
            <a:ext cx="35848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</a:t>
            </a:r>
            <a:r>
              <a:rPr kumimoji="1" lang="en-US" altLang="ja-JP" sz="2000" dirty="0" smtClean="0"/>
              <a:t>-h correlation (mid) : </a:t>
            </a:r>
            <a:r>
              <a:rPr lang="en-US" altLang="ja-JP" sz="2000" dirty="0" smtClean="0"/>
              <a:t>two</a:t>
            </a:r>
            <a:r>
              <a:rPr kumimoji="1" lang="en-US" altLang="ja-JP" sz="2000" dirty="0" smtClean="0"/>
              <a:t> peaks</a:t>
            </a:r>
            <a:endParaRPr kumimoji="1" lang="ja-JP" altLang="en-US" sz="2000" dirty="0"/>
          </a:p>
        </p:txBody>
      </p:sp>
      <p:pic>
        <p:nvPicPr>
          <p:cNvPr id="17" name="図 16" descr="E-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71414"/>
            <a:ext cx="328614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コンテンツ プレースホルダ 5"/>
          <p:cNvSpPr txBox="1">
            <a:spLocks/>
          </p:cNvSpPr>
          <p:nvPr/>
        </p:nvSpPr>
        <p:spPr>
          <a:xfrm>
            <a:off x="3182665" y="735087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Outlook</a:t>
            </a:r>
            <a:r>
              <a:rPr kumimoji="1" lang="en-US" altLang="ja-JP" sz="240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updates</a:t>
            </a:r>
            <a:endParaRPr kumimoji="1" lang="ja-JP" altLang="en-US" sz="240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931348"/>
            <a:ext cx="7560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/>
              <a:t>FONLL initial condition</a:t>
            </a:r>
            <a:endParaRPr kumimoji="1" lang="en-US" altLang="ja-JP" sz="2400" dirty="0" smtClean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/>
              <a:t>Systematic study using Bag EoS and Lattice EoS for hydro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76672"/>
            <a:ext cx="859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omic Sans MS" pitchFamily="66" charset="0"/>
              </a:rPr>
              <a:t>3. Heavy quark diffusion from spectral function</a:t>
            </a:r>
            <a:endParaRPr kumimoji="1" lang="ja-JP" altLang="en-US" sz="2800" b="1" dirty="0">
              <a:latin typeface="Comic Sans MS" pitchFamily="66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1681644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Goal</a:t>
            </a:r>
            <a:endParaRPr kumimoji="1" lang="ja-JP" altLang="en-US" sz="28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2496959"/>
            <a:ext cx="608480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Non-perturbative definition of drag parameter</a:t>
            </a:r>
          </a:p>
          <a:p>
            <a:r>
              <a:rPr lang="en-US" altLang="ja-JP" sz="2000" dirty="0" smtClean="0"/>
              <a:t>Ref :</a:t>
            </a:r>
          </a:p>
          <a:p>
            <a:r>
              <a:rPr lang="en-US" altLang="ja-JP" sz="2000" dirty="0" smtClean="0"/>
              <a:t>  Petreczky and Teaney ‘06</a:t>
            </a:r>
          </a:p>
          <a:p>
            <a:r>
              <a:rPr lang="en-US" altLang="ja-JP" sz="2000" dirty="0" smtClean="0"/>
              <a:t>  Caron-Huot and Moore ’08</a:t>
            </a:r>
          </a:p>
          <a:p>
            <a:r>
              <a:rPr lang="en-US" altLang="ja-JP" sz="2000" dirty="0" smtClean="0"/>
              <a:t>  Caron-Huot, Laine and Moore ’09</a:t>
            </a:r>
          </a:p>
          <a:p>
            <a:r>
              <a:rPr kumimoji="1" lang="en-US" altLang="ja-JP" sz="2000" dirty="0" smtClean="0"/>
              <a:t>  Burnier, Laine, Langelage, Mether ‘10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620688"/>
            <a:ext cx="409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Response and spectral function</a:t>
            </a:r>
            <a:endParaRPr kumimoji="1" lang="ja-JP" altLang="en-US" sz="2400" u="sng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115616" y="1340768"/>
          <a:ext cx="5586412" cy="844550"/>
        </p:xfrm>
        <a:graphic>
          <a:graphicData uri="http://schemas.openxmlformats.org/presentationml/2006/ole">
            <p:oleObj spid="_x0000_s31747" name="数式" r:id="rId3" imgW="2603160" imgH="393480" progId="Equation.3">
              <p:embed/>
            </p:oleObj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631950" y="2636912"/>
          <a:ext cx="6356350" cy="668337"/>
        </p:xfrm>
        <a:graphic>
          <a:graphicData uri="http://schemas.openxmlformats.org/presentationml/2006/ole">
            <p:oleObj spid="_x0000_s31748" name="数式" r:id="rId4" imgW="3136680" imgH="33012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115616" y="2348880"/>
            <a:ext cx="258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Linear response theory</a:t>
            </a:r>
            <a:endParaRPr kumimoji="1" lang="ja-JP" altLang="en-US" sz="2000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642026" y="3789040"/>
          <a:ext cx="2785958" cy="529332"/>
        </p:xfrm>
        <a:graphic>
          <a:graphicData uri="http://schemas.openxmlformats.org/presentationml/2006/ole">
            <p:oleObj spid="_x0000_s31749" name="数式" r:id="rId5" imgW="1269720" imgH="2412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115616" y="3460938"/>
            <a:ext cx="3651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Switch off external field A</a:t>
            </a:r>
            <a:r>
              <a:rPr kumimoji="1" lang="en-US" altLang="ja-JP" sz="1600" dirty="0" smtClean="0"/>
              <a:t>0</a:t>
            </a:r>
            <a:r>
              <a:rPr kumimoji="1" lang="en-US" altLang="ja-JP" sz="2000" dirty="0" smtClean="0"/>
              <a:t> at t=0</a:t>
            </a:r>
            <a:endParaRPr kumimoji="1" lang="ja-JP" altLang="en-US" sz="2000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630363" y="4941168"/>
          <a:ext cx="5632450" cy="1652588"/>
        </p:xfrm>
        <a:graphic>
          <a:graphicData uri="http://schemas.openxmlformats.org/presentationml/2006/ole">
            <p:oleObj spid="_x0000_s31750" name="数式" r:id="rId6" imgW="2857320" imgH="83808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15616" y="4581128"/>
            <a:ext cx="184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Response at t&gt;0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1979712" y="5589240"/>
            <a:ext cx="2736304" cy="105273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2240" y="5805264"/>
            <a:ext cx="179619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“hydrodynamics”</a:t>
            </a:r>
            <a:endParaRPr kumimoji="1" lang="ja-JP" altLang="en-US" dirty="0"/>
          </a:p>
        </p:txBody>
      </p:sp>
      <p:sp>
        <p:nvSpPr>
          <p:cNvPr id="15" name="左中かっこ 14"/>
          <p:cNvSpPr/>
          <p:nvPr/>
        </p:nvSpPr>
        <p:spPr>
          <a:xfrm>
            <a:off x="827584" y="2420888"/>
            <a:ext cx="216024" cy="187220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/>
              <a:t>Outline</a:t>
            </a:r>
            <a:endParaRPr kumimoji="1" lang="ja-JP" altLang="en-US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latin typeface="Comic Sans MS" pitchFamily="66" charset="0"/>
              </a:rPr>
              <a:t>Quark-gluon plasma and heavy ion collision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latin typeface="Comic Sans MS" pitchFamily="66" charset="0"/>
              </a:rPr>
              <a:t>Heavy quark diffusion in heavy ion collision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latin typeface="Comic Sans MS" pitchFamily="66" charset="0"/>
              </a:rPr>
              <a:t>Heavy quark </a:t>
            </a:r>
            <a:r>
              <a:rPr lang="en-US" altLang="ja-JP" sz="2800" dirty="0" smtClean="0">
                <a:latin typeface="Comic Sans MS" pitchFamily="66" charset="0"/>
              </a:rPr>
              <a:t>diffusion from spectral function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latin typeface="Comic Sans MS" pitchFamily="66" charset="0"/>
              </a:rPr>
              <a:t>Summary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619672" y="1539939"/>
          <a:ext cx="1224136" cy="520909"/>
        </p:xfrm>
        <a:graphic>
          <a:graphicData uri="http://schemas.openxmlformats.org/presentationml/2006/ole">
            <p:oleObj spid="_x0000_s35842" name="数式" r:id="rId3" imgW="596880" imgH="2538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55576" y="476672"/>
            <a:ext cx="519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Spectral function from “hydrodynamics”</a:t>
            </a:r>
            <a:endParaRPr kumimoji="1" lang="ja-JP" altLang="en-US" sz="24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1124744"/>
            <a:ext cx="1980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Conservation law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2204864"/>
            <a:ext cx="24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Constitutive equation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3429000"/>
            <a:ext cx="184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Response at t&gt;0</a:t>
            </a:r>
            <a:endParaRPr kumimoji="1" lang="ja-JP" altLang="en-US" sz="2000" dirty="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631950" y="2636838"/>
          <a:ext cx="2682875" cy="804862"/>
        </p:xfrm>
        <a:graphic>
          <a:graphicData uri="http://schemas.openxmlformats.org/presentationml/2006/ole">
            <p:oleObj spid="_x0000_s35846" name="数式" r:id="rId4" imgW="1307880" imgH="39348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599877" y="3781598"/>
          <a:ext cx="3332163" cy="871538"/>
        </p:xfrm>
        <a:graphic>
          <a:graphicData uri="http://schemas.openxmlformats.org/presentationml/2006/ole">
            <p:oleObj spid="_x0000_s35847" name="数式" r:id="rId5" imgW="1650960" imgH="431640" progId="Equation.3">
              <p:embed/>
            </p:oleObj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498079" y="4652094"/>
          <a:ext cx="4010025" cy="1873250"/>
        </p:xfrm>
        <a:graphic>
          <a:graphicData uri="http://schemas.openxmlformats.org/presentationml/2006/ole">
            <p:oleObj spid="_x0000_s35849" name="数式" r:id="rId6" imgW="1904760" imgH="888840" progId="Equation.3">
              <p:embed/>
            </p:oleObj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716016" y="2852936"/>
            <a:ext cx="369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(Introduction of relaxation time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τ)</a:t>
            </a:r>
            <a:endParaRPr kumimoji="1" lang="ja-JP" altLang="en-US" sz="2000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6306729" y="3501008"/>
          <a:ext cx="2441735" cy="952872"/>
        </p:xfrm>
        <a:graphic>
          <a:graphicData uri="http://schemas.openxmlformats.org/presentationml/2006/ole">
            <p:oleObj spid="_x0000_s35850" name="数式" r:id="rId7" imgW="156204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476672"/>
            <a:ext cx="5968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Spectral function from Fokker-Planck equation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714500" y="1557338"/>
          <a:ext cx="3376613" cy="1920875"/>
        </p:xfrm>
        <a:graphic>
          <a:graphicData uri="http://schemas.openxmlformats.org/presentationml/2006/ole">
            <p:oleObj spid="_x0000_s36866" name="数式" r:id="rId3" imgW="1828800" imgH="11808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15616" y="1124744"/>
            <a:ext cx="442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(Non-relativistic) Fokker-Planck equation</a:t>
            </a:r>
            <a:endParaRPr kumimoji="1" lang="ja-JP" altLang="en-US" sz="2000" dirty="0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691680" y="4365104"/>
          <a:ext cx="3089275" cy="1249363"/>
        </p:xfrm>
        <a:graphic>
          <a:graphicData uri="http://schemas.openxmlformats.org/presentationml/2006/ole">
            <p:oleObj spid="_x0000_s36867" name="数式" r:id="rId4" imgW="1549080" imgH="711000" progId="Equation.3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115616" y="374897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Definition of current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331640" y="2010519"/>
          <a:ext cx="6726238" cy="2714625"/>
        </p:xfrm>
        <a:graphic>
          <a:graphicData uri="http://schemas.openxmlformats.org/presentationml/2006/ole">
            <p:oleObj spid="_x0000_s37890" name="数式" r:id="rId3" imgW="3479760" imgH="14094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83568" y="1628800"/>
            <a:ext cx="24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Constitutive equation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332656"/>
            <a:ext cx="1980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Conservation law</a:t>
            </a:r>
            <a:endParaRPr kumimoji="1" lang="ja-JP" altLang="en-US" sz="2000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331640" y="764704"/>
          <a:ext cx="1223963" cy="520700"/>
        </p:xfrm>
        <a:graphic>
          <a:graphicData uri="http://schemas.openxmlformats.org/presentationml/2006/ole">
            <p:oleObj spid="_x0000_s37891" name="数式" r:id="rId4" imgW="596880" imgH="253800" progId="Equation.3">
              <p:embed/>
            </p:oleObj>
          </a:graphicData>
        </a:graphic>
      </p:graphicFrame>
      <p:sp>
        <p:nvSpPr>
          <p:cNvPr id="8" name="円/楕円 7"/>
          <p:cNvSpPr/>
          <p:nvPr/>
        </p:nvSpPr>
        <p:spPr>
          <a:xfrm>
            <a:off x="5508104" y="4077072"/>
            <a:ext cx="288032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932040" y="5445224"/>
          <a:ext cx="2682875" cy="804862"/>
        </p:xfrm>
        <a:graphic>
          <a:graphicData uri="http://schemas.openxmlformats.org/presentationml/2006/ole">
            <p:oleObj spid="_x0000_s37892" name="数式" r:id="rId5" imgW="1307880" imgH="393480" progId="Equation.3">
              <p:embed/>
            </p:oleObj>
          </a:graphicData>
        </a:graphic>
      </p:graphicFrame>
      <p:sp>
        <p:nvSpPr>
          <p:cNvPr id="10" name="上下矢印 9"/>
          <p:cNvSpPr/>
          <p:nvPr/>
        </p:nvSpPr>
        <p:spPr>
          <a:xfrm>
            <a:off x="5004048" y="4869160"/>
            <a:ext cx="288032" cy="50405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580112" y="4941169"/>
          <a:ext cx="2376264" cy="372800"/>
        </p:xfrm>
        <a:graphic>
          <a:graphicData uri="http://schemas.openxmlformats.org/presentationml/2006/ole">
            <p:oleObj spid="_x0000_s37893" name="数式" r:id="rId6" imgW="1371600" imgH="2156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1325" y="4868863"/>
          <a:ext cx="4202683" cy="1609725"/>
        </p:xfrm>
        <a:graphic>
          <a:graphicData uri="http://schemas.openxmlformats.org/presentationml/2006/ole">
            <p:oleObj spid="_x0000_s37894" name="数式" r:id="rId7" imgW="22860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476672"/>
            <a:ext cx="494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Kubo formula for the drag </a:t>
            </a:r>
            <a:r>
              <a:rPr lang="en-US" altLang="ja-JP" sz="2400" u="sng" dirty="0" smtClean="0"/>
              <a:t>parameter</a:t>
            </a:r>
            <a:endParaRPr kumimoji="1" lang="ja-JP" altLang="en-US" sz="2400" u="sng" dirty="0"/>
          </a:p>
        </p:txBody>
      </p:sp>
      <p:pic>
        <p:nvPicPr>
          <p:cNvPr id="9" name="図 8" descr="spf.jpg"/>
          <p:cNvPicPr>
            <a:picLocks noChangeAspect="1"/>
          </p:cNvPicPr>
          <p:nvPr/>
        </p:nvPicPr>
        <p:blipFill>
          <a:blip r:embed="rId3" cstate="print"/>
          <a:srcRect t="28725" r="942"/>
          <a:stretch>
            <a:fillRect/>
          </a:stretch>
        </p:blipFill>
        <p:spPr>
          <a:xfrm>
            <a:off x="179512" y="2276872"/>
            <a:ext cx="4542143" cy="2898452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 rot="1790507">
            <a:off x="953583" y="3346603"/>
            <a:ext cx="143013" cy="6933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3717032"/>
            <a:ext cx="4445512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Very tiny peak for very heavy quark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Very narrow and steep for weak coupling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157192"/>
            <a:ext cx="36490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Euclidean correlator </a:t>
            </a:r>
            <a:r>
              <a:rPr kumimoji="1" lang="en-US" altLang="ja-JP" sz="2400" dirty="0" smtClean="0">
                <a:sym typeface="Wingdings" pitchFamily="2" charset="2"/>
              </a:rPr>
              <a:t> SPF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5301208"/>
            <a:ext cx="268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(Petreczky and Teaney ‘06)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5661248"/>
            <a:ext cx="6217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Lattice calculation for Euclidean correlator</a:t>
            </a:r>
          </a:p>
          <a:p>
            <a:r>
              <a:rPr kumimoji="1" lang="en-US" altLang="ja-JP" sz="2400" dirty="0" smtClean="0"/>
              <a:t>is found to be insensitive to diffusion constant κ.</a:t>
            </a:r>
          </a:p>
          <a:p>
            <a:r>
              <a:rPr lang="en-US" altLang="ja-JP" sz="2400" dirty="0" smtClean="0">
                <a:sym typeface="Wingdings" pitchFamily="2" charset="2"/>
              </a:rPr>
              <a:t>cannot extract κ</a:t>
            </a:r>
            <a:endParaRPr kumimoji="1" lang="ja-JP" altLang="en-US" sz="24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825129" y="2132211"/>
          <a:ext cx="6491287" cy="720725"/>
        </p:xfrm>
        <a:graphic>
          <a:graphicData uri="http://schemas.openxmlformats.org/presentationml/2006/ole">
            <p:oleObj spid="_x0000_s38917" name="数式" r:id="rId4" imgW="3530520" imgH="41904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660105" y="1196752"/>
          <a:ext cx="3432175" cy="762000"/>
        </p:xfrm>
        <a:graphic>
          <a:graphicData uri="http://schemas.openxmlformats.org/presentationml/2006/ole">
            <p:oleObj spid="_x0000_s38918" name="数式" r:id="rId5" imgW="1866600" imgH="444240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395536" y="1268760"/>
            <a:ext cx="3097258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“normal” Kubo formula</a:t>
            </a:r>
            <a:endParaRPr kumimoji="1" lang="ja-JP" altLang="en-US" sz="2400" dirty="0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780829" y="2852738"/>
          <a:ext cx="2519363" cy="360362"/>
        </p:xfrm>
        <a:graphic>
          <a:graphicData uri="http://schemas.openxmlformats.org/presentationml/2006/ole">
            <p:oleObj spid="_x0000_s38919" name="数式" r:id="rId6" imgW="1600200" imgH="228600" progId="Equation.3">
              <p:embed/>
            </p:oleObj>
          </a:graphicData>
        </a:graphic>
      </p:graphicFrame>
      <p:sp>
        <p:nvSpPr>
          <p:cNvPr id="19" name="左矢印 18"/>
          <p:cNvSpPr/>
          <p:nvPr/>
        </p:nvSpPr>
        <p:spPr>
          <a:xfrm>
            <a:off x="827584" y="3068960"/>
            <a:ext cx="504056" cy="144016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5576" y="27089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</a:t>
            </a:r>
            <a:r>
              <a:rPr lang="en-US" altLang="ja-JP" dirty="0" smtClean="0">
                <a:sym typeface="Wingdings" pitchFamily="2" charset="2"/>
              </a:rPr>
              <a:t>0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349171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Wingdings" pitchFamily="2" charset="2"/>
              </a:rPr>
              <a:t>M</a:t>
            </a:r>
            <a:r>
              <a:rPr lang="ja-JP" altLang="en-US" dirty="0" smtClean="0">
                <a:sym typeface="Wingdings" pitchFamily="2" charset="2"/>
              </a:rPr>
              <a:t>∞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76672"/>
            <a:ext cx="566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Alternative definition of the drag parameter</a:t>
            </a:r>
            <a:endParaRPr kumimoji="1" lang="ja-JP" altLang="en-US" sz="2400" u="sng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100732" y="1124744"/>
          <a:ext cx="6351588" cy="765175"/>
        </p:xfrm>
        <a:graphic>
          <a:graphicData uri="http://schemas.openxmlformats.org/presentationml/2006/ole">
            <p:oleObj spid="_x0000_s40962" name="数式" r:id="rId3" imgW="3454200" imgH="444240" progId="Equation.3">
              <p:embed/>
            </p:oleObj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090885" y="2132856"/>
          <a:ext cx="6721475" cy="1293812"/>
        </p:xfrm>
        <a:graphic>
          <a:graphicData uri="http://schemas.openxmlformats.org/presentationml/2006/ole">
            <p:oleObj spid="_x0000_s40963" name="数式" r:id="rId4" imgW="3822480" imgH="736560" progId="Equation.3">
              <p:embed/>
            </p:oleObj>
          </a:graphicData>
        </a:graphic>
      </p:graphicFrame>
      <p:sp>
        <p:nvSpPr>
          <p:cNvPr id="7" name="下矢印 6"/>
          <p:cNvSpPr/>
          <p:nvPr/>
        </p:nvSpPr>
        <p:spPr>
          <a:xfrm>
            <a:off x="2843808" y="1772816"/>
            <a:ext cx="216024" cy="432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3501008"/>
            <a:ext cx="8040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sharp or low peak expected</a:t>
            </a:r>
          </a:p>
          <a:p>
            <a:r>
              <a:rPr lang="en-US" altLang="ja-JP" sz="2000" dirty="0" smtClean="0"/>
              <a:t>because EQ is not even an approximately conserved quantity.</a:t>
            </a:r>
          </a:p>
          <a:p>
            <a:r>
              <a:rPr kumimoji="1" lang="en-US" altLang="ja-JP" sz="2000" dirty="0" smtClean="0"/>
              <a:t>M</a:t>
            </a:r>
            <a:r>
              <a:rPr kumimoji="1" lang="en-US" altLang="ja-JP" sz="2000" dirty="0" smtClean="0">
                <a:sym typeface="Wingdings" pitchFamily="2" charset="2"/>
              </a:rPr>
              <a:t></a:t>
            </a:r>
            <a:r>
              <a:rPr kumimoji="1" lang="ja-JP" altLang="en-US" sz="2000" dirty="0" smtClean="0">
                <a:sym typeface="Wingdings" pitchFamily="2" charset="2"/>
              </a:rPr>
              <a:t>∞</a:t>
            </a:r>
            <a:r>
              <a:rPr kumimoji="1" lang="en-US" altLang="ja-JP" sz="2000" dirty="0" smtClean="0">
                <a:sym typeface="Wingdings" pitchFamily="2" charset="2"/>
              </a:rPr>
              <a:t>: too heavy to change velocity, therefore spatial current is conserved.</a:t>
            </a:r>
          </a:p>
          <a:p>
            <a:r>
              <a:rPr lang="en-US" altLang="ja-JP" sz="2000" dirty="0" smtClean="0"/>
              <a:t>g</a:t>
            </a:r>
            <a:r>
              <a:rPr lang="en-US" altLang="ja-JP" sz="2000" dirty="0" smtClean="0">
                <a:sym typeface="Wingdings" pitchFamily="2" charset="2"/>
              </a:rPr>
              <a:t>0: spatial current will not undergo scattering, therefore conserved.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3568" y="4911551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Leading order perturbation</a:t>
            </a:r>
            <a:endParaRPr kumimoji="1" lang="ja-JP" altLang="en-US" sz="24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405154"/>
            <a:ext cx="218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Hard Thermal Loop</a:t>
            </a:r>
            <a:endParaRPr kumimoji="1" lang="ja-JP" altLang="en-US" sz="2000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116013" y="5836369"/>
          <a:ext cx="3600450" cy="688975"/>
        </p:xfrm>
        <a:graphic>
          <a:graphicData uri="http://schemas.openxmlformats.org/presentationml/2006/ole">
            <p:oleObj spid="_x0000_s40964" name="数式" r:id="rId5" imgW="2323800" imgH="444240" progId="Equation.3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716016" y="5045114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ym typeface="Wingdings" pitchFamily="2" charset="2"/>
              </a:rPr>
              <a:t> </a:t>
            </a:r>
            <a:r>
              <a:rPr kumimoji="1" lang="en-US" altLang="ja-JP" sz="2000" dirty="0" smtClean="0"/>
              <a:t>Wilson line=1</a:t>
            </a:r>
            <a:endParaRPr kumimoji="1" lang="ja-JP" altLang="en-US" sz="2000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787900" y="5445224"/>
          <a:ext cx="3822700" cy="941388"/>
        </p:xfrm>
        <a:graphic>
          <a:graphicData uri="http://schemas.openxmlformats.org/presentationml/2006/ole">
            <p:oleObj spid="_x0000_s40965" name="数式" r:id="rId6" imgW="2895480" imgH="7110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6199307" y="6444044"/>
            <a:ext cx="276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Caron-Huot and Moore ’08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476672"/>
            <a:ext cx="425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Integrating out heavy quark field</a:t>
            </a:r>
            <a:endParaRPr kumimoji="1" lang="ja-JP" altLang="en-US" sz="24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124744"/>
            <a:ext cx="204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Real time contour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5052" y="1156682"/>
            <a:ext cx="3875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Corresponding </a:t>
            </a:r>
            <a:r>
              <a:rPr lang="en-US" altLang="ja-JP" sz="2000" dirty="0" smtClean="0"/>
              <a:t>E</a:t>
            </a:r>
            <a:r>
              <a:rPr kumimoji="1" lang="en-US" altLang="ja-JP" sz="2000" dirty="0" smtClean="0"/>
              <a:t>uclidean correlator</a:t>
            </a:r>
            <a:endParaRPr kumimoji="1" lang="ja-JP" altLang="en-US" sz="2000" dirty="0"/>
          </a:p>
        </p:txBody>
      </p:sp>
      <p:pic>
        <p:nvPicPr>
          <p:cNvPr id="8" name="図 7" descr="Real-time contour.jpg"/>
          <p:cNvPicPr>
            <a:picLocks noChangeAspect="1"/>
          </p:cNvPicPr>
          <p:nvPr/>
        </p:nvPicPr>
        <p:blipFill>
          <a:blip r:embed="rId2" cstate="print"/>
          <a:srcRect t="14746" r="2328" b="15210"/>
          <a:stretch>
            <a:fillRect/>
          </a:stretch>
        </p:blipFill>
        <p:spPr>
          <a:xfrm>
            <a:off x="539552" y="1453420"/>
            <a:ext cx="3672408" cy="2335620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323528" y="3933056"/>
            <a:ext cx="3960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76824" y="2276872"/>
            <a:ext cx="36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</a:t>
            </a:r>
            <a:endParaRPr kumimoji="1" lang="ja-JP" altLang="en-US" dirty="0"/>
          </a:p>
        </p:txBody>
      </p:sp>
      <p:pic>
        <p:nvPicPr>
          <p:cNvPr id="14" name="図 13" descr="Polyakov loop.jpg"/>
          <p:cNvPicPr>
            <a:picLocks noChangeAspect="1"/>
          </p:cNvPicPr>
          <p:nvPr/>
        </p:nvPicPr>
        <p:blipFill>
          <a:blip r:embed="rId3" cstate="print"/>
          <a:srcRect t="13122" r="9748" b="10286"/>
          <a:stretch>
            <a:fillRect/>
          </a:stretch>
        </p:blipFill>
        <p:spPr>
          <a:xfrm>
            <a:off x="611560" y="4005064"/>
            <a:ext cx="3157317" cy="237626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56944" y="5589240"/>
            <a:ext cx="36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</a:t>
            </a:r>
            <a:endParaRPr kumimoji="1" lang="ja-JP" altLang="en-US" dirty="0"/>
          </a:p>
        </p:txBody>
      </p:sp>
      <p:pic>
        <p:nvPicPr>
          <p:cNvPr id="17" name="図 16" descr="Euclidean correlator.jpg"/>
          <p:cNvPicPr>
            <a:picLocks noChangeAspect="1"/>
          </p:cNvPicPr>
          <p:nvPr/>
        </p:nvPicPr>
        <p:blipFill>
          <a:blip r:embed="rId4" cstate="print"/>
          <a:srcRect t="14541" r="9748" b="8867"/>
          <a:stretch>
            <a:fillRect/>
          </a:stretch>
        </p:blipFill>
        <p:spPr>
          <a:xfrm>
            <a:off x="5292080" y="1484784"/>
            <a:ext cx="3035966" cy="2284933"/>
          </a:xfrm>
          <a:prstGeom prst="rect">
            <a:avLst/>
          </a:prstGeom>
        </p:spPr>
      </p:pic>
      <p:pic>
        <p:nvPicPr>
          <p:cNvPr id="18" name="図 17" descr="Polyakov loop.jpg"/>
          <p:cNvPicPr>
            <a:picLocks noChangeAspect="1"/>
          </p:cNvPicPr>
          <p:nvPr/>
        </p:nvPicPr>
        <p:blipFill>
          <a:blip r:embed="rId3" cstate="print"/>
          <a:srcRect t="13122" r="9748" b="10286"/>
          <a:stretch>
            <a:fillRect/>
          </a:stretch>
        </p:blipFill>
        <p:spPr>
          <a:xfrm>
            <a:off x="5220072" y="4005064"/>
            <a:ext cx="3157317" cy="2376264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4932040" y="3933056"/>
            <a:ext cx="3960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765175" y="1216837"/>
          <a:ext cx="6687145" cy="1924131"/>
        </p:xfrm>
        <a:graphic>
          <a:graphicData uri="http://schemas.openxmlformats.org/presentationml/2006/ole">
            <p:oleObj spid="_x0000_s39937" name="数式" r:id="rId3" imgW="3352680" imgH="965160" progId="Equation.3">
              <p:embed/>
            </p:oleObj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876364" y="3356992"/>
          <a:ext cx="1967444" cy="792088"/>
        </p:xfrm>
        <a:graphic>
          <a:graphicData uri="http://schemas.openxmlformats.org/presentationml/2006/ole">
            <p:oleObj spid="_x0000_s39939" name="数式" r:id="rId4" imgW="977760" imgH="39348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55576" y="476672"/>
            <a:ext cx="272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/>
              <a:t>A way to lattice QCD</a:t>
            </a:r>
            <a:endParaRPr kumimoji="1" lang="ja-JP" altLang="en-US" sz="2400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92080" y="3635732"/>
            <a:ext cx="33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Caron-Huot, Laine and Moore ’09</a:t>
            </a:r>
            <a:endParaRPr lang="ja-JP" altLang="en-US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4653136"/>
            <a:ext cx="7520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Lattice </a:t>
            </a:r>
            <a:r>
              <a:rPr lang="en-US" altLang="ja-JP" sz="2400" dirty="0" smtClean="0"/>
              <a:t>calculation around Tc m</a:t>
            </a:r>
            <a:r>
              <a:rPr kumimoji="1" lang="en-US" altLang="ja-JP" sz="2400" dirty="0" smtClean="0"/>
              <a:t>ay be a noisy measurement </a:t>
            </a:r>
          </a:p>
          <a:p>
            <a:r>
              <a:rPr kumimoji="1" lang="en-US" altLang="ja-JP" sz="2400" dirty="0" smtClean="0"/>
              <a:t>because of the Polyakov in the denominator of G(τ).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7667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omic Sans MS" pitchFamily="66" charset="0"/>
              </a:rPr>
              <a:t>4. Summary</a:t>
            </a:r>
            <a:endParaRPr kumimoji="1" lang="ja-JP" altLang="en-US" sz="2800" b="1" dirty="0">
              <a:latin typeface="Comic Sans MS" pitchFamily="66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1556792"/>
            <a:ext cx="75685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Heavy quark drag parameter Γ~2T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/M is extracted</a:t>
            </a:r>
          </a:p>
          <a:p>
            <a:r>
              <a:rPr lang="en-US" altLang="ja-JP" sz="2400" dirty="0" smtClean="0"/>
              <a:t>  from phenomenological study.</a:t>
            </a:r>
          </a:p>
          <a:p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Drag parameter near Tc is interesting and  may be relevant</a:t>
            </a:r>
          </a:p>
          <a:p>
            <a:r>
              <a:rPr lang="en-US" altLang="ja-JP" sz="2400" dirty="0" smtClean="0"/>
              <a:t>  to heavy quark hadronization.</a:t>
            </a:r>
            <a:endParaRPr lang="ja-JP" altLang="en-US" sz="2400" dirty="0" smtClean="0"/>
          </a:p>
          <a:p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Heavy quark (momentum) diffusion constant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κ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defined</a:t>
            </a:r>
          </a:p>
          <a:p>
            <a:r>
              <a:rPr lang="en-US" altLang="ja-JP" sz="2400" dirty="0" smtClean="0"/>
              <a:t>  non-perturbatively.</a:t>
            </a:r>
          </a:p>
          <a:p>
            <a:r>
              <a:rPr kumimoji="1" lang="en-US" altLang="ja-JP" sz="2400" dirty="0" smtClean="0"/>
              <a:t>  In near future, lattice determination may be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39552" y="1095127"/>
            <a:ext cx="4522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Quantum Chromo Dynamics (QCD)</a:t>
            </a:r>
            <a:endParaRPr kumimoji="1" lang="ja-JP" altLang="en-US" sz="2400" u="sng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755576" y="1484784"/>
          <a:ext cx="4660900" cy="835025"/>
        </p:xfrm>
        <a:graphic>
          <a:graphicData uri="http://schemas.openxmlformats.org/presentationml/2006/ole">
            <p:oleObj spid="_x0000_s1026" name="数式" r:id="rId6" imgW="2197080" imgH="39348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910379" y="1484784"/>
            <a:ext cx="283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Asymptotic freedom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Confinement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780928"/>
            <a:ext cx="266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QCD Phase Diagram</a:t>
            </a:r>
            <a:endParaRPr kumimoji="1" lang="ja-JP" altLang="en-US" sz="2400" u="sng" dirty="0"/>
          </a:p>
        </p:txBody>
      </p:sp>
      <p:pic>
        <p:nvPicPr>
          <p:cNvPr id="13" name="Picture 1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279" y="3356992"/>
            <a:ext cx="9764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3203848" y="6309320"/>
            <a:ext cx="3024336" cy="477266"/>
            <a:chOff x="1111" y="3067"/>
            <a:chExt cx="3552" cy="893"/>
          </a:xfrm>
        </p:grpSpPr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1111" y="3067"/>
              <a:ext cx="3552" cy="893"/>
              <a:chOff x="930" y="2886"/>
              <a:chExt cx="3552" cy="893"/>
            </a:xfrm>
          </p:grpSpPr>
          <p:sp>
            <p:nvSpPr>
              <p:cNvPr id="17" name="AutoShape 106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2418" y="1715"/>
                <a:ext cx="576" cy="3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8" name="Group 107"/>
              <p:cNvGrpSpPr>
                <a:grpSpLocks/>
              </p:cNvGrpSpPr>
              <p:nvPr/>
            </p:nvGrpSpPr>
            <p:grpSpPr bwMode="auto">
              <a:xfrm>
                <a:off x="975" y="2886"/>
                <a:ext cx="1066" cy="634"/>
                <a:chOff x="934" y="3243"/>
                <a:chExt cx="874" cy="531"/>
              </a:xfrm>
            </p:grpSpPr>
            <p:sp>
              <p:nvSpPr>
                <p:cNvPr id="192" name="Rectangle 108"/>
                <p:cNvSpPr>
                  <a:spLocks noChangeArrowheads="1"/>
                </p:cNvSpPr>
                <p:nvPr/>
              </p:nvSpPr>
              <p:spPr bwMode="auto">
                <a:xfrm rot="-5400000">
                  <a:off x="1157" y="3123"/>
                  <a:ext cx="531" cy="77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3" name="Rectangle 109"/>
                <p:cNvSpPr>
                  <a:spLocks noChangeArrowheads="1"/>
                </p:cNvSpPr>
                <p:nvPr/>
              </p:nvSpPr>
              <p:spPr bwMode="auto">
                <a:xfrm rot="-5400000">
                  <a:off x="1161" y="3127"/>
                  <a:ext cx="523" cy="76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4" name="Rectangle 110"/>
                <p:cNvSpPr>
                  <a:spLocks noChangeArrowheads="1"/>
                </p:cNvSpPr>
                <p:nvPr/>
              </p:nvSpPr>
              <p:spPr bwMode="auto">
                <a:xfrm rot="-5400000">
                  <a:off x="804" y="3476"/>
                  <a:ext cx="531" cy="66"/>
                </a:xfrm>
                <a:prstGeom prst="rect">
                  <a:avLst/>
                </a:prstGeom>
                <a:solidFill>
                  <a:srgbClr val="02AB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5" name="Rectangle 111"/>
                <p:cNvSpPr>
                  <a:spLocks noChangeArrowheads="1"/>
                </p:cNvSpPr>
                <p:nvPr/>
              </p:nvSpPr>
              <p:spPr bwMode="auto">
                <a:xfrm rot="-5400000">
                  <a:off x="808" y="3480"/>
                  <a:ext cx="523" cy="5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6" name="Freeform 112"/>
                <p:cNvSpPr>
                  <a:spLocks/>
                </p:cNvSpPr>
                <p:nvPr/>
              </p:nvSpPr>
              <p:spPr bwMode="auto">
                <a:xfrm rot="-5400000">
                  <a:off x="969" y="3458"/>
                  <a:ext cx="34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3"/>
                    </a:cxn>
                    <a:cxn ang="0">
                      <a:pos x="34" y="103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103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34" y="103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7" name="Freeform 113"/>
                <p:cNvSpPr>
                  <a:spLocks/>
                </p:cNvSpPr>
                <p:nvPr/>
              </p:nvSpPr>
              <p:spPr bwMode="auto">
                <a:xfrm rot="-5400000">
                  <a:off x="1151" y="3620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6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6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6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6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8" name="Freeform 114"/>
                <p:cNvSpPr>
                  <a:spLocks/>
                </p:cNvSpPr>
                <p:nvPr/>
              </p:nvSpPr>
              <p:spPr bwMode="auto">
                <a:xfrm rot="-5400000">
                  <a:off x="1151" y="3620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6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6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6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6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9" name="Freeform 115"/>
                <p:cNvSpPr>
                  <a:spLocks/>
                </p:cNvSpPr>
                <p:nvPr/>
              </p:nvSpPr>
              <p:spPr bwMode="auto">
                <a:xfrm rot="-5400000">
                  <a:off x="1154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0" name="Freeform 116"/>
                <p:cNvSpPr>
                  <a:spLocks/>
                </p:cNvSpPr>
                <p:nvPr/>
              </p:nvSpPr>
              <p:spPr bwMode="auto">
                <a:xfrm rot="-5400000">
                  <a:off x="1154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1" name="Freeform 117"/>
                <p:cNvSpPr>
                  <a:spLocks/>
                </p:cNvSpPr>
                <p:nvPr/>
              </p:nvSpPr>
              <p:spPr bwMode="auto">
                <a:xfrm rot="-5400000">
                  <a:off x="1187" y="3617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2" name="Freeform 118"/>
                <p:cNvSpPr>
                  <a:spLocks/>
                </p:cNvSpPr>
                <p:nvPr/>
              </p:nvSpPr>
              <p:spPr bwMode="auto">
                <a:xfrm rot="-5400000">
                  <a:off x="1187" y="3617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3" name="Freeform 119"/>
                <p:cNvSpPr>
                  <a:spLocks/>
                </p:cNvSpPr>
                <p:nvPr/>
              </p:nvSpPr>
              <p:spPr bwMode="auto">
                <a:xfrm rot="-5400000">
                  <a:off x="1220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4" name="Freeform 120"/>
                <p:cNvSpPr>
                  <a:spLocks/>
                </p:cNvSpPr>
                <p:nvPr/>
              </p:nvSpPr>
              <p:spPr bwMode="auto">
                <a:xfrm rot="-5400000">
                  <a:off x="1220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5" name="Freeform 121"/>
                <p:cNvSpPr>
                  <a:spLocks/>
                </p:cNvSpPr>
                <p:nvPr/>
              </p:nvSpPr>
              <p:spPr bwMode="auto">
                <a:xfrm rot="-5400000">
                  <a:off x="1217" y="3443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0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3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99">
                      <a:moveTo>
                        <a:pt x="106" y="52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0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30"/>
                      </a:lnTo>
                      <a:lnTo>
                        <a:pt x="106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6" name="Freeform 122"/>
                <p:cNvSpPr>
                  <a:spLocks/>
                </p:cNvSpPr>
                <p:nvPr/>
              </p:nvSpPr>
              <p:spPr bwMode="auto">
                <a:xfrm rot="-5400000">
                  <a:off x="1217" y="3443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0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3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99">
                      <a:moveTo>
                        <a:pt x="106" y="52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0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30"/>
                      </a:lnTo>
                      <a:lnTo>
                        <a:pt x="106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7" name="Freeform 123"/>
                <p:cNvSpPr>
                  <a:spLocks/>
                </p:cNvSpPr>
                <p:nvPr/>
              </p:nvSpPr>
              <p:spPr bwMode="auto">
                <a:xfrm rot="-5400000">
                  <a:off x="1218" y="3476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8" name="Freeform 124"/>
                <p:cNvSpPr>
                  <a:spLocks/>
                </p:cNvSpPr>
                <p:nvPr/>
              </p:nvSpPr>
              <p:spPr bwMode="auto">
                <a:xfrm rot="-5400000">
                  <a:off x="1218" y="3476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09" name="Freeform 125"/>
                <p:cNvSpPr>
                  <a:spLocks/>
                </p:cNvSpPr>
                <p:nvPr/>
              </p:nvSpPr>
              <p:spPr bwMode="auto">
                <a:xfrm rot="-5400000">
                  <a:off x="1253" y="3440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0" name="Freeform 126"/>
                <p:cNvSpPr>
                  <a:spLocks/>
                </p:cNvSpPr>
                <p:nvPr/>
              </p:nvSpPr>
              <p:spPr bwMode="auto">
                <a:xfrm rot="-5400000">
                  <a:off x="1253" y="3440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1" name="Freeform 127"/>
                <p:cNvSpPr>
                  <a:spLocks/>
                </p:cNvSpPr>
                <p:nvPr/>
              </p:nvSpPr>
              <p:spPr bwMode="auto">
                <a:xfrm rot="-5400000">
                  <a:off x="1284" y="3476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2" name="Freeform 128"/>
                <p:cNvSpPr>
                  <a:spLocks/>
                </p:cNvSpPr>
                <p:nvPr/>
              </p:nvSpPr>
              <p:spPr bwMode="auto">
                <a:xfrm rot="-5400000">
                  <a:off x="1284" y="3476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3" name="Freeform 129"/>
                <p:cNvSpPr>
                  <a:spLocks/>
                </p:cNvSpPr>
                <p:nvPr/>
              </p:nvSpPr>
              <p:spPr bwMode="auto">
                <a:xfrm rot="-5400000">
                  <a:off x="1452" y="3653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99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4" name="Freeform 130"/>
                <p:cNvSpPr>
                  <a:spLocks/>
                </p:cNvSpPr>
                <p:nvPr/>
              </p:nvSpPr>
              <p:spPr bwMode="auto">
                <a:xfrm rot="-5400000">
                  <a:off x="1452" y="3653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99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5" name="Freeform 131"/>
                <p:cNvSpPr>
                  <a:spLocks/>
                </p:cNvSpPr>
                <p:nvPr/>
              </p:nvSpPr>
              <p:spPr bwMode="auto">
                <a:xfrm rot="-5400000">
                  <a:off x="1453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4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4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6" name="Freeform 132"/>
                <p:cNvSpPr>
                  <a:spLocks/>
                </p:cNvSpPr>
                <p:nvPr/>
              </p:nvSpPr>
              <p:spPr bwMode="auto">
                <a:xfrm rot="-5400000">
                  <a:off x="1453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4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4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7" name="Freeform 133"/>
                <p:cNvSpPr>
                  <a:spLocks/>
                </p:cNvSpPr>
                <p:nvPr/>
              </p:nvSpPr>
              <p:spPr bwMode="auto">
                <a:xfrm rot="-5400000">
                  <a:off x="1488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8" name="Freeform 134"/>
                <p:cNvSpPr>
                  <a:spLocks/>
                </p:cNvSpPr>
                <p:nvPr/>
              </p:nvSpPr>
              <p:spPr bwMode="auto">
                <a:xfrm rot="-5400000">
                  <a:off x="1488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19" name="Freeform 135"/>
                <p:cNvSpPr>
                  <a:spLocks/>
                </p:cNvSpPr>
                <p:nvPr/>
              </p:nvSpPr>
              <p:spPr bwMode="auto">
                <a:xfrm rot="-5400000">
                  <a:off x="1519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0" name="Freeform 136"/>
                <p:cNvSpPr>
                  <a:spLocks/>
                </p:cNvSpPr>
                <p:nvPr/>
              </p:nvSpPr>
              <p:spPr bwMode="auto">
                <a:xfrm rot="-5400000">
                  <a:off x="1519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1" name="Freeform 137"/>
                <p:cNvSpPr>
                  <a:spLocks/>
                </p:cNvSpPr>
                <p:nvPr/>
              </p:nvSpPr>
              <p:spPr bwMode="auto">
                <a:xfrm rot="-5400000">
                  <a:off x="1485" y="3405"/>
                  <a:ext cx="109" cy="103"/>
                </a:xfrm>
                <a:custGeom>
                  <a:avLst/>
                  <a:gdLst/>
                  <a:ahLst/>
                  <a:cxnLst>
                    <a:cxn ang="0">
                      <a:pos x="109" y="52"/>
                    </a:cxn>
                    <a:cxn ang="0">
                      <a:pos x="102" y="70"/>
                    </a:cxn>
                    <a:cxn ang="0">
                      <a:pos x="91" y="88"/>
                    </a:cxn>
                    <a:cxn ang="0">
                      <a:pos x="76" y="100"/>
                    </a:cxn>
                    <a:cxn ang="0">
                      <a:pos x="57" y="103"/>
                    </a:cxn>
                    <a:cxn ang="0">
                      <a:pos x="57" y="103"/>
                    </a:cxn>
                    <a:cxn ang="0">
                      <a:pos x="34" y="100"/>
                    </a:cxn>
                    <a:cxn ang="0">
                      <a:pos x="19" y="88"/>
                    </a:cxn>
                    <a:cxn ang="0">
                      <a:pos x="8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8" y="33"/>
                    </a:cxn>
                    <a:cxn ang="0">
                      <a:pos x="19" y="15"/>
                    </a:cxn>
                    <a:cxn ang="0">
                      <a:pos x="34" y="4"/>
                    </a:cxn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33"/>
                    </a:cxn>
                    <a:cxn ang="0">
                      <a:pos x="109" y="52"/>
                    </a:cxn>
                  </a:cxnLst>
                  <a:rect l="0" t="0" r="r" b="b"/>
                  <a:pathLst>
                    <a:path w="109" h="103">
                      <a:moveTo>
                        <a:pt x="109" y="52"/>
                      </a:moveTo>
                      <a:lnTo>
                        <a:pt x="102" y="70"/>
                      </a:lnTo>
                      <a:lnTo>
                        <a:pt x="91" y="88"/>
                      </a:lnTo>
                      <a:lnTo>
                        <a:pt x="76" y="100"/>
                      </a:lnTo>
                      <a:lnTo>
                        <a:pt x="57" y="103"/>
                      </a:lnTo>
                      <a:lnTo>
                        <a:pt x="57" y="103"/>
                      </a:lnTo>
                      <a:lnTo>
                        <a:pt x="34" y="100"/>
                      </a:lnTo>
                      <a:lnTo>
                        <a:pt x="19" y="88"/>
                      </a:lnTo>
                      <a:lnTo>
                        <a:pt x="8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8" y="33"/>
                      </a:lnTo>
                      <a:lnTo>
                        <a:pt x="19" y="15"/>
                      </a:lnTo>
                      <a:lnTo>
                        <a:pt x="34" y="4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33"/>
                      </a:lnTo>
                      <a:lnTo>
                        <a:pt x="109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2" name="Freeform 138"/>
                <p:cNvSpPr>
                  <a:spLocks/>
                </p:cNvSpPr>
                <p:nvPr/>
              </p:nvSpPr>
              <p:spPr bwMode="auto">
                <a:xfrm rot="-5400000">
                  <a:off x="1485" y="3405"/>
                  <a:ext cx="109" cy="103"/>
                </a:xfrm>
                <a:custGeom>
                  <a:avLst/>
                  <a:gdLst/>
                  <a:ahLst/>
                  <a:cxnLst>
                    <a:cxn ang="0">
                      <a:pos x="109" y="52"/>
                    </a:cxn>
                    <a:cxn ang="0">
                      <a:pos x="102" y="70"/>
                    </a:cxn>
                    <a:cxn ang="0">
                      <a:pos x="91" y="88"/>
                    </a:cxn>
                    <a:cxn ang="0">
                      <a:pos x="76" y="100"/>
                    </a:cxn>
                    <a:cxn ang="0">
                      <a:pos x="57" y="103"/>
                    </a:cxn>
                    <a:cxn ang="0">
                      <a:pos x="57" y="103"/>
                    </a:cxn>
                    <a:cxn ang="0">
                      <a:pos x="34" y="100"/>
                    </a:cxn>
                    <a:cxn ang="0">
                      <a:pos x="19" y="88"/>
                    </a:cxn>
                    <a:cxn ang="0">
                      <a:pos x="8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8" y="33"/>
                    </a:cxn>
                    <a:cxn ang="0">
                      <a:pos x="19" y="15"/>
                    </a:cxn>
                    <a:cxn ang="0">
                      <a:pos x="34" y="4"/>
                    </a:cxn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33"/>
                    </a:cxn>
                    <a:cxn ang="0">
                      <a:pos x="109" y="52"/>
                    </a:cxn>
                  </a:cxnLst>
                  <a:rect l="0" t="0" r="r" b="b"/>
                  <a:pathLst>
                    <a:path w="109" h="103">
                      <a:moveTo>
                        <a:pt x="109" y="52"/>
                      </a:moveTo>
                      <a:lnTo>
                        <a:pt x="102" y="70"/>
                      </a:lnTo>
                      <a:lnTo>
                        <a:pt x="91" y="88"/>
                      </a:lnTo>
                      <a:lnTo>
                        <a:pt x="76" y="100"/>
                      </a:lnTo>
                      <a:lnTo>
                        <a:pt x="57" y="103"/>
                      </a:lnTo>
                      <a:lnTo>
                        <a:pt x="57" y="103"/>
                      </a:lnTo>
                      <a:lnTo>
                        <a:pt x="34" y="100"/>
                      </a:lnTo>
                      <a:lnTo>
                        <a:pt x="19" y="88"/>
                      </a:lnTo>
                      <a:lnTo>
                        <a:pt x="8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8" y="33"/>
                      </a:lnTo>
                      <a:lnTo>
                        <a:pt x="19" y="15"/>
                      </a:lnTo>
                      <a:lnTo>
                        <a:pt x="34" y="4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33"/>
                      </a:lnTo>
                      <a:lnTo>
                        <a:pt x="109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3" name="Freeform 139"/>
                <p:cNvSpPr>
                  <a:spLocks/>
                </p:cNvSpPr>
                <p:nvPr/>
              </p:nvSpPr>
              <p:spPr bwMode="auto">
                <a:xfrm rot="-5400000">
                  <a:off x="1488" y="3440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4" name="Freeform 140"/>
                <p:cNvSpPr>
                  <a:spLocks/>
                </p:cNvSpPr>
                <p:nvPr/>
              </p:nvSpPr>
              <p:spPr bwMode="auto">
                <a:xfrm rot="-5400000">
                  <a:off x="1488" y="3440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5" name="Freeform 141"/>
                <p:cNvSpPr>
                  <a:spLocks/>
                </p:cNvSpPr>
                <p:nvPr/>
              </p:nvSpPr>
              <p:spPr bwMode="auto">
                <a:xfrm rot="-5400000">
                  <a:off x="1519" y="3404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7" y="19"/>
                    </a:cxn>
                  </a:cxnLst>
                  <a:rect l="0" t="0" r="r" b="b"/>
                  <a:pathLst>
                    <a:path w="37" h="33">
                      <a:moveTo>
                        <a:pt x="37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7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6" name="Freeform 142"/>
                <p:cNvSpPr>
                  <a:spLocks/>
                </p:cNvSpPr>
                <p:nvPr/>
              </p:nvSpPr>
              <p:spPr bwMode="auto">
                <a:xfrm rot="-5400000">
                  <a:off x="1519" y="3404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7" y="19"/>
                    </a:cxn>
                  </a:cxnLst>
                  <a:rect l="0" t="0" r="r" b="b"/>
                  <a:pathLst>
                    <a:path w="37" h="33">
                      <a:moveTo>
                        <a:pt x="37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7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7" name="Freeform 143"/>
                <p:cNvSpPr>
                  <a:spLocks/>
                </p:cNvSpPr>
                <p:nvPr/>
              </p:nvSpPr>
              <p:spPr bwMode="auto">
                <a:xfrm rot="-5400000">
                  <a:off x="1556" y="3438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8" name="Freeform 144"/>
                <p:cNvSpPr>
                  <a:spLocks/>
                </p:cNvSpPr>
                <p:nvPr/>
              </p:nvSpPr>
              <p:spPr bwMode="auto">
                <a:xfrm rot="-5400000">
                  <a:off x="1556" y="3438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9" name="Freeform 145"/>
                <p:cNvSpPr>
                  <a:spLocks/>
                </p:cNvSpPr>
                <p:nvPr/>
              </p:nvSpPr>
              <p:spPr bwMode="auto">
                <a:xfrm rot="-5400000">
                  <a:off x="1151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0" name="Freeform 146"/>
                <p:cNvSpPr>
                  <a:spLocks/>
                </p:cNvSpPr>
                <p:nvPr/>
              </p:nvSpPr>
              <p:spPr bwMode="auto">
                <a:xfrm rot="-5400000">
                  <a:off x="1151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1" name="Freeform 147"/>
                <p:cNvSpPr>
                  <a:spLocks/>
                </p:cNvSpPr>
                <p:nvPr/>
              </p:nvSpPr>
              <p:spPr bwMode="auto">
                <a:xfrm rot="-5400000">
                  <a:off x="1152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2" name="Freeform 148"/>
                <p:cNvSpPr>
                  <a:spLocks/>
                </p:cNvSpPr>
                <p:nvPr/>
              </p:nvSpPr>
              <p:spPr bwMode="auto">
                <a:xfrm rot="-5400000">
                  <a:off x="1152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3" name="Freeform 149"/>
                <p:cNvSpPr>
                  <a:spLocks/>
                </p:cNvSpPr>
                <p:nvPr/>
              </p:nvSpPr>
              <p:spPr bwMode="auto">
                <a:xfrm rot="-5400000">
                  <a:off x="1187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4" name="Freeform 150"/>
                <p:cNvSpPr>
                  <a:spLocks/>
                </p:cNvSpPr>
                <p:nvPr/>
              </p:nvSpPr>
              <p:spPr bwMode="auto">
                <a:xfrm rot="-5400000">
                  <a:off x="1187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5" name="Freeform 151"/>
                <p:cNvSpPr>
                  <a:spLocks/>
                </p:cNvSpPr>
                <p:nvPr/>
              </p:nvSpPr>
              <p:spPr bwMode="auto">
                <a:xfrm rot="-5400000">
                  <a:off x="1218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6" name="Freeform 152"/>
                <p:cNvSpPr>
                  <a:spLocks/>
                </p:cNvSpPr>
                <p:nvPr/>
              </p:nvSpPr>
              <p:spPr bwMode="auto">
                <a:xfrm rot="-5400000">
                  <a:off x="1218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7" name="Freeform 153"/>
                <p:cNvSpPr>
                  <a:spLocks/>
                </p:cNvSpPr>
                <p:nvPr/>
              </p:nvSpPr>
              <p:spPr bwMode="auto">
                <a:xfrm rot="-5400000">
                  <a:off x="1151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8" name="Freeform 154"/>
                <p:cNvSpPr>
                  <a:spLocks/>
                </p:cNvSpPr>
                <p:nvPr/>
              </p:nvSpPr>
              <p:spPr bwMode="auto">
                <a:xfrm rot="-5400000">
                  <a:off x="1151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9" name="Freeform 155"/>
                <p:cNvSpPr>
                  <a:spLocks/>
                </p:cNvSpPr>
                <p:nvPr/>
              </p:nvSpPr>
              <p:spPr bwMode="auto">
                <a:xfrm rot="-5400000">
                  <a:off x="1152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0" name="Freeform 156"/>
                <p:cNvSpPr>
                  <a:spLocks/>
                </p:cNvSpPr>
                <p:nvPr/>
              </p:nvSpPr>
              <p:spPr bwMode="auto">
                <a:xfrm rot="-5400000">
                  <a:off x="1152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1" name="Freeform 157"/>
                <p:cNvSpPr>
                  <a:spLocks/>
                </p:cNvSpPr>
                <p:nvPr/>
              </p:nvSpPr>
              <p:spPr bwMode="auto">
                <a:xfrm rot="-5400000">
                  <a:off x="1187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2" name="Freeform 158"/>
                <p:cNvSpPr>
                  <a:spLocks/>
                </p:cNvSpPr>
                <p:nvPr/>
              </p:nvSpPr>
              <p:spPr bwMode="auto">
                <a:xfrm rot="-5400000">
                  <a:off x="1187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3" name="Freeform 159"/>
                <p:cNvSpPr>
                  <a:spLocks/>
                </p:cNvSpPr>
                <p:nvPr/>
              </p:nvSpPr>
              <p:spPr bwMode="auto">
                <a:xfrm rot="-5400000">
                  <a:off x="1218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4" name="Freeform 160"/>
                <p:cNvSpPr>
                  <a:spLocks/>
                </p:cNvSpPr>
                <p:nvPr/>
              </p:nvSpPr>
              <p:spPr bwMode="auto">
                <a:xfrm rot="-5400000">
                  <a:off x="1218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5" name="Freeform 161"/>
                <p:cNvSpPr>
                  <a:spLocks/>
                </p:cNvSpPr>
                <p:nvPr/>
              </p:nvSpPr>
              <p:spPr bwMode="auto">
                <a:xfrm rot="-5400000">
                  <a:off x="1654" y="3476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99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6" name="Freeform 162"/>
                <p:cNvSpPr>
                  <a:spLocks/>
                </p:cNvSpPr>
                <p:nvPr/>
              </p:nvSpPr>
              <p:spPr bwMode="auto">
                <a:xfrm rot="-5400000">
                  <a:off x="1654" y="3476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99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7" name="Freeform 163"/>
                <p:cNvSpPr>
                  <a:spLocks/>
                </p:cNvSpPr>
                <p:nvPr/>
              </p:nvSpPr>
              <p:spPr bwMode="auto">
                <a:xfrm rot="-5400000">
                  <a:off x="1689" y="3298"/>
                  <a:ext cx="106" cy="10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2" y="96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1" y="96"/>
                    </a:cxn>
                    <a:cxn ang="0">
                      <a:pos x="16" y="85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0"/>
                    </a:cxn>
                    <a:cxn ang="0">
                      <a:pos x="16" y="15"/>
                    </a:cxn>
                    <a:cxn ang="0">
                      <a:pos x="31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1" y="15"/>
                    </a:cxn>
                    <a:cxn ang="0">
                      <a:pos x="102" y="3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3">
                      <a:moveTo>
                        <a:pt x="106" y="52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2" y="96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1" y="96"/>
                      </a:lnTo>
                      <a:lnTo>
                        <a:pt x="16" y="85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0"/>
                      </a:lnTo>
                      <a:lnTo>
                        <a:pt x="16" y="15"/>
                      </a:lnTo>
                      <a:lnTo>
                        <a:pt x="31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1" y="15"/>
                      </a:lnTo>
                      <a:lnTo>
                        <a:pt x="102" y="30"/>
                      </a:lnTo>
                      <a:lnTo>
                        <a:pt x="106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8" name="Freeform 164"/>
                <p:cNvSpPr>
                  <a:spLocks/>
                </p:cNvSpPr>
                <p:nvPr/>
              </p:nvSpPr>
              <p:spPr bwMode="auto">
                <a:xfrm rot="-5400000">
                  <a:off x="1689" y="3298"/>
                  <a:ext cx="106" cy="103"/>
                </a:xfrm>
                <a:custGeom>
                  <a:avLst/>
                  <a:gdLst/>
                  <a:ahLst/>
                  <a:cxnLst>
                    <a:cxn ang="0">
                      <a:pos x="106" y="52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2" y="96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1" y="96"/>
                    </a:cxn>
                    <a:cxn ang="0">
                      <a:pos x="16" y="85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0"/>
                    </a:cxn>
                    <a:cxn ang="0">
                      <a:pos x="16" y="15"/>
                    </a:cxn>
                    <a:cxn ang="0">
                      <a:pos x="31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1" y="15"/>
                    </a:cxn>
                    <a:cxn ang="0">
                      <a:pos x="102" y="30"/>
                    </a:cxn>
                    <a:cxn ang="0">
                      <a:pos x="106" y="52"/>
                    </a:cxn>
                  </a:cxnLst>
                  <a:rect l="0" t="0" r="r" b="b"/>
                  <a:pathLst>
                    <a:path w="106" h="103">
                      <a:moveTo>
                        <a:pt x="106" y="52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2" y="96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1" y="96"/>
                      </a:lnTo>
                      <a:lnTo>
                        <a:pt x="16" y="85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0"/>
                      </a:lnTo>
                      <a:lnTo>
                        <a:pt x="16" y="15"/>
                      </a:lnTo>
                      <a:lnTo>
                        <a:pt x="31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1" y="15"/>
                      </a:lnTo>
                      <a:lnTo>
                        <a:pt x="102" y="30"/>
                      </a:lnTo>
                      <a:lnTo>
                        <a:pt x="106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9" name="Freeform 165"/>
                <p:cNvSpPr>
                  <a:spLocks/>
                </p:cNvSpPr>
                <p:nvPr/>
              </p:nvSpPr>
              <p:spPr bwMode="auto">
                <a:xfrm rot="-5400000">
                  <a:off x="1690" y="3335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0" name="Freeform 166"/>
                <p:cNvSpPr>
                  <a:spLocks/>
                </p:cNvSpPr>
                <p:nvPr/>
              </p:nvSpPr>
              <p:spPr bwMode="auto">
                <a:xfrm rot="-5400000">
                  <a:off x="1690" y="3335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1" name="Freeform 167"/>
                <p:cNvSpPr>
                  <a:spLocks/>
                </p:cNvSpPr>
                <p:nvPr/>
              </p:nvSpPr>
              <p:spPr bwMode="auto">
                <a:xfrm rot="-5400000">
                  <a:off x="1721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2" name="Freeform 168"/>
                <p:cNvSpPr>
                  <a:spLocks/>
                </p:cNvSpPr>
                <p:nvPr/>
              </p:nvSpPr>
              <p:spPr bwMode="auto">
                <a:xfrm rot="-5400000">
                  <a:off x="1721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3" name="Freeform 169"/>
                <p:cNvSpPr>
                  <a:spLocks/>
                </p:cNvSpPr>
                <p:nvPr/>
              </p:nvSpPr>
              <p:spPr bwMode="auto">
                <a:xfrm rot="-5400000">
                  <a:off x="1758" y="3333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4" name="Freeform 170"/>
                <p:cNvSpPr>
                  <a:spLocks/>
                </p:cNvSpPr>
                <p:nvPr/>
              </p:nvSpPr>
              <p:spPr bwMode="auto">
                <a:xfrm rot="-5400000">
                  <a:off x="1758" y="3333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5" name="Freeform 171"/>
                <p:cNvSpPr>
                  <a:spLocks/>
                </p:cNvSpPr>
                <p:nvPr/>
              </p:nvSpPr>
              <p:spPr bwMode="auto">
                <a:xfrm rot="-5400000">
                  <a:off x="1353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6" name="Freeform 172"/>
                <p:cNvSpPr>
                  <a:spLocks/>
                </p:cNvSpPr>
                <p:nvPr/>
              </p:nvSpPr>
              <p:spPr bwMode="auto">
                <a:xfrm rot="-5400000">
                  <a:off x="1353" y="3266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8"/>
                    </a:cxn>
                    <a:cxn ang="0">
                      <a:pos x="102" y="70"/>
                    </a:cxn>
                    <a:cxn ang="0">
                      <a:pos x="91" y="85"/>
                    </a:cxn>
                    <a:cxn ang="0">
                      <a:pos x="76" y="96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6"/>
                    </a:cxn>
                    <a:cxn ang="0">
                      <a:pos x="15" y="85"/>
                    </a:cxn>
                    <a:cxn ang="0">
                      <a:pos x="4" y="7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29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4"/>
                    </a:cxn>
                    <a:cxn ang="0">
                      <a:pos x="91" y="15"/>
                    </a:cxn>
                    <a:cxn ang="0">
                      <a:pos x="102" y="29"/>
                    </a:cxn>
                    <a:cxn ang="0">
                      <a:pos x="106" y="48"/>
                    </a:cxn>
                  </a:cxnLst>
                  <a:rect l="0" t="0" r="r" b="b"/>
                  <a:pathLst>
                    <a:path w="106" h="99">
                      <a:moveTo>
                        <a:pt x="106" y="48"/>
                      </a:moveTo>
                      <a:lnTo>
                        <a:pt x="102" y="70"/>
                      </a:lnTo>
                      <a:lnTo>
                        <a:pt x="91" y="85"/>
                      </a:lnTo>
                      <a:lnTo>
                        <a:pt x="76" y="96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6"/>
                      </a:lnTo>
                      <a:lnTo>
                        <a:pt x="15" y="85"/>
                      </a:lnTo>
                      <a:lnTo>
                        <a:pt x="4" y="70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4" y="29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4"/>
                      </a:lnTo>
                      <a:lnTo>
                        <a:pt x="91" y="15"/>
                      </a:lnTo>
                      <a:lnTo>
                        <a:pt x="102" y="29"/>
                      </a:lnTo>
                      <a:lnTo>
                        <a:pt x="106" y="4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7" name="Freeform 173"/>
                <p:cNvSpPr>
                  <a:spLocks/>
                </p:cNvSpPr>
                <p:nvPr/>
              </p:nvSpPr>
              <p:spPr bwMode="auto">
                <a:xfrm rot="-5400000">
                  <a:off x="1354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8" name="Freeform 174"/>
                <p:cNvSpPr>
                  <a:spLocks/>
                </p:cNvSpPr>
                <p:nvPr/>
              </p:nvSpPr>
              <p:spPr bwMode="auto">
                <a:xfrm rot="-5400000">
                  <a:off x="1354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9" name="Freeform 175"/>
                <p:cNvSpPr>
                  <a:spLocks/>
                </p:cNvSpPr>
                <p:nvPr/>
              </p:nvSpPr>
              <p:spPr bwMode="auto">
                <a:xfrm rot="-5400000">
                  <a:off x="1389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0" name="Freeform 176"/>
                <p:cNvSpPr>
                  <a:spLocks/>
                </p:cNvSpPr>
                <p:nvPr/>
              </p:nvSpPr>
              <p:spPr bwMode="auto">
                <a:xfrm rot="-5400000">
                  <a:off x="1389" y="32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3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1" name="Freeform 177"/>
                <p:cNvSpPr>
                  <a:spLocks/>
                </p:cNvSpPr>
                <p:nvPr/>
              </p:nvSpPr>
              <p:spPr bwMode="auto">
                <a:xfrm rot="-5400000">
                  <a:off x="1420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2" name="Freeform 178"/>
                <p:cNvSpPr>
                  <a:spLocks/>
                </p:cNvSpPr>
                <p:nvPr/>
              </p:nvSpPr>
              <p:spPr bwMode="auto">
                <a:xfrm rot="-5400000">
                  <a:off x="1420" y="329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3" name="Freeform 179"/>
                <p:cNvSpPr>
                  <a:spLocks/>
                </p:cNvSpPr>
                <p:nvPr/>
              </p:nvSpPr>
              <p:spPr bwMode="auto">
                <a:xfrm rot="-5400000">
                  <a:off x="1689" y="3651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103"/>
                    </a:cxn>
                    <a:cxn ang="0">
                      <a:pos x="52" y="103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103"/>
                      </a:lnTo>
                      <a:lnTo>
                        <a:pt x="52" y="103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4" name="Freeform 180"/>
                <p:cNvSpPr>
                  <a:spLocks/>
                </p:cNvSpPr>
                <p:nvPr/>
              </p:nvSpPr>
              <p:spPr bwMode="auto">
                <a:xfrm rot="-5400000">
                  <a:off x="1689" y="3651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1" y="70"/>
                    </a:cxn>
                    <a:cxn ang="0">
                      <a:pos x="90" y="85"/>
                    </a:cxn>
                    <a:cxn ang="0">
                      <a:pos x="71" y="96"/>
                    </a:cxn>
                    <a:cxn ang="0">
                      <a:pos x="52" y="103"/>
                    </a:cxn>
                    <a:cxn ang="0">
                      <a:pos x="52" y="103"/>
                    </a:cxn>
                    <a:cxn ang="0">
                      <a:pos x="30" y="96"/>
                    </a:cxn>
                    <a:cxn ang="0">
                      <a:pos x="15" y="85"/>
                    </a:cxn>
                    <a:cxn ang="0">
                      <a:pos x="3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3" y="30"/>
                    </a:cxn>
                    <a:cxn ang="0">
                      <a:pos x="15" y="15"/>
                    </a:cxn>
                    <a:cxn ang="0">
                      <a:pos x="30" y="4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4"/>
                    </a:cxn>
                    <a:cxn ang="0">
                      <a:pos x="90" y="15"/>
                    </a:cxn>
                    <a:cxn ang="0">
                      <a:pos x="101" y="30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1" y="70"/>
                      </a:lnTo>
                      <a:lnTo>
                        <a:pt x="90" y="85"/>
                      </a:lnTo>
                      <a:lnTo>
                        <a:pt x="71" y="96"/>
                      </a:lnTo>
                      <a:lnTo>
                        <a:pt x="52" y="103"/>
                      </a:lnTo>
                      <a:lnTo>
                        <a:pt x="52" y="103"/>
                      </a:lnTo>
                      <a:lnTo>
                        <a:pt x="30" y="96"/>
                      </a:lnTo>
                      <a:lnTo>
                        <a:pt x="15" y="85"/>
                      </a:lnTo>
                      <a:lnTo>
                        <a:pt x="3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3" y="30"/>
                      </a:lnTo>
                      <a:lnTo>
                        <a:pt x="15" y="15"/>
                      </a:lnTo>
                      <a:lnTo>
                        <a:pt x="30" y="4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4"/>
                      </a:lnTo>
                      <a:lnTo>
                        <a:pt x="90" y="15"/>
                      </a:lnTo>
                      <a:lnTo>
                        <a:pt x="101" y="30"/>
                      </a:lnTo>
                      <a:lnTo>
                        <a:pt x="105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5" name="Freeform 181"/>
                <p:cNvSpPr>
                  <a:spLocks/>
                </p:cNvSpPr>
                <p:nvPr/>
              </p:nvSpPr>
              <p:spPr bwMode="auto">
                <a:xfrm rot="-5400000">
                  <a:off x="1688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4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4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" name="Freeform 182"/>
                <p:cNvSpPr>
                  <a:spLocks/>
                </p:cNvSpPr>
                <p:nvPr/>
              </p:nvSpPr>
              <p:spPr bwMode="auto">
                <a:xfrm rot="-5400000">
                  <a:off x="1688" y="36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4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4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7" name="Freeform 183"/>
                <p:cNvSpPr>
                  <a:spLocks/>
                </p:cNvSpPr>
                <p:nvPr/>
              </p:nvSpPr>
              <p:spPr bwMode="auto">
                <a:xfrm rot="-5400000">
                  <a:off x="1723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8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8" name="Freeform 184"/>
                <p:cNvSpPr>
                  <a:spLocks/>
                </p:cNvSpPr>
                <p:nvPr/>
              </p:nvSpPr>
              <p:spPr bwMode="auto">
                <a:xfrm rot="-5400000">
                  <a:off x="1723" y="36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0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3">
                      <a:moveTo>
                        <a:pt x="34" y="19"/>
                      </a:moveTo>
                      <a:lnTo>
                        <a:pt x="30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8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9" name="Freeform 185"/>
                <p:cNvSpPr>
                  <a:spLocks/>
                </p:cNvSpPr>
                <p:nvPr/>
              </p:nvSpPr>
              <p:spPr bwMode="auto">
                <a:xfrm rot="-5400000">
                  <a:off x="1756" y="3685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7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0" name="Freeform 186"/>
                <p:cNvSpPr>
                  <a:spLocks/>
                </p:cNvSpPr>
                <p:nvPr/>
              </p:nvSpPr>
              <p:spPr bwMode="auto">
                <a:xfrm rot="-5400000">
                  <a:off x="1756" y="3685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1" y="30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8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8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7">
                      <a:moveTo>
                        <a:pt x="38" y="19"/>
                      </a:moveTo>
                      <a:lnTo>
                        <a:pt x="31" y="30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8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8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1" name="Freeform 187"/>
                <p:cNvSpPr>
                  <a:spLocks/>
                </p:cNvSpPr>
                <p:nvPr/>
              </p:nvSpPr>
              <p:spPr bwMode="auto">
                <a:xfrm rot="-5400000">
                  <a:off x="1672" y="3526"/>
                  <a:ext cx="37" cy="37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8" y="37"/>
                    </a:cxn>
                    <a:cxn ang="0">
                      <a:pos x="18" y="37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7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8" y="37"/>
                      </a:lnTo>
                      <a:lnTo>
                        <a:pt x="18" y="37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2" name="Freeform 188"/>
                <p:cNvSpPr>
                  <a:spLocks/>
                </p:cNvSpPr>
                <p:nvPr/>
              </p:nvSpPr>
              <p:spPr bwMode="auto">
                <a:xfrm rot="-5400000">
                  <a:off x="1672" y="3526"/>
                  <a:ext cx="37" cy="37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8" y="37"/>
                    </a:cxn>
                    <a:cxn ang="0">
                      <a:pos x="18" y="37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7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8" y="37"/>
                      </a:lnTo>
                      <a:lnTo>
                        <a:pt x="18" y="37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7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3" name="Freeform 189"/>
                <p:cNvSpPr>
                  <a:spLocks/>
                </p:cNvSpPr>
                <p:nvPr/>
              </p:nvSpPr>
              <p:spPr bwMode="auto">
                <a:xfrm rot="-5400000">
                  <a:off x="1674" y="3491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7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4" name="Freeform 190"/>
                <p:cNvSpPr>
                  <a:spLocks/>
                </p:cNvSpPr>
                <p:nvPr/>
              </p:nvSpPr>
              <p:spPr bwMode="auto">
                <a:xfrm rot="-5400000">
                  <a:off x="1674" y="3491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7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5" name="Freeform 191"/>
                <p:cNvSpPr>
                  <a:spLocks/>
                </p:cNvSpPr>
                <p:nvPr/>
              </p:nvSpPr>
              <p:spPr bwMode="auto">
                <a:xfrm rot="-5400000">
                  <a:off x="1709" y="349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5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5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6" name="Freeform 192"/>
                <p:cNvSpPr>
                  <a:spLocks/>
                </p:cNvSpPr>
                <p:nvPr/>
              </p:nvSpPr>
              <p:spPr bwMode="auto">
                <a:xfrm rot="-5400000">
                  <a:off x="1709" y="349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5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5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7" name="Freeform 193"/>
                <p:cNvSpPr>
                  <a:spLocks/>
                </p:cNvSpPr>
                <p:nvPr/>
              </p:nvSpPr>
              <p:spPr bwMode="auto">
                <a:xfrm rot="-5400000">
                  <a:off x="1318" y="3546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2" y="70"/>
                    </a:cxn>
                    <a:cxn ang="0">
                      <a:pos x="90" y="89"/>
                    </a:cxn>
                    <a:cxn ang="0">
                      <a:pos x="72" y="100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100"/>
                    </a:cxn>
                    <a:cxn ang="0">
                      <a:pos x="15" y="89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3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0" y="15"/>
                    </a:cxn>
                    <a:cxn ang="0">
                      <a:pos x="102" y="33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2" y="70"/>
                      </a:lnTo>
                      <a:lnTo>
                        <a:pt x="90" y="89"/>
                      </a:lnTo>
                      <a:lnTo>
                        <a:pt x="72" y="100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100"/>
                      </a:lnTo>
                      <a:lnTo>
                        <a:pt x="15" y="89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3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0" y="15"/>
                      </a:lnTo>
                      <a:lnTo>
                        <a:pt x="102" y="33"/>
                      </a:lnTo>
                      <a:lnTo>
                        <a:pt x="105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8" name="Freeform 194"/>
                <p:cNvSpPr>
                  <a:spLocks/>
                </p:cNvSpPr>
                <p:nvPr/>
              </p:nvSpPr>
              <p:spPr bwMode="auto">
                <a:xfrm rot="-5400000">
                  <a:off x="1318" y="3546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2" y="70"/>
                    </a:cxn>
                    <a:cxn ang="0">
                      <a:pos x="90" y="89"/>
                    </a:cxn>
                    <a:cxn ang="0">
                      <a:pos x="72" y="100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100"/>
                    </a:cxn>
                    <a:cxn ang="0">
                      <a:pos x="15" y="89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3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0" y="15"/>
                    </a:cxn>
                    <a:cxn ang="0">
                      <a:pos x="102" y="33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2" y="70"/>
                      </a:lnTo>
                      <a:lnTo>
                        <a:pt x="90" y="89"/>
                      </a:lnTo>
                      <a:lnTo>
                        <a:pt x="72" y="100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100"/>
                      </a:lnTo>
                      <a:lnTo>
                        <a:pt x="15" y="89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3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0" y="15"/>
                      </a:lnTo>
                      <a:lnTo>
                        <a:pt x="102" y="33"/>
                      </a:lnTo>
                      <a:lnTo>
                        <a:pt x="105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9" name="Freeform 195"/>
                <p:cNvSpPr>
                  <a:spLocks/>
                </p:cNvSpPr>
                <p:nvPr/>
              </p:nvSpPr>
              <p:spPr bwMode="auto">
                <a:xfrm rot="-5400000">
                  <a:off x="1317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0" name="Freeform 196"/>
                <p:cNvSpPr>
                  <a:spLocks/>
                </p:cNvSpPr>
                <p:nvPr/>
              </p:nvSpPr>
              <p:spPr bwMode="auto">
                <a:xfrm rot="-5400000">
                  <a:off x="1317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1" name="Freeform 197"/>
                <p:cNvSpPr>
                  <a:spLocks/>
                </p:cNvSpPr>
                <p:nvPr/>
              </p:nvSpPr>
              <p:spPr bwMode="auto">
                <a:xfrm rot="-5400000">
                  <a:off x="1356" y="3545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3">
                      <a:moveTo>
                        <a:pt x="33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2" name="Freeform 198"/>
                <p:cNvSpPr>
                  <a:spLocks/>
                </p:cNvSpPr>
                <p:nvPr/>
              </p:nvSpPr>
              <p:spPr bwMode="auto">
                <a:xfrm rot="-5400000">
                  <a:off x="1356" y="3545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5"/>
                    </a:cxn>
                    <a:cxn ang="0">
                      <a:pos x="30" y="26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3">
                      <a:moveTo>
                        <a:pt x="33" y="15"/>
                      </a:moveTo>
                      <a:lnTo>
                        <a:pt x="30" y="26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3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3" name="Freeform 199"/>
                <p:cNvSpPr>
                  <a:spLocks/>
                </p:cNvSpPr>
                <p:nvPr/>
              </p:nvSpPr>
              <p:spPr bwMode="auto">
                <a:xfrm rot="-5400000">
                  <a:off x="1387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4" name="Freeform 200"/>
                <p:cNvSpPr>
                  <a:spLocks/>
                </p:cNvSpPr>
                <p:nvPr/>
              </p:nvSpPr>
              <p:spPr bwMode="auto">
                <a:xfrm rot="-5400000">
                  <a:off x="1387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5" name="Freeform 201"/>
                <p:cNvSpPr>
                  <a:spLocks/>
                </p:cNvSpPr>
                <p:nvPr/>
              </p:nvSpPr>
              <p:spPr bwMode="auto">
                <a:xfrm rot="-5400000">
                  <a:off x="1520" y="3546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2" y="70"/>
                    </a:cxn>
                    <a:cxn ang="0">
                      <a:pos x="90" y="89"/>
                    </a:cxn>
                    <a:cxn ang="0">
                      <a:pos x="72" y="100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100"/>
                    </a:cxn>
                    <a:cxn ang="0">
                      <a:pos x="15" y="89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3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0" y="15"/>
                    </a:cxn>
                    <a:cxn ang="0">
                      <a:pos x="102" y="33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2" y="70"/>
                      </a:lnTo>
                      <a:lnTo>
                        <a:pt x="90" y="89"/>
                      </a:lnTo>
                      <a:lnTo>
                        <a:pt x="72" y="100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100"/>
                      </a:lnTo>
                      <a:lnTo>
                        <a:pt x="15" y="89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3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0" y="15"/>
                      </a:lnTo>
                      <a:lnTo>
                        <a:pt x="102" y="33"/>
                      </a:lnTo>
                      <a:lnTo>
                        <a:pt x="105" y="52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6" name="Freeform 202"/>
                <p:cNvSpPr>
                  <a:spLocks/>
                </p:cNvSpPr>
                <p:nvPr/>
              </p:nvSpPr>
              <p:spPr bwMode="auto">
                <a:xfrm rot="-5400000">
                  <a:off x="1520" y="3546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2"/>
                    </a:cxn>
                    <a:cxn ang="0">
                      <a:pos x="102" y="70"/>
                    </a:cxn>
                    <a:cxn ang="0">
                      <a:pos x="90" y="89"/>
                    </a:cxn>
                    <a:cxn ang="0">
                      <a:pos x="72" y="100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100"/>
                    </a:cxn>
                    <a:cxn ang="0">
                      <a:pos x="15" y="89"/>
                    </a:cxn>
                    <a:cxn ang="0">
                      <a:pos x="4" y="7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4" y="33"/>
                    </a:cxn>
                    <a:cxn ang="0">
                      <a:pos x="15" y="15"/>
                    </a:cxn>
                    <a:cxn ang="0">
                      <a:pos x="34" y="4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4"/>
                    </a:cxn>
                    <a:cxn ang="0">
                      <a:pos x="90" y="15"/>
                    </a:cxn>
                    <a:cxn ang="0">
                      <a:pos x="102" y="33"/>
                    </a:cxn>
                    <a:cxn ang="0">
                      <a:pos x="105" y="52"/>
                    </a:cxn>
                  </a:cxnLst>
                  <a:rect l="0" t="0" r="r" b="b"/>
                  <a:pathLst>
                    <a:path w="105" h="103">
                      <a:moveTo>
                        <a:pt x="105" y="52"/>
                      </a:moveTo>
                      <a:lnTo>
                        <a:pt x="102" y="70"/>
                      </a:lnTo>
                      <a:lnTo>
                        <a:pt x="90" y="89"/>
                      </a:lnTo>
                      <a:lnTo>
                        <a:pt x="72" y="100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100"/>
                      </a:lnTo>
                      <a:lnTo>
                        <a:pt x="15" y="89"/>
                      </a:lnTo>
                      <a:lnTo>
                        <a:pt x="4" y="7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4" y="33"/>
                      </a:lnTo>
                      <a:lnTo>
                        <a:pt x="15" y="15"/>
                      </a:lnTo>
                      <a:lnTo>
                        <a:pt x="34" y="4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4"/>
                      </a:lnTo>
                      <a:lnTo>
                        <a:pt x="90" y="15"/>
                      </a:lnTo>
                      <a:lnTo>
                        <a:pt x="102" y="33"/>
                      </a:lnTo>
                      <a:lnTo>
                        <a:pt x="105" y="5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7" name="Freeform 203"/>
                <p:cNvSpPr>
                  <a:spLocks/>
                </p:cNvSpPr>
                <p:nvPr/>
              </p:nvSpPr>
              <p:spPr bwMode="auto">
                <a:xfrm rot="-5400000">
                  <a:off x="1519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8" name="Freeform 204"/>
                <p:cNvSpPr>
                  <a:spLocks/>
                </p:cNvSpPr>
                <p:nvPr/>
              </p:nvSpPr>
              <p:spPr bwMode="auto">
                <a:xfrm rot="-5400000">
                  <a:off x="1519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9"/>
                    </a:cxn>
                    <a:cxn ang="0">
                      <a:pos x="30" y="30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8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8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3">
                      <a:moveTo>
                        <a:pt x="38" y="19"/>
                      </a:moveTo>
                      <a:lnTo>
                        <a:pt x="30" y="30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8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8"/>
                      </a:lnTo>
                      <a:lnTo>
                        <a:pt x="38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9" name="Freeform 205"/>
                <p:cNvSpPr>
                  <a:spLocks/>
                </p:cNvSpPr>
                <p:nvPr/>
              </p:nvSpPr>
              <p:spPr bwMode="auto">
                <a:xfrm rot="-5400000">
                  <a:off x="1556" y="3543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9"/>
                    </a:cxn>
                    <a:cxn ang="0">
                      <a:pos x="30" y="30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8"/>
                    </a:cxn>
                    <a:cxn ang="0">
                      <a:pos x="33" y="19"/>
                    </a:cxn>
                  </a:cxnLst>
                  <a:rect l="0" t="0" r="r" b="b"/>
                  <a:pathLst>
                    <a:path w="33" h="37">
                      <a:moveTo>
                        <a:pt x="33" y="19"/>
                      </a:moveTo>
                      <a:lnTo>
                        <a:pt x="30" y="3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3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8"/>
                      </a:lnTo>
                      <a:lnTo>
                        <a:pt x="3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0" name="Freeform 206"/>
                <p:cNvSpPr>
                  <a:spLocks/>
                </p:cNvSpPr>
                <p:nvPr/>
              </p:nvSpPr>
              <p:spPr bwMode="auto">
                <a:xfrm rot="-5400000">
                  <a:off x="1556" y="3543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9"/>
                    </a:cxn>
                    <a:cxn ang="0">
                      <a:pos x="30" y="30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8"/>
                    </a:cxn>
                    <a:cxn ang="0">
                      <a:pos x="33" y="19"/>
                    </a:cxn>
                  </a:cxnLst>
                  <a:rect l="0" t="0" r="r" b="b"/>
                  <a:pathLst>
                    <a:path w="33" h="37">
                      <a:moveTo>
                        <a:pt x="33" y="19"/>
                      </a:moveTo>
                      <a:lnTo>
                        <a:pt x="30" y="3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3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8"/>
                      </a:lnTo>
                      <a:lnTo>
                        <a:pt x="33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1" name="Freeform 207"/>
                <p:cNvSpPr>
                  <a:spLocks/>
                </p:cNvSpPr>
                <p:nvPr/>
              </p:nvSpPr>
              <p:spPr bwMode="auto">
                <a:xfrm rot="-5400000">
                  <a:off x="1589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2" name="Freeform 208"/>
                <p:cNvSpPr>
                  <a:spLocks/>
                </p:cNvSpPr>
                <p:nvPr/>
              </p:nvSpPr>
              <p:spPr bwMode="auto">
                <a:xfrm rot="-5400000">
                  <a:off x="1589" y="3581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3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" name="Group 209"/>
              <p:cNvGrpSpPr>
                <a:grpSpLocks/>
              </p:cNvGrpSpPr>
              <p:nvPr/>
            </p:nvGrpSpPr>
            <p:grpSpPr bwMode="auto">
              <a:xfrm>
                <a:off x="3334" y="2886"/>
                <a:ext cx="1067" cy="635"/>
                <a:chOff x="3600" y="3213"/>
                <a:chExt cx="875" cy="532"/>
              </a:xfrm>
            </p:grpSpPr>
            <p:sp>
              <p:nvSpPr>
                <p:cNvPr id="114" name="Rectangle 210"/>
                <p:cNvSpPr>
                  <a:spLocks noChangeArrowheads="1"/>
                </p:cNvSpPr>
                <p:nvPr/>
              </p:nvSpPr>
              <p:spPr bwMode="auto">
                <a:xfrm rot="-5400000">
                  <a:off x="3823" y="3093"/>
                  <a:ext cx="531" cy="772"/>
                </a:xfrm>
                <a:prstGeom prst="rect">
                  <a:avLst/>
                </a:prstGeom>
                <a:solidFill>
                  <a:srgbClr val="F984C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5" name="Rectangle 211"/>
                <p:cNvSpPr>
                  <a:spLocks noChangeArrowheads="1"/>
                </p:cNvSpPr>
                <p:nvPr/>
              </p:nvSpPr>
              <p:spPr bwMode="auto">
                <a:xfrm rot="-5400000">
                  <a:off x="3827" y="3097"/>
                  <a:ext cx="523" cy="76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6" name="Rectangle 212"/>
                <p:cNvSpPr>
                  <a:spLocks noChangeArrowheads="1"/>
                </p:cNvSpPr>
                <p:nvPr/>
              </p:nvSpPr>
              <p:spPr bwMode="auto">
                <a:xfrm rot="-5400000">
                  <a:off x="3974" y="3446"/>
                  <a:ext cx="531" cy="66"/>
                </a:xfrm>
                <a:prstGeom prst="rect">
                  <a:avLst/>
                </a:prstGeom>
                <a:solidFill>
                  <a:srgbClr val="02AB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7" name="Rectangle 213"/>
                <p:cNvSpPr>
                  <a:spLocks noChangeArrowheads="1"/>
                </p:cNvSpPr>
                <p:nvPr/>
              </p:nvSpPr>
              <p:spPr bwMode="auto">
                <a:xfrm rot="-5400000">
                  <a:off x="3978" y="3450"/>
                  <a:ext cx="523" cy="5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8" name="Freeform 214"/>
                <p:cNvSpPr>
                  <a:spLocks/>
                </p:cNvSpPr>
                <p:nvPr/>
              </p:nvSpPr>
              <p:spPr bwMode="auto">
                <a:xfrm rot="-5400000">
                  <a:off x="3887" y="3176"/>
                  <a:ext cx="34" cy="607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607"/>
                    </a:cxn>
                    <a:cxn ang="0">
                      <a:pos x="34" y="607"/>
                    </a:cxn>
                    <a:cxn ang="0">
                      <a:pos x="34" y="0"/>
                    </a:cxn>
                    <a:cxn ang="0">
                      <a:pos x="34" y="607"/>
                    </a:cxn>
                    <a:cxn ang="0">
                      <a:pos x="0" y="60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607">
                      <a:moveTo>
                        <a:pt x="0" y="33"/>
                      </a:moveTo>
                      <a:lnTo>
                        <a:pt x="0" y="607"/>
                      </a:lnTo>
                      <a:lnTo>
                        <a:pt x="34" y="607"/>
                      </a:lnTo>
                      <a:lnTo>
                        <a:pt x="34" y="0"/>
                      </a:lnTo>
                      <a:lnTo>
                        <a:pt x="34" y="607"/>
                      </a:lnTo>
                      <a:lnTo>
                        <a:pt x="0" y="60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9" name="Freeform 215"/>
                <p:cNvSpPr>
                  <a:spLocks/>
                </p:cNvSpPr>
                <p:nvPr/>
              </p:nvSpPr>
              <p:spPr bwMode="auto">
                <a:xfrm rot="-5400000">
                  <a:off x="4306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0" name="Freeform 216"/>
                <p:cNvSpPr>
                  <a:spLocks/>
                </p:cNvSpPr>
                <p:nvPr/>
              </p:nvSpPr>
              <p:spPr bwMode="auto">
                <a:xfrm rot="-5400000">
                  <a:off x="4306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1" name="Freeform 217"/>
                <p:cNvSpPr>
                  <a:spLocks/>
                </p:cNvSpPr>
                <p:nvPr/>
              </p:nvSpPr>
              <p:spPr bwMode="auto">
                <a:xfrm rot="-5400000">
                  <a:off x="4375" y="3568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4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2" name="Freeform 218"/>
                <p:cNvSpPr>
                  <a:spLocks/>
                </p:cNvSpPr>
                <p:nvPr/>
              </p:nvSpPr>
              <p:spPr bwMode="auto">
                <a:xfrm rot="-5400000">
                  <a:off x="4375" y="3568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4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3" name="Freeform 219"/>
                <p:cNvSpPr>
                  <a:spLocks/>
                </p:cNvSpPr>
                <p:nvPr/>
              </p:nvSpPr>
              <p:spPr bwMode="auto">
                <a:xfrm rot="-5400000">
                  <a:off x="4306" y="356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4" name="Freeform 220"/>
                <p:cNvSpPr>
                  <a:spLocks/>
                </p:cNvSpPr>
                <p:nvPr/>
              </p:nvSpPr>
              <p:spPr bwMode="auto">
                <a:xfrm rot="-5400000">
                  <a:off x="4306" y="356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5" name="Freeform 221"/>
                <p:cNvSpPr>
                  <a:spLocks/>
                </p:cNvSpPr>
                <p:nvPr/>
              </p:nvSpPr>
              <p:spPr bwMode="auto">
                <a:xfrm rot="-5400000">
                  <a:off x="4338" y="3426"/>
                  <a:ext cx="38" cy="36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6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6" name="Freeform 222"/>
                <p:cNvSpPr>
                  <a:spLocks/>
                </p:cNvSpPr>
                <p:nvPr/>
              </p:nvSpPr>
              <p:spPr bwMode="auto">
                <a:xfrm rot="-5400000">
                  <a:off x="4338" y="3426"/>
                  <a:ext cx="38" cy="36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6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7" name="Freeform 223"/>
                <p:cNvSpPr>
                  <a:spLocks/>
                </p:cNvSpPr>
                <p:nvPr/>
              </p:nvSpPr>
              <p:spPr bwMode="auto">
                <a:xfrm rot="-5400000">
                  <a:off x="4409" y="34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8" name="Freeform 224"/>
                <p:cNvSpPr>
                  <a:spLocks/>
                </p:cNvSpPr>
                <p:nvPr/>
              </p:nvSpPr>
              <p:spPr bwMode="auto">
                <a:xfrm rot="-5400000">
                  <a:off x="4409" y="34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29" name="Freeform 225"/>
                <p:cNvSpPr>
                  <a:spLocks/>
                </p:cNvSpPr>
                <p:nvPr/>
              </p:nvSpPr>
              <p:spPr bwMode="auto">
                <a:xfrm rot="-5400000">
                  <a:off x="4340" y="3496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6" y="36"/>
                    </a:cxn>
                    <a:cxn ang="0">
                      <a:pos x="16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1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0" name="Freeform 226"/>
                <p:cNvSpPr>
                  <a:spLocks/>
                </p:cNvSpPr>
                <p:nvPr/>
              </p:nvSpPr>
              <p:spPr bwMode="auto">
                <a:xfrm rot="-5400000">
                  <a:off x="4340" y="3496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6" y="36"/>
                    </a:cxn>
                    <a:cxn ang="0">
                      <a:pos x="16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6" y="36"/>
                      </a:lnTo>
                      <a:lnTo>
                        <a:pt x="16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31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1" name="Freeform 227"/>
                <p:cNvSpPr>
                  <a:spLocks/>
                </p:cNvSpPr>
                <p:nvPr/>
              </p:nvSpPr>
              <p:spPr bwMode="auto">
                <a:xfrm rot="-5400000">
                  <a:off x="4407" y="3321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7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7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7" y="14"/>
                    </a:cxn>
                  </a:cxnLst>
                  <a:rect l="0" t="0" r="r" b="b"/>
                  <a:pathLst>
                    <a:path w="37" h="33">
                      <a:moveTo>
                        <a:pt x="37" y="14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7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7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2" name="Freeform 228"/>
                <p:cNvSpPr>
                  <a:spLocks/>
                </p:cNvSpPr>
                <p:nvPr/>
              </p:nvSpPr>
              <p:spPr bwMode="auto">
                <a:xfrm rot="-5400000">
                  <a:off x="4407" y="3321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7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7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7" y="14"/>
                    </a:cxn>
                  </a:cxnLst>
                  <a:rect l="0" t="0" r="r" b="b"/>
                  <a:pathLst>
                    <a:path w="37" h="33">
                      <a:moveTo>
                        <a:pt x="37" y="14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7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7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7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3" name="Freeform 229"/>
                <p:cNvSpPr>
                  <a:spLocks/>
                </p:cNvSpPr>
                <p:nvPr/>
              </p:nvSpPr>
              <p:spPr bwMode="auto">
                <a:xfrm rot="-5400000">
                  <a:off x="4304" y="3321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4" name="Freeform 230"/>
                <p:cNvSpPr>
                  <a:spLocks/>
                </p:cNvSpPr>
                <p:nvPr/>
              </p:nvSpPr>
              <p:spPr bwMode="auto">
                <a:xfrm rot="-5400000">
                  <a:off x="4304" y="3321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7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5" name="Freeform 231"/>
                <p:cNvSpPr>
                  <a:spLocks/>
                </p:cNvSpPr>
                <p:nvPr/>
              </p:nvSpPr>
              <p:spPr bwMode="auto">
                <a:xfrm rot="-5400000">
                  <a:off x="4373" y="3250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6" name="Freeform 232"/>
                <p:cNvSpPr>
                  <a:spLocks/>
                </p:cNvSpPr>
                <p:nvPr/>
              </p:nvSpPr>
              <p:spPr bwMode="auto">
                <a:xfrm rot="-5400000">
                  <a:off x="4373" y="3250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7" name="Freeform 233"/>
                <p:cNvSpPr>
                  <a:spLocks/>
                </p:cNvSpPr>
                <p:nvPr/>
              </p:nvSpPr>
              <p:spPr bwMode="auto">
                <a:xfrm rot="-5400000">
                  <a:off x="4304" y="3250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8" name="Freeform 234"/>
                <p:cNvSpPr>
                  <a:spLocks/>
                </p:cNvSpPr>
                <p:nvPr/>
              </p:nvSpPr>
              <p:spPr bwMode="auto">
                <a:xfrm rot="-5400000">
                  <a:off x="4304" y="3250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39" name="Freeform 235"/>
                <p:cNvSpPr>
                  <a:spLocks/>
                </p:cNvSpPr>
                <p:nvPr/>
              </p:nvSpPr>
              <p:spPr bwMode="auto">
                <a:xfrm rot="-5400000">
                  <a:off x="4375" y="3357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4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0" name="Freeform 236"/>
                <p:cNvSpPr>
                  <a:spLocks/>
                </p:cNvSpPr>
                <p:nvPr/>
              </p:nvSpPr>
              <p:spPr bwMode="auto">
                <a:xfrm rot="-5400000">
                  <a:off x="4375" y="3357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34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4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4" y="15"/>
                    </a:cxn>
                  </a:cxnLst>
                  <a:rect l="0" t="0" r="r" b="b"/>
                  <a:pathLst>
                    <a:path w="34" h="34">
                      <a:moveTo>
                        <a:pt x="34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4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4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1" name="Freeform 237"/>
                <p:cNvSpPr>
                  <a:spLocks/>
                </p:cNvSpPr>
                <p:nvPr/>
              </p:nvSpPr>
              <p:spPr bwMode="auto">
                <a:xfrm rot="-5400000">
                  <a:off x="4409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2" name="Freeform 238"/>
                <p:cNvSpPr>
                  <a:spLocks/>
                </p:cNvSpPr>
                <p:nvPr/>
              </p:nvSpPr>
              <p:spPr bwMode="auto">
                <a:xfrm rot="-5400000">
                  <a:off x="4409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3" name="Freeform 239"/>
                <p:cNvSpPr>
                  <a:spLocks/>
                </p:cNvSpPr>
                <p:nvPr/>
              </p:nvSpPr>
              <p:spPr bwMode="auto">
                <a:xfrm rot="-5400000">
                  <a:off x="4273" y="339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4" name="Freeform 240"/>
                <p:cNvSpPr>
                  <a:spLocks/>
                </p:cNvSpPr>
                <p:nvPr/>
              </p:nvSpPr>
              <p:spPr bwMode="auto">
                <a:xfrm rot="-5400000">
                  <a:off x="4273" y="339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5" name="Freeform 241"/>
                <p:cNvSpPr>
                  <a:spLocks/>
                </p:cNvSpPr>
                <p:nvPr/>
              </p:nvSpPr>
              <p:spPr bwMode="auto">
                <a:xfrm rot="-5400000">
                  <a:off x="4440" y="360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6" name="Freeform 242"/>
                <p:cNvSpPr>
                  <a:spLocks/>
                </p:cNvSpPr>
                <p:nvPr/>
              </p:nvSpPr>
              <p:spPr bwMode="auto">
                <a:xfrm rot="-5400000">
                  <a:off x="4440" y="360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7" name="Freeform 243"/>
                <p:cNvSpPr>
                  <a:spLocks/>
                </p:cNvSpPr>
                <p:nvPr/>
              </p:nvSpPr>
              <p:spPr bwMode="auto">
                <a:xfrm rot="-5400000">
                  <a:off x="4442" y="3214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8" name="Freeform 244"/>
                <p:cNvSpPr>
                  <a:spLocks/>
                </p:cNvSpPr>
                <p:nvPr/>
              </p:nvSpPr>
              <p:spPr bwMode="auto">
                <a:xfrm rot="-5400000">
                  <a:off x="4442" y="3214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49" name="Freeform 245"/>
                <p:cNvSpPr>
                  <a:spLocks/>
                </p:cNvSpPr>
                <p:nvPr/>
              </p:nvSpPr>
              <p:spPr bwMode="auto">
                <a:xfrm rot="-5400000">
                  <a:off x="4340" y="3639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0" name="Freeform 246"/>
                <p:cNvSpPr>
                  <a:spLocks/>
                </p:cNvSpPr>
                <p:nvPr/>
              </p:nvSpPr>
              <p:spPr bwMode="auto">
                <a:xfrm rot="-5400000">
                  <a:off x="4340" y="3639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1" name="Freeform 247"/>
                <p:cNvSpPr>
                  <a:spLocks/>
                </p:cNvSpPr>
                <p:nvPr/>
              </p:nvSpPr>
              <p:spPr bwMode="auto">
                <a:xfrm rot="-5400000">
                  <a:off x="4442" y="339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2" name="Freeform 248"/>
                <p:cNvSpPr>
                  <a:spLocks/>
                </p:cNvSpPr>
                <p:nvPr/>
              </p:nvSpPr>
              <p:spPr bwMode="auto">
                <a:xfrm rot="-5400000">
                  <a:off x="4442" y="339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3" name="Freeform 249"/>
                <p:cNvSpPr>
                  <a:spLocks/>
                </p:cNvSpPr>
                <p:nvPr/>
              </p:nvSpPr>
              <p:spPr bwMode="auto">
                <a:xfrm rot="-5400000">
                  <a:off x="4273" y="34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4" name="Freeform 250"/>
                <p:cNvSpPr>
                  <a:spLocks/>
                </p:cNvSpPr>
                <p:nvPr/>
              </p:nvSpPr>
              <p:spPr bwMode="auto">
                <a:xfrm rot="-5400000">
                  <a:off x="4273" y="346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5" name="Freeform 251"/>
                <p:cNvSpPr>
                  <a:spLocks/>
                </p:cNvSpPr>
                <p:nvPr/>
              </p:nvSpPr>
              <p:spPr bwMode="auto">
                <a:xfrm rot="-5400000">
                  <a:off x="4442" y="328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6" name="Freeform 252"/>
                <p:cNvSpPr>
                  <a:spLocks/>
                </p:cNvSpPr>
                <p:nvPr/>
              </p:nvSpPr>
              <p:spPr bwMode="auto">
                <a:xfrm rot="-5400000">
                  <a:off x="4442" y="328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7" name="Freeform 253"/>
                <p:cNvSpPr>
                  <a:spLocks/>
                </p:cNvSpPr>
                <p:nvPr/>
              </p:nvSpPr>
              <p:spPr bwMode="auto">
                <a:xfrm rot="-5400000">
                  <a:off x="4271" y="360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8" name="Freeform 254"/>
                <p:cNvSpPr>
                  <a:spLocks/>
                </p:cNvSpPr>
                <p:nvPr/>
              </p:nvSpPr>
              <p:spPr bwMode="auto">
                <a:xfrm rot="-5400000">
                  <a:off x="4271" y="360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59" name="Freeform 255"/>
                <p:cNvSpPr>
                  <a:spLocks/>
                </p:cNvSpPr>
                <p:nvPr/>
              </p:nvSpPr>
              <p:spPr bwMode="auto">
                <a:xfrm rot="-5400000">
                  <a:off x="4440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0" name="Freeform 256"/>
                <p:cNvSpPr>
                  <a:spLocks/>
                </p:cNvSpPr>
                <p:nvPr/>
              </p:nvSpPr>
              <p:spPr bwMode="auto">
                <a:xfrm rot="-5400000">
                  <a:off x="4440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7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1" name="Freeform 257"/>
                <p:cNvSpPr>
                  <a:spLocks/>
                </p:cNvSpPr>
                <p:nvPr/>
              </p:nvSpPr>
              <p:spPr bwMode="auto">
                <a:xfrm rot="-5400000">
                  <a:off x="4273" y="3214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2" name="Freeform 258"/>
                <p:cNvSpPr>
                  <a:spLocks/>
                </p:cNvSpPr>
                <p:nvPr/>
              </p:nvSpPr>
              <p:spPr bwMode="auto">
                <a:xfrm rot="-5400000">
                  <a:off x="4273" y="3214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3" name="Freeform 259"/>
                <p:cNvSpPr>
                  <a:spLocks/>
                </p:cNvSpPr>
                <p:nvPr/>
              </p:nvSpPr>
              <p:spPr bwMode="auto">
                <a:xfrm rot="-5400000">
                  <a:off x="4373" y="3709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4" name="Freeform 260"/>
                <p:cNvSpPr>
                  <a:spLocks/>
                </p:cNvSpPr>
                <p:nvPr/>
              </p:nvSpPr>
              <p:spPr bwMode="auto">
                <a:xfrm rot="-5400000">
                  <a:off x="4373" y="3709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7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7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7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5" name="Freeform 261"/>
                <p:cNvSpPr>
                  <a:spLocks/>
                </p:cNvSpPr>
                <p:nvPr/>
              </p:nvSpPr>
              <p:spPr bwMode="auto">
                <a:xfrm rot="-5400000">
                  <a:off x="4340" y="3285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6" name="Freeform 262"/>
                <p:cNvSpPr>
                  <a:spLocks/>
                </p:cNvSpPr>
                <p:nvPr/>
              </p:nvSpPr>
              <p:spPr bwMode="auto">
                <a:xfrm rot="-5400000">
                  <a:off x="4340" y="3285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6"/>
                    </a:cxn>
                    <a:cxn ang="0">
                      <a:pos x="19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7" name="Freeform 263"/>
                <p:cNvSpPr>
                  <a:spLocks/>
                </p:cNvSpPr>
                <p:nvPr/>
              </p:nvSpPr>
              <p:spPr bwMode="auto">
                <a:xfrm rot="-5400000">
                  <a:off x="4271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8" name="Freeform 264"/>
                <p:cNvSpPr>
                  <a:spLocks/>
                </p:cNvSpPr>
                <p:nvPr/>
              </p:nvSpPr>
              <p:spPr bwMode="auto">
                <a:xfrm rot="-5400000">
                  <a:off x="4271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37" h="33">
                      <a:moveTo>
                        <a:pt x="37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7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9" name="Freeform 265"/>
                <p:cNvSpPr>
                  <a:spLocks/>
                </p:cNvSpPr>
                <p:nvPr/>
              </p:nvSpPr>
              <p:spPr bwMode="auto">
                <a:xfrm rot="-5400000">
                  <a:off x="4373" y="3604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0" name="Freeform 266"/>
                <p:cNvSpPr>
                  <a:spLocks/>
                </p:cNvSpPr>
                <p:nvPr/>
              </p:nvSpPr>
              <p:spPr bwMode="auto">
                <a:xfrm rot="-5400000">
                  <a:off x="4373" y="3604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1" name="Freeform 267"/>
                <p:cNvSpPr>
                  <a:spLocks/>
                </p:cNvSpPr>
                <p:nvPr/>
              </p:nvSpPr>
              <p:spPr bwMode="auto">
                <a:xfrm rot="-5400000">
                  <a:off x="4407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7" y="14"/>
                    </a:cxn>
                  </a:cxnLst>
                  <a:rect l="0" t="0" r="r" b="b"/>
                  <a:pathLst>
                    <a:path w="37" h="33">
                      <a:moveTo>
                        <a:pt x="37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7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2" name="Freeform 268"/>
                <p:cNvSpPr>
                  <a:spLocks/>
                </p:cNvSpPr>
                <p:nvPr/>
              </p:nvSpPr>
              <p:spPr bwMode="auto">
                <a:xfrm rot="-5400000">
                  <a:off x="4407" y="3532"/>
                  <a:ext cx="37" cy="33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7" y="14"/>
                    </a:cxn>
                  </a:cxnLst>
                  <a:rect l="0" t="0" r="r" b="b"/>
                  <a:pathLst>
                    <a:path w="37" h="33">
                      <a:moveTo>
                        <a:pt x="37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7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3" name="Freeform 269"/>
                <p:cNvSpPr>
                  <a:spLocks/>
                </p:cNvSpPr>
                <p:nvPr/>
              </p:nvSpPr>
              <p:spPr bwMode="auto">
                <a:xfrm rot="-5400000">
                  <a:off x="4373" y="3427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4" name="Freeform 270"/>
                <p:cNvSpPr>
                  <a:spLocks/>
                </p:cNvSpPr>
                <p:nvPr/>
              </p:nvSpPr>
              <p:spPr bwMode="auto">
                <a:xfrm rot="-5400000">
                  <a:off x="4373" y="3427"/>
                  <a:ext cx="38" cy="34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0" y="26"/>
                    </a:cxn>
                    <a:cxn ang="0">
                      <a:pos x="19" y="34"/>
                    </a:cxn>
                    <a:cxn ang="0">
                      <a:pos x="19" y="34"/>
                    </a:cxn>
                    <a:cxn ang="0">
                      <a:pos x="8" y="26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8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4"/>
                    </a:cxn>
                    <a:cxn ang="0">
                      <a:pos x="38" y="15"/>
                    </a:cxn>
                  </a:cxnLst>
                  <a:rect l="0" t="0" r="r" b="b"/>
                  <a:pathLst>
                    <a:path w="38" h="34">
                      <a:moveTo>
                        <a:pt x="38" y="15"/>
                      </a:moveTo>
                      <a:lnTo>
                        <a:pt x="30" y="26"/>
                      </a:lnTo>
                      <a:lnTo>
                        <a:pt x="19" y="34"/>
                      </a:lnTo>
                      <a:lnTo>
                        <a:pt x="19" y="34"/>
                      </a:lnTo>
                      <a:lnTo>
                        <a:pt x="8" y="2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8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4"/>
                      </a:lnTo>
                      <a:lnTo>
                        <a:pt x="38" y="1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5" name="Freeform 271"/>
                <p:cNvSpPr>
                  <a:spLocks/>
                </p:cNvSpPr>
                <p:nvPr/>
              </p:nvSpPr>
              <p:spPr bwMode="auto">
                <a:xfrm rot="-5400000">
                  <a:off x="4440" y="370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6" name="Freeform 272"/>
                <p:cNvSpPr>
                  <a:spLocks/>
                </p:cNvSpPr>
                <p:nvPr/>
              </p:nvSpPr>
              <p:spPr bwMode="auto">
                <a:xfrm rot="-5400000">
                  <a:off x="4440" y="370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7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7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7" name="Freeform 273"/>
                <p:cNvSpPr>
                  <a:spLocks/>
                </p:cNvSpPr>
                <p:nvPr/>
              </p:nvSpPr>
              <p:spPr bwMode="auto">
                <a:xfrm rot="-5400000">
                  <a:off x="4273" y="328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8" name="Freeform 274"/>
                <p:cNvSpPr>
                  <a:spLocks/>
                </p:cNvSpPr>
                <p:nvPr/>
              </p:nvSpPr>
              <p:spPr bwMode="auto">
                <a:xfrm rot="-5400000">
                  <a:off x="4273" y="328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79" name="Line 275"/>
                <p:cNvSpPr>
                  <a:spLocks noChangeShapeType="1"/>
                </p:cNvSpPr>
                <p:nvPr/>
              </p:nvSpPr>
              <p:spPr bwMode="auto">
                <a:xfrm rot="-5400000">
                  <a:off x="4008" y="3478"/>
                  <a:ext cx="53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0" name="Freeform 276"/>
                <p:cNvSpPr>
                  <a:spLocks/>
                </p:cNvSpPr>
                <p:nvPr/>
              </p:nvSpPr>
              <p:spPr bwMode="auto">
                <a:xfrm rot="-5400000">
                  <a:off x="4306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1" name="Freeform 277"/>
                <p:cNvSpPr>
                  <a:spLocks/>
                </p:cNvSpPr>
                <p:nvPr/>
              </p:nvSpPr>
              <p:spPr bwMode="auto">
                <a:xfrm rot="-5400000">
                  <a:off x="4306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2" name="Rectangle 278"/>
                <p:cNvSpPr>
                  <a:spLocks noChangeArrowheads="1"/>
                </p:cNvSpPr>
                <p:nvPr/>
              </p:nvSpPr>
              <p:spPr bwMode="auto">
                <a:xfrm rot="-5400000">
                  <a:off x="3689" y="3227"/>
                  <a:ext cx="531" cy="50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3" name="Rectangle 279"/>
                <p:cNvSpPr>
                  <a:spLocks noChangeArrowheads="1"/>
                </p:cNvSpPr>
                <p:nvPr/>
              </p:nvSpPr>
              <p:spPr bwMode="auto">
                <a:xfrm rot="-5400000">
                  <a:off x="3693" y="3231"/>
                  <a:ext cx="523" cy="49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4" name="Freeform 280"/>
                <p:cNvSpPr>
                  <a:spLocks/>
                </p:cNvSpPr>
                <p:nvPr/>
              </p:nvSpPr>
              <p:spPr bwMode="auto">
                <a:xfrm rot="-5400000">
                  <a:off x="3887" y="3176"/>
                  <a:ext cx="34" cy="6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07"/>
                    </a:cxn>
                    <a:cxn ang="0">
                      <a:pos x="34" y="607"/>
                    </a:cxn>
                    <a:cxn ang="0">
                      <a:pos x="34" y="10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607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34" y="607"/>
                      </a:lnTo>
                      <a:lnTo>
                        <a:pt x="34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5" name="Freeform 281"/>
                <p:cNvSpPr>
                  <a:spLocks/>
                </p:cNvSpPr>
                <p:nvPr/>
              </p:nvSpPr>
              <p:spPr bwMode="auto">
                <a:xfrm rot="-5400000">
                  <a:off x="3887" y="3176"/>
                  <a:ext cx="34" cy="60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607"/>
                    </a:cxn>
                    <a:cxn ang="0">
                      <a:pos x="34" y="607"/>
                    </a:cxn>
                    <a:cxn ang="0">
                      <a:pos x="34" y="103"/>
                    </a:cxn>
                  </a:cxnLst>
                  <a:rect l="0" t="0" r="r" b="b"/>
                  <a:pathLst>
                    <a:path w="34" h="607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34" y="607"/>
                      </a:lnTo>
                      <a:lnTo>
                        <a:pt x="34" y="10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6" name="Freeform 282"/>
                <p:cNvSpPr>
                  <a:spLocks/>
                </p:cNvSpPr>
                <p:nvPr/>
              </p:nvSpPr>
              <p:spPr bwMode="auto">
                <a:xfrm rot="-5400000">
                  <a:off x="4306" y="3357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7" name="Freeform 283"/>
                <p:cNvSpPr>
                  <a:spLocks/>
                </p:cNvSpPr>
                <p:nvPr/>
              </p:nvSpPr>
              <p:spPr bwMode="auto">
                <a:xfrm rot="-5400000">
                  <a:off x="4306" y="3357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8" name="Freeform 284"/>
                <p:cNvSpPr>
                  <a:spLocks/>
                </p:cNvSpPr>
                <p:nvPr/>
              </p:nvSpPr>
              <p:spPr bwMode="auto">
                <a:xfrm rot="-5400000">
                  <a:off x="4273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89" name="Freeform 285"/>
                <p:cNvSpPr>
                  <a:spLocks/>
                </p:cNvSpPr>
                <p:nvPr/>
              </p:nvSpPr>
              <p:spPr bwMode="auto">
                <a:xfrm rot="-5400000">
                  <a:off x="4273" y="3673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0" name="Freeform 286"/>
                <p:cNvSpPr>
                  <a:spLocks/>
                </p:cNvSpPr>
                <p:nvPr/>
              </p:nvSpPr>
              <p:spPr bwMode="auto">
                <a:xfrm rot="-5400000">
                  <a:off x="4340" y="3213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6"/>
                    </a:cxn>
                    <a:cxn ang="0">
                      <a:pos x="15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91" name="Freeform 287"/>
                <p:cNvSpPr>
                  <a:spLocks/>
                </p:cNvSpPr>
                <p:nvPr/>
              </p:nvSpPr>
              <p:spPr bwMode="auto">
                <a:xfrm rot="-5400000">
                  <a:off x="4340" y="3213"/>
                  <a:ext cx="34" cy="36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6"/>
                    </a:cxn>
                    <a:cxn ang="0">
                      <a:pos x="15" y="36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6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6"/>
                      </a:lnTo>
                      <a:lnTo>
                        <a:pt x="15" y="36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" name="Group 288"/>
              <p:cNvGrpSpPr>
                <a:grpSpLocks/>
              </p:cNvGrpSpPr>
              <p:nvPr/>
            </p:nvGrpSpPr>
            <p:grpSpPr bwMode="auto">
              <a:xfrm>
                <a:off x="2143" y="2886"/>
                <a:ext cx="1060" cy="634"/>
                <a:chOff x="2234" y="3221"/>
                <a:chExt cx="874" cy="531"/>
              </a:xfrm>
            </p:grpSpPr>
            <p:sp>
              <p:nvSpPr>
                <p:cNvPr id="21" name="Rectangle 289"/>
                <p:cNvSpPr>
                  <a:spLocks noChangeArrowheads="1"/>
                </p:cNvSpPr>
                <p:nvPr/>
              </p:nvSpPr>
              <p:spPr bwMode="auto">
                <a:xfrm rot="-5400000">
                  <a:off x="2438" y="3454"/>
                  <a:ext cx="531" cy="66"/>
                </a:xfrm>
                <a:prstGeom prst="rect">
                  <a:avLst/>
                </a:prstGeom>
                <a:solidFill>
                  <a:srgbClr val="02AB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Rectangle 290"/>
                <p:cNvSpPr>
                  <a:spLocks noChangeArrowheads="1"/>
                </p:cNvSpPr>
                <p:nvPr/>
              </p:nvSpPr>
              <p:spPr bwMode="auto">
                <a:xfrm rot="-5400000">
                  <a:off x="2442" y="3458"/>
                  <a:ext cx="523" cy="58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Freeform 291"/>
                <p:cNvSpPr>
                  <a:spLocks/>
                </p:cNvSpPr>
                <p:nvPr/>
              </p:nvSpPr>
              <p:spPr bwMode="auto">
                <a:xfrm rot="-5400000">
                  <a:off x="2753" y="3631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2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0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51"/>
                    </a:cxn>
                  </a:cxnLst>
                  <a:rect l="0" t="0" r="r" b="b"/>
                  <a:pathLst>
                    <a:path w="106" h="99">
                      <a:moveTo>
                        <a:pt x="106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2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0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Freeform 292"/>
                <p:cNvSpPr>
                  <a:spLocks/>
                </p:cNvSpPr>
                <p:nvPr/>
              </p:nvSpPr>
              <p:spPr bwMode="auto">
                <a:xfrm rot="-5400000">
                  <a:off x="2753" y="3631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2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0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51"/>
                    </a:cxn>
                  </a:cxnLst>
                  <a:rect l="0" t="0" r="r" b="b"/>
                  <a:pathLst>
                    <a:path w="106" h="99">
                      <a:moveTo>
                        <a:pt x="106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2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0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5" name="Freeform 293"/>
                <p:cNvSpPr>
                  <a:spLocks/>
                </p:cNvSpPr>
                <p:nvPr/>
              </p:nvSpPr>
              <p:spPr bwMode="auto">
                <a:xfrm rot="-5400000">
                  <a:off x="2754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" name="Freeform 294"/>
                <p:cNvSpPr>
                  <a:spLocks/>
                </p:cNvSpPr>
                <p:nvPr/>
              </p:nvSpPr>
              <p:spPr bwMode="auto">
                <a:xfrm rot="-5400000">
                  <a:off x="2754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7" name="Freeform 295"/>
                <p:cNvSpPr>
                  <a:spLocks/>
                </p:cNvSpPr>
                <p:nvPr/>
              </p:nvSpPr>
              <p:spPr bwMode="auto">
                <a:xfrm rot="-5400000">
                  <a:off x="2789" y="362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8" name="Freeform 296"/>
                <p:cNvSpPr>
                  <a:spLocks/>
                </p:cNvSpPr>
                <p:nvPr/>
              </p:nvSpPr>
              <p:spPr bwMode="auto">
                <a:xfrm rot="-5400000">
                  <a:off x="2789" y="362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" name="Freeform 297"/>
                <p:cNvSpPr>
                  <a:spLocks/>
                </p:cNvSpPr>
                <p:nvPr/>
              </p:nvSpPr>
              <p:spPr bwMode="auto">
                <a:xfrm rot="-5400000">
                  <a:off x="2820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Freeform 298"/>
                <p:cNvSpPr>
                  <a:spLocks/>
                </p:cNvSpPr>
                <p:nvPr/>
              </p:nvSpPr>
              <p:spPr bwMode="auto">
                <a:xfrm rot="-5400000">
                  <a:off x="2820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Freeform 299"/>
                <p:cNvSpPr>
                  <a:spLocks/>
                </p:cNvSpPr>
                <p:nvPr/>
              </p:nvSpPr>
              <p:spPr bwMode="auto">
                <a:xfrm rot="-5400000">
                  <a:off x="2751" y="3490"/>
                  <a:ext cx="110" cy="99"/>
                </a:xfrm>
                <a:custGeom>
                  <a:avLst/>
                  <a:gdLst/>
                  <a:ahLst/>
                  <a:cxnLst>
                    <a:cxn ang="0">
                      <a:pos x="110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6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9" y="84"/>
                    </a:cxn>
                    <a:cxn ang="0">
                      <a:pos x="8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8" y="29"/>
                    </a:cxn>
                    <a:cxn ang="0">
                      <a:pos x="19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10" y="51"/>
                    </a:cxn>
                  </a:cxnLst>
                  <a:rect l="0" t="0" r="r" b="b"/>
                  <a:pathLst>
                    <a:path w="110" h="99">
                      <a:moveTo>
                        <a:pt x="110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6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9" y="84"/>
                      </a:lnTo>
                      <a:lnTo>
                        <a:pt x="8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8" y="29"/>
                      </a:lnTo>
                      <a:lnTo>
                        <a:pt x="19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10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Freeform 300"/>
                <p:cNvSpPr>
                  <a:spLocks/>
                </p:cNvSpPr>
                <p:nvPr/>
              </p:nvSpPr>
              <p:spPr bwMode="auto">
                <a:xfrm rot="-5400000">
                  <a:off x="2751" y="3490"/>
                  <a:ext cx="110" cy="99"/>
                </a:xfrm>
                <a:custGeom>
                  <a:avLst/>
                  <a:gdLst/>
                  <a:ahLst/>
                  <a:cxnLst>
                    <a:cxn ang="0">
                      <a:pos x="110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6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9" y="84"/>
                    </a:cxn>
                    <a:cxn ang="0">
                      <a:pos x="8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8" y="29"/>
                    </a:cxn>
                    <a:cxn ang="0">
                      <a:pos x="19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10" y="51"/>
                    </a:cxn>
                  </a:cxnLst>
                  <a:rect l="0" t="0" r="r" b="b"/>
                  <a:pathLst>
                    <a:path w="110" h="99">
                      <a:moveTo>
                        <a:pt x="110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6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9" y="84"/>
                      </a:lnTo>
                      <a:lnTo>
                        <a:pt x="8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8" y="29"/>
                      </a:lnTo>
                      <a:lnTo>
                        <a:pt x="19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10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Freeform 301"/>
                <p:cNvSpPr>
                  <a:spLocks/>
                </p:cNvSpPr>
                <p:nvPr/>
              </p:nvSpPr>
              <p:spPr bwMode="auto">
                <a:xfrm rot="-5400000">
                  <a:off x="2756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" name="Freeform 302"/>
                <p:cNvSpPr>
                  <a:spLocks/>
                </p:cNvSpPr>
                <p:nvPr/>
              </p:nvSpPr>
              <p:spPr bwMode="auto">
                <a:xfrm rot="-5400000">
                  <a:off x="2756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Freeform 303"/>
                <p:cNvSpPr>
                  <a:spLocks/>
                </p:cNvSpPr>
                <p:nvPr/>
              </p:nvSpPr>
              <p:spPr bwMode="auto">
                <a:xfrm rot="-5400000">
                  <a:off x="2787" y="34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Freeform 304"/>
                <p:cNvSpPr>
                  <a:spLocks/>
                </p:cNvSpPr>
                <p:nvPr/>
              </p:nvSpPr>
              <p:spPr bwMode="auto">
                <a:xfrm rot="-5400000">
                  <a:off x="2787" y="3487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Freeform 305"/>
                <p:cNvSpPr>
                  <a:spLocks/>
                </p:cNvSpPr>
                <p:nvPr/>
              </p:nvSpPr>
              <p:spPr bwMode="auto">
                <a:xfrm rot="-5400000">
                  <a:off x="2822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Freeform 306"/>
                <p:cNvSpPr>
                  <a:spLocks/>
                </p:cNvSpPr>
                <p:nvPr/>
              </p:nvSpPr>
              <p:spPr bwMode="auto">
                <a:xfrm rot="-5400000">
                  <a:off x="2822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Freeform 307"/>
                <p:cNvSpPr>
                  <a:spLocks/>
                </p:cNvSpPr>
                <p:nvPr/>
              </p:nvSpPr>
              <p:spPr bwMode="auto">
                <a:xfrm rot="-5400000">
                  <a:off x="2854" y="3557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1" y="70"/>
                    </a:cxn>
                    <a:cxn ang="0">
                      <a:pos x="90" y="88"/>
                    </a:cxn>
                    <a:cxn ang="0">
                      <a:pos x="71" y="99"/>
                    </a:cxn>
                    <a:cxn ang="0">
                      <a:pos x="52" y="103"/>
                    </a:cxn>
                    <a:cxn ang="0">
                      <a:pos x="52" y="103"/>
                    </a:cxn>
                    <a:cxn ang="0">
                      <a:pos x="30" y="99"/>
                    </a:cxn>
                    <a:cxn ang="0">
                      <a:pos x="15" y="88"/>
                    </a:cxn>
                    <a:cxn ang="0">
                      <a:pos x="3" y="70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3" y="33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3"/>
                    </a:cxn>
                    <a:cxn ang="0">
                      <a:pos x="90" y="14"/>
                    </a:cxn>
                    <a:cxn ang="0">
                      <a:pos x="101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1" y="70"/>
                      </a:lnTo>
                      <a:lnTo>
                        <a:pt x="90" y="88"/>
                      </a:lnTo>
                      <a:lnTo>
                        <a:pt x="71" y="99"/>
                      </a:lnTo>
                      <a:lnTo>
                        <a:pt x="52" y="103"/>
                      </a:lnTo>
                      <a:lnTo>
                        <a:pt x="52" y="103"/>
                      </a:lnTo>
                      <a:lnTo>
                        <a:pt x="30" y="99"/>
                      </a:lnTo>
                      <a:lnTo>
                        <a:pt x="15" y="88"/>
                      </a:lnTo>
                      <a:lnTo>
                        <a:pt x="3" y="70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3" y="33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3"/>
                      </a:lnTo>
                      <a:lnTo>
                        <a:pt x="90" y="14"/>
                      </a:lnTo>
                      <a:lnTo>
                        <a:pt x="101" y="33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Freeform 308"/>
                <p:cNvSpPr>
                  <a:spLocks/>
                </p:cNvSpPr>
                <p:nvPr/>
              </p:nvSpPr>
              <p:spPr bwMode="auto">
                <a:xfrm rot="-5400000">
                  <a:off x="2854" y="3557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1" y="70"/>
                    </a:cxn>
                    <a:cxn ang="0">
                      <a:pos x="90" y="88"/>
                    </a:cxn>
                    <a:cxn ang="0">
                      <a:pos x="71" y="99"/>
                    </a:cxn>
                    <a:cxn ang="0">
                      <a:pos x="52" y="103"/>
                    </a:cxn>
                    <a:cxn ang="0">
                      <a:pos x="52" y="103"/>
                    </a:cxn>
                    <a:cxn ang="0">
                      <a:pos x="30" y="99"/>
                    </a:cxn>
                    <a:cxn ang="0">
                      <a:pos x="15" y="88"/>
                    </a:cxn>
                    <a:cxn ang="0">
                      <a:pos x="3" y="70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3" y="33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3"/>
                    </a:cxn>
                    <a:cxn ang="0">
                      <a:pos x="90" y="14"/>
                    </a:cxn>
                    <a:cxn ang="0">
                      <a:pos x="101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1" y="70"/>
                      </a:lnTo>
                      <a:lnTo>
                        <a:pt x="90" y="88"/>
                      </a:lnTo>
                      <a:lnTo>
                        <a:pt x="71" y="99"/>
                      </a:lnTo>
                      <a:lnTo>
                        <a:pt x="52" y="103"/>
                      </a:lnTo>
                      <a:lnTo>
                        <a:pt x="52" y="103"/>
                      </a:lnTo>
                      <a:lnTo>
                        <a:pt x="30" y="99"/>
                      </a:lnTo>
                      <a:lnTo>
                        <a:pt x="15" y="88"/>
                      </a:lnTo>
                      <a:lnTo>
                        <a:pt x="3" y="70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3" y="33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3"/>
                      </a:lnTo>
                      <a:lnTo>
                        <a:pt x="90" y="14"/>
                      </a:lnTo>
                      <a:lnTo>
                        <a:pt x="101" y="33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Freeform 309"/>
                <p:cNvSpPr>
                  <a:spLocks/>
                </p:cNvSpPr>
                <p:nvPr/>
              </p:nvSpPr>
              <p:spPr bwMode="auto">
                <a:xfrm rot="-5400000">
                  <a:off x="2855" y="359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Freeform 310"/>
                <p:cNvSpPr>
                  <a:spLocks/>
                </p:cNvSpPr>
                <p:nvPr/>
              </p:nvSpPr>
              <p:spPr bwMode="auto">
                <a:xfrm rot="-5400000">
                  <a:off x="2855" y="359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Freeform 311"/>
                <p:cNvSpPr>
                  <a:spLocks/>
                </p:cNvSpPr>
                <p:nvPr/>
              </p:nvSpPr>
              <p:spPr bwMode="auto">
                <a:xfrm rot="-5400000">
                  <a:off x="2888" y="3557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1" y="29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7">
                      <a:moveTo>
                        <a:pt x="38" y="18"/>
                      </a:moveTo>
                      <a:lnTo>
                        <a:pt x="31" y="29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" name="Freeform 312"/>
                <p:cNvSpPr>
                  <a:spLocks/>
                </p:cNvSpPr>
                <p:nvPr/>
              </p:nvSpPr>
              <p:spPr bwMode="auto">
                <a:xfrm rot="-5400000">
                  <a:off x="2888" y="3557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1" y="29"/>
                    </a:cxn>
                    <a:cxn ang="0">
                      <a:pos x="19" y="37"/>
                    </a:cxn>
                    <a:cxn ang="0">
                      <a:pos x="19" y="37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7">
                      <a:moveTo>
                        <a:pt x="38" y="18"/>
                      </a:moveTo>
                      <a:lnTo>
                        <a:pt x="31" y="29"/>
                      </a:lnTo>
                      <a:lnTo>
                        <a:pt x="19" y="37"/>
                      </a:lnTo>
                      <a:lnTo>
                        <a:pt x="19" y="37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" name="Freeform 313"/>
                <p:cNvSpPr>
                  <a:spLocks/>
                </p:cNvSpPr>
                <p:nvPr/>
              </p:nvSpPr>
              <p:spPr bwMode="auto">
                <a:xfrm rot="-5400000">
                  <a:off x="2925" y="359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5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5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" name="Freeform 314"/>
                <p:cNvSpPr>
                  <a:spLocks/>
                </p:cNvSpPr>
                <p:nvPr/>
              </p:nvSpPr>
              <p:spPr bwMode="auto">
                <a:xfrm rot="-5400000">
                  <a:off x="2925" y="359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5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5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" name="Freeform 315"/>
                <p:cNvSpPr>
                  <a:spLocks/>
                </p:cNvSpPr>
                <p:nvPr/>
              </p:nvSpPr>
              <p:spPr bwMode="auto">
                <a:xfrm rot="-5400000">
                  <a:off x="2955" y="3631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7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2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0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47"/>
                    </a:cxn>
                  </a:cxnLst>
                  <a:rect l="0" t="0" r="r" b="b"/>
                  <a:pathLst>
                    <a:path w="106" h="99">
                      <a:moveTo>
                        <a:pt x="106" y="47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2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0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47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Freeform 316"/>
                <p:cNvSpPr>
                  <a:spLocks/>
                </p:cNvSpPr>
                <p:nvPr/>
              </p:nvSpPr>
              <p:spPr bwMode="auto">
                <a:xfrm rot="-5400000">
                  <a:off x="2955" y="3631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47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2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0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0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2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47"/>
                    </a:cxn>
                  </a:cxnLst>
                  <a:rect l="0" t="0" r="r" b="b"/>
                  <a:pathLst>
                    <a:path w="106" h="99">
                      <a:moveTo>
                        <a:pt x="106" y="47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2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0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0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2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4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" name="Freeform 317"/>
                <p:cNvSpPr>
                  <a:spLocks/>
                </p:cNvSpPr>
                <p:nvPr/>
              </p:nvSpPr>
              <p:spPr bwMode="auto">
                <a:xfrm rot="-5400000">
                  <a:off x="2956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" name="Freeform 318"/>
                <p:cNvSpPr>
                  <a:spLocks/>
                </p:cNvSpPr>
                <p:nvPr/>
              </p:nvSpPr>
              <p:spPr bwMode="auto">
                <a:xfrm rot="-5400000">
                  <a:off x="2956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Freeform 319"/>
                <p:cNvSpPr>
                  <a:spLocks/>
                </p:cNvSpPr>
                <p:nvPr/>
              </p:nvSpPr>
              <p:spPr bwMode="auto">
                <a:xfrm rot="-5400000">
                  <a:off x="2991" y="362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Freeform 320"/>
                <p:cNvSpPr>
                  <a:spLocks/>
                </p:cNvSpPr>
                <p:nvPr/>
              </p:nvSpPr>
              <p:spPr bwMode="auto">
                <a:xfrm rot="-5400000">
                  <a:off x="2991" y="3628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Freeform 321"/>
                <p:cNvSpPr>
                  <a:spLocks/>
                </p:cNvSpPr>
                <p:nvPr/>
              </p:nvSpPr>
              <p:spPr bwMode="auto">
                <a:xfrm rot="-5400000">
                  <a:off x="3022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" name="Freeform 322"/>
                <p:cNvSpPr>
                  <a:spLocks/>
                </p:cNvSpPr>
                <p:nvPr/>
              </p:nvSpPr>
              <p:spPr bwMode="auto">
                <a:xfrm rot="-5400000">
                  <a:off x="3022" y="3664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" name="Freeform 323"/>
                <p:cNvSpPr>
                  <a:spLocks/>
                </p:cNvSpPr>
                <p:nvPr/>
              </p:nvSpPr>
              <p:spPr bwMode="auto">
                <a:xfrm rot="-5400000">
                  <a:off x="2988" y="3525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1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3" y="95"/>
                    </a:cxn>
                    <a:cxn ang="0">
                      <a:pos x="15" y="84"/>
                    </a:cxn>
                    <a:cxn ang="0">
                      <a:pos x="3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3" y="29"/>
                    </a:cxn>
                    <a:cxn ang="0">
                      <a:pos x="15" y="14"/>
                    </a:cxn>
                    <a:cxn ang="0">
                      <a:pos x="33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1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1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3" y="95"/>
                      </a:lnTo>
                      <a:lnTo>
                        <a:pt x="15" y="84"/>
                      </a:lnTo>
                      <a:lnTo>
                        <a:pt x="3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3" y="29"/>
                      </a:lnTo>
                      <a:lnTo>
                        <a:pt x="15" y="14"/>
                      </a:lnTo>
                      <a:lnTo>
                        <a:pt x="33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1" y="29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Freeform 324"/>
                <p:cNvSpPr>
                  <a:spLocks/>
                </p:cNvSpPr>
                <p:nvPr/>
              </p:nvSpPr>
              <p:spPr bwMode="auto">
                <a:xfrm rot="-5400000">
                  <a:off x="2988" y="3525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1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3" y="95"/>
                    </a:cxn>
                    <a:cxn ang="0">
                      <a:pos x="15" y="84"/>
                    </a:cxn>
                    <a:cxn ang="0">
                      <a:pos x="3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3" y="29"/>
                    </a:cxn>
                    <a:cxn ang="0">
                      <a:pos x="15" y="14"/>
                    </a:cxn>
                    <a:cxn ang="0">
                      <a:pos x="33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1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1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3" y="95"/>
                      </a:lnTo>
                      <a:lnTo>
                        <a:pt x="15" y="84"/>
                      </a:lnTo>
                      <a:lnTo>
                        <a:pt x="3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3" y="29"/>
                      </a:lnTo>
                      <a:lnTo>
                        <a:pt x="15" y="14"/>
                      </a:lnTo>
                      <a:lnTo>
                        <a:pt x="33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1" y="29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" name="Freeform 325"/>
                <p:cNvSpPr>
                  <a:spLocks/>
                </p:cNvSpPr>
                <p:nvPr/>
              </p:nvSpPr>
              <p:spPr bwMode="auto">
                <a:xfrm rot="-5400000">
                  <a:off x="3024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" name="Freeform 326"/>
                <p:cNvSpPr>
                  <a:spLocks/>
                </p:cNvSpPr>
                <p:nvPr/>
              </p:nvSpPr>
              <p:spPr bwMode="auto">
                <a:xfrm rot="-5400000">
                  <a:off x="3024" y="3523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" name="Freeform 327"/>
                <p:cNvSpPr>
                  <a:spLocks/>
                </p:cNvSpPr>
                <p:nvPr/>
              </p:nvSpPr>
              <p:spPr bwMode="auto">
                <a:xfrm rot="-5400000">
                  <a:off x="3055" y="355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" name="Freeform 328"/>
                <p:cNvSpPr>
                  <a:spLocks/>
                </p:cNvSpPr>
                <p:nvPr/>
              </p:nvSpPr>
              <p:spPr bwMode="auto">
                <a:xfrm rot="-5400000">
                  <a:off x="3055" y="3559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8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8" y="18"/>
                    </a:cxn>
                  </a:cxnLst>
                  <a:rect l="0" t="0" r="r" b="b"/>
                  <a:pathLst>
                    <a:path w="38" h="33">
                      <a:moveTo>
                        <a:pt x="38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8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" name="Freeform 329"/>
                <p:cNvSpPr>
                  <a:spLocks/>
                </p:cNvSpPr>
                <p:nvPr/>
              </p:nvSpPr>
              <p:spPr bwMode="auto">
                <a:xfrm rot="-5400000">
                  <a:off x="2854" y="3418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70"/>
                    </a:cxn>
                    <a:cxn ang="0">
                      <a:pos x="90" y="88"/>
                    </a:cxn>
                    <a:cxn ang="0">
                      <a:pos x="75" y="99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99"/>
                    </a:cxn>
                    <a:cxn ang="0">
                      <a:pos x="15" y="88"/>
                    </a:cxn>
                    <a:cxn ang="0">
                      <a:pos x="4" y="70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33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2" y="70"/>
                      </a:lnTo>
                      <a:lnTo>
                        <a:pt x="90" y="88"/>
                      </a:lnTo>
                      <a:lnTo>
                        <a:pt x="75" y="99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99"/>
                      </a:lnTo>
                      <a:lnTo>
                        <a:pt x="15" y="88"/>
                      </a:lnTo>
                      <a:lnTo>
                        <a:pt x="4" y="70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33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33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" name="Freeform 330"/>
                <p:cNvSpPr>
                  <a:spLocks/>
                </p:cNvSpPr>
                <p:nvPr/>
              </p:nvSpPr>
              <p:spPr bwMode="auto">
                <a:xfrm rot="-5400000">
                  <a:off x="2854" y="3418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70"/>
                    </a:cxn>
                    <a:cxn ang="0">
                      <a:pos x="90" y="88"/>
                    </a:cxn>
                    <a:cxn ang="0">
                      <a:pos x="75" y="99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99"/>
                    </a:cxn>
                    <a:cxn ang="0">
                      <a:pos x="15" y="88"/>
                    </a:cxn>
                    <a:cxn ang="0">
                      <a:pos x="4" y="70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33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2" y="70"/>
                      </a:lnTo>
                      <a:lnTo>
                        <a:pt x="90" y="88"/>
                      </a:lnTo>
                      <a:lnTo>
                        <a:pt x="75" y="99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99"/>
                      </a:lnTo>
                      <a:lnTo>
                        <a:pt x="15" y="88"/>
                      </a:lnTo>
                      <a:lnTo>
                        <a:pt x="4" y="70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33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33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" name="Freeform 331"/>
                <p:cNvSpPr>
                  <a:spLocks/>
                </p:cNvSpPr>
                <p:nvPr/>
              </p:nvSpPr>
              <p:spPr bwMode="auto">
                <a:xfrm rot="-5400000">
                  <a:off x="2855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Freeform 332"/>
                <p:cNvSpPr>
                  <a:spLocks/>
                </p:cNvSpPr>
                <p:nvPr/>
              </p:nvSpPr>
              <p:spPr bwMode="auto">
                <a:xfrm rot="-5400000">
                  <a:off x="2855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Freeform 333"/>
                <p:cNvSpPr>
                  <a:spLocks/>
                </p:cNvSpPr>
                <p:nvPr/>
              </p:nvSpPr>
              <p:spPr bwMode="auto">
                <a:xfrm rot="-5400000">
                  <a:off x="2890" y="3415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7"/>
                    </a:cxn>
                    <a:cxn ang="0">
                      <a:pos x="18" y="37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7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7"/>
                      </a:lnTo>
                      <a:lnTo>
                        <a:pt x="18" y="37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Freeform 334"/>
                <p:cNvSpPr>
                  <a:spLocks/>
                </p:cNvSpPr>
                <p:nvPr/>
              </p:nvSpPr>
              <p:spPr bwMode="auto">
                <a:xfrm rot="-5400000">
                  <a:off x="2890" y="3415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7"/>
                    </a:cxn>
                    <a:cxn ang="0">
                      <a:pos x="18" y="37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7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7"/>
                      </a:lnTo>
                      <a:lnTo>
                        <a:pt x="18" y="37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" name="Freeform 335"/>
                <p:cNvSpPr>
                  <a:spLocks/>
                </p:cNvSpPr>
                <p:nvPr/>
              </p:nvSpPr>
              <p:spPr bwMode="auto">
                <a:xfrm rot="-5400000">
                  <a:off x="2925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5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5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" name="Freeform 336"/>
                <p:cNvSpPr>
                  <a:spLocks/>
                </p:cNvSpPr>
                <p:nvPr/>
              </p:nvSpPr>
              <p:spPr bwMode="auto">
                <a:xfrm rot="-5400000">
                  <a:off x="2925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5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5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" name="Freeform 337"/>
                <p:cNvSpPr>
                  <a:spLocks/>
                </p:cNvSpPr>
                <p:nvPr/>
              </p:nvSpPr>
              <p:spPr bwMode="auto">
                <a:xfrm rot="-5400000">
                  <a:off x="2753" y="3315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6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51"/>
                    </a:cxn>
                  </a:cxnLst>
                  <a:rect l="0" t="0" r="r" b="b"/>
                  <a:pathLst>
                    <a:path w="106" h="99">
                      <a:moveTo>
                        <a:pt x="106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6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" name="Freeform 338"/>
                <p:cNvSpPr>
                  <a:spLocks/>
                </p:cNvSpPr>
                <p:nvPr/>
              </p:nvSpPr>
              <p:spPr bwMode="auto">
                <a:xfrm rot="-5400000">
                  <a:off x="2753" y="3315"/>
                  <a:ext cx="106" cy="99"/>
                </a:xfrm>
                <a:custGeom>
                  <a:avLst/>
                  <a:gdLst/>
                  <a:ahLst/>
                  <a:cxnLst>
                    <a:cxn ang="0">
                      <a:pos x="106" y="51"/>
                    </a:cxn>
                    <a:cxn ang="0">
                      <a:pos x="102" y="69"/>
                    </a:cxn>
                    <a:cxn ang="0">
                      <a:pos x="91" y="84"/>
                    </a:cxn>
                    <a:cxn ang="0">
                      <a:pos x="76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6" y="3"/>
                    </a:cxn>
                    <a:cxn ang="0">
                      <a:pos x="91" y="14"/>
                    </a:cxn>
                    <a:cxn ang="0">
                      <a:pos x="102" y="29"/>
                    </a:cxn>
                    <a:cxn ang="0">
                      <a:pos x="106" y="51"/>
                    </a:cxn>
                  </a:cxnLst>
                  <a:rect l="0" t="0" r="r" b="b"/>
                  <a:pathLst>
                    <a:path w="106" h="99">
                      <a:moveTo>
                        <a:pt x="106" y="51"/>
                      </a:moveTo>
                      <a:lnTo>
                        <a:pt x="102" y="69"/>
                      </a:lnTo>
                      <a:lnTo>
                        <a:pt x="91" y="84"/>
                      </a:lnTo>
                      <a:lnTo>
                        <a:pt x="76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6" y="3"/>
                      </a:lnTo>
                      <a:lnTo>
                        <a:pt x="91" y="14"/>
                      </a:lnTo>
                      <a:lnTo>
                        <a:pt x="102" y="29"/>
                      </a:lnTo>
                      <a:lnTo>
                        <a:pt x="106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Freeform 339"/>
                <p:cNvSpPr>
                  <a:spLocks/>
                </p:cNvSpPr>
                <p:nvPr/>
              </p:nvSpPr>
              <p:spPr bwMode="auto">
                <a:xfrm rot="-5400000">
                  <a:off x="2756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2" name="Freeform 340"/>
                <p:cNvSpPr>
                  <a:spLocks/>
                </p:cNvSpPr>
                <p:nvPr/>
              </p:nvSpPr>
              <p:spPr bwMode="auto">
                <a:xfrm rot="-5400000">
                  <a:off x="2756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3" name="Freeform 341"/>
                <p:cNvSpPr>
                  <a:spLocks/>
                </p:cNvSpPr>
                <p:nvPr/>
              </p:nvSpPr>
              <p:spPr bwMode="auto">
                <a:xfrm rot="-5400000">
                  <a:off x="2789" y="3312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4" name="Freeform 342"/>
                <p:cNvSpPr>
                  <a:spLocks/>
                </p:cNvSpPr>
                <p:nvPr/>
              </p:nvSpPr>
              <p:spPr bwMode="auto">
                <a:xfrm rot="-5400000">
                  <a:off x="2789" y="3312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5" name="Freeform 343"/>
                <p:cNvSpPr>
                  <a:spLocks/>
                </p:cNvSpPr>
                <p:nvPr/>
              </p:nvSpPr>
              <p:spPr bwMode="auto">
                <a:xfrm rot="-5400000">
                  <a:off x="2822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6" name="Freeform 344"/>
                <p:cNvSpPr>
                  <a:spLocks/>
                </p:cNvSpPr>
                <p:nvPr/>
              </p:nvSpPr>
              <p:spPr bwMode="auto">
                <a:xfrm rot="-5400000">
                  <a:off x="2822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7" name="Freeform 345"/>
                <p:cNvSpPr>
                  <a:spLocks/>
                </p:cNvSpPr>
                <p:nvPr/>
              </p:nvSpPr>
              <p:spPr bwMode="auto">
                <a:xfrm rot="-5400000">
                  <a:off x="2821" y="3241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8"/>
                    </a:cxn>
                    <a:cxn ang="0">
                      <a:pos x="75" y="99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99"/>
                    </a:cxn>
                    <a:cxn ang="0">
                      <a:pos x="15" y="88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33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8"/>
                      </a:lnTo>
                      <a:lnTo>
                        <a:pt x="75" y="99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99"/>
                      </a:lnTo>
                      <a:lnTo>
                        <a:pt x="15" y="88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33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33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8" name="Freeform 346"/>
                <p:cNvSpPr>
                  <a:spLocks/>
                </p:cNvSpPr>
                <p:nvPr/>
              </p:nvSpPr>
              <p:spPr bwMode="auto">
                <a:xfrm rot="-5400000">
                  <a:off x="2821" y="3241"/>
                  <a:ext cx="105" cy="103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8"/>
                    </a:cxn>
                    <a:cxn ang="0">
                      <a:pos x="75" y="99"/>
                    </a:cxn>
                    <a:cxn ang="0">
                      <a:pos x="53" y="103"/>
                    </a:cxn>
                    <a:cxn ang="0">
                      <a:pos x="53" y="103"/>
                    </a:cxn>
                    <a:cxn ang="0">
                      <a:pos x="34" y="99"/>
                    </a:cxn>
                    <a:cxn ang="0">
                      <a:pos x="15" y="88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33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33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103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8"/>
                      </a:lnTo>
                      <a:lnTo>
                        <a:pt x="75" y="99"/>
                      </a:lnTo>
                      <a:lnTo>
                        <a:pt x="53" y="103"/>
                      </a:lnTo>
                      <a:lnTo>
                        <a:pt x="53" y="103"/>
                      </a:lnTo>
                      <a:lnTo>
                        <a:pt x="34" y="99"/>
                      </a:lnTo>
                      <a:lnTo>
                        <a:pt x="15" y="88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33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33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9" name="Freeform 347"/>
                <p:cNvSpPr>
                  <a:spLocks/>
                </p:cNvSpPr>
                <p:nvPr/>
              </p:nvSpPr>
              <p:spPr bwMode="auto">
                <a:xfrm rot="-5400000">
                  <a:off x="2822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0" name="Freeform 348"/>
                <p:cNvSpPr>
                  <a:spLocks/>
                </p:cNvSpPr>
                <p:nvPr/>
              </p:nvSpPr>
              <p:spPr bwMode="auto">
                <a:xfrm rot="-5400000">
                  <a:off x="2822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1" name="Freeform 349"/>
                <p:cNvSpPr>
                  <a:spLocks/>
                </p:cNvSpPr>
                <p:nvPr/>
              </p:nvSpPr>
              <p:spPr bwMode="auto">
                <a:xfrm rot="-5400000">
                  <a:off x="2855" y="324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2" name="Freeform 350"/>
                <p:cNvSpPr>
                  <a:spLocks/>
                </p:cNvSpPr>
                <p:nvPr/>
              </p:nvSpPr>
              <p:spPr bwMode="auto">
                <a:xfrm rot="-5400000">
                  <a:off x="2855" y="324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7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3" name="Freeform 351"/>
                <p:cNvSpPr>
                  <a:spLocks/>
                </p:cNvSpPr>
                <p:nvPr/>
              </p:nvSpPr>
              <p:spPr bwMode="auto">
                <a:xfrm rot="-5400000">
                  <a:off x="2890" y="3272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7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4" name="Freeform 352"/>
                <p:cNvSpPr>
                  <a:spLocks/>
                </p:cNvSpPr>
                <p:nvPr/>
              </p:nvSpPr>
              <p:spPr bwMode="auto">
                <a:xfrm rot="-5400000">
                  <a:off x="2890" y="3272"/>
                  <a:ext cx="33" cy="37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7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5" name="Freeform 353"/>
                <p:cNvSpPr>
                  <a:spLocks/>
                </p:cNvSpPr>
                <p:nvPr/>
              </p:nvSpPr>
              <p:spPr bwMode="auto">
                <a:xfrm rot="-5400000">
                  <a:off x="2988" y="3243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29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6" name="Freeform 354"/>
                <p:cNvSpPr>
                  <a:spLocks/>
                </p:cNvSpPr>
                <p:nvPr/>
              </p:nvSpPr>
              <p:spPr bwMode="auto">
                <a:xfrm rot="-5400000">
                  <a:off x="2988" y="3243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29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7" name="Freeform 355"/>
                <p:cNvSpPr>
                  <a:spLocks/>
                </p:cNvSpPr>
                <p:nvPr/>
              </p:nvSpPr>
              <p:spPr bwMode="auto">
                <a:xfrm rot="-5400000">
                  <a:off x="2991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8" name="Freeform 356"/>
                <p:cNvSpPr>
                  <a:spLocks/>
                </p:cNvSpPr>
                <p:nvPr/>
              </p:nvSpPr>
              <p:spPr bwMode="auto">
                <a:xfrm rot="-5400000">
                  <a:off x="2991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3" y="14"/>
                    </a:cxn>
                  </a:cxnLst>
                  <a:rect l="0" t="0" r="r" b="b"/>
                  <a:pathLst>
                    <a:path w="33" h="33">
                      <a:moveTo>
                        <a:pt x="33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3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89" name="Freeform 357"/>
                <p:cNvSpPr>
                  <a:spLocks/>
                </p:cNvSpPr>
                <p:nvPr/>
              </p:nvSpPr>
              <p:spPr bwMode="auto">
                <a:xfrm rot="-5400000">
                  <a:off x="3024" y="324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0" name="Freeform 358"/>
                <p:cNvSpPr>
                  <a:spLocks/>
                </p:cNvSpPr>
                <p:nvPr/>
              </p:nvSpPr>
              <p:spPr bwMode="auto">
                <a:xfrm rot="-5400000">
                  <a:off x="3024" y="324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4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4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4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1" name="Freeform 359"/>
                <p:cNvSpPr>
                  <a:spLocks/>
                </p:cNvSpPr>
                <p:nvPr/>
              </p:nvSpPr>
              <p:spPr bwMode="auto">
                <a:xfrm rot="-5400000">
                  <a:off x="3057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2" name="Freeform 360"/>
                <p:cNvSpPr>
                  <a:spLocks/>
                </p:cNvSpPr>
                <p:nvPr/>
              </p:nvSpPr>
              <p:spPr bwMode="auto">
                <a:xfrm rot="-5400000">
                  <a:off x="3057" y="3274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3" name="Freeform 361"/>
                <p:cNvSpPr>
                  <a:spLocks/>
                </p:cNvSpPr>
                <p:nvPr/>
              </p:nvSpPr>
              <p:spPr bwMode="auto">
                <a:xfrm rot="-5400000">
                  <a:off x="2922" y="3348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47"/>
                    </a:cxn>
                    <a:cxn ang="0">
                      <a:pos x="101" y="69"/>
                    </a:cxn>
                    <a:cxn ang="0">
                      <a:pos x="90" y="84"/>
                    </a:cxn>
                    <a:cxn ang="0">
                      <a:pos x="71" y="95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3" y="95"/>
                    </a:cxn>
                    <a:cxn ang="0">
                      <a:pos x="15" y="84"/>
                    </a:cxn>
                    <a:cxn ang="0">
                      <a:pos x="3" y="69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3" y="29"/>
                    </a:cxn>
                    <a:cxn ang="0">
                      <a:pos x="15" y="14"/>
                    </a:cxn>
                    <a:cxn ang="0">
                      <a:pos x="33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3"/>
                    </a:cxn>
                    <a:cxn ang="0">
                      <a:pos x="90" y="14"/>
                    </a:cxn>
                    <a:cxn ang="0">
                      <a:pos x="101" y="29"/>
                    </a:cxn>
                    <a:cxn ang="0">
                      <a:pos x="105" y="47"/>
                    </a:cxn>
                  </a:cxnLst>
                  <a:rect l="0" t="0" r="r" b="b"/>
                  <a:pathLst>
                    <a:path w="105" h="99">
                      <a:moveTo>
                        <a:pt x="105" y="47"/>
                      </a:moveTo>
                      <a:lnTo>
                        <a:pt x="101" y="69"/>
                      </a:lnTo>
                      <a:lnTo>
                        <a:pt x="90" y="84"/>
                      </a:lnTo>
                      <a:lnTo>
                        <a:pt x="71" y="95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3" y="95"/>
                      </a:lnTo>
                      <a:lnTo>
                        <a:pt x="15" y="84"/>
                      </a:lnTo>
                      <a:lnTo>
                        <a:pt x="3" y="69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3" y="29"/>
                      </a:lnTo>
                      <a:lnTo>
                        <a:pt x="15" y="14"/>
                      </a:lnTo>
                      <a:lnTo>
                        <a:pt x="33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3"/>
                      </a:lnTo>
                      <a:lnTo>
                        <a:pt x="90" y="14"/>
                      </a:lnTo>
                      <a:lnTo>
                        <a:pt x="101" y="29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4" name="Freeform 362"/>
                <p:cNvSpPr>
                  <a:spLocks/>
                </p:cNvSpPr>
                <p:nvPr/>
              </p:nvSpPr>
              <p:spPr bwMode="auto">
                <a:xfrm rot="-5400000">
                  <a:off x="2922" y="3348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47"/>
                    </a:cxn>
                    <a:cxn ang="0">
                      <a:pos x="101" y="69"/>
                    </a:cxn>
                    <a:cxn ang="0">
                      <a:pos x="90" y="84"/>
                    </a:cxn>
                    <a:cxn ang="0">
                      <a:pos x="71" y="95"/>
                    </a:cxn>
                    <a:cxn ang="0">
                      <a:pos x="52" y="99"/>
                    </a:cxn>
                    <a:cxn ang="0">
                      <a:pos x="52" y="99"/>
                    </a:cxn>
                    <a:cxn ang="0">
                      <a:pos x="33" y="95"/>
                    </a:cxn>
                    <a:cxn ang="0">
                      <a:pos x="15" y="84"/>
                    </a:cxn>
                    <a:cxn ang="0">
                      <a:pos x="3" y="69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3" y="29"/>
                    </a:cxn>
                    <a:cxn ang="0">
                      <a:pos x="15" y="14"/>
                    </a:cxn>
                    <a:cxn ang="0">
                      <a:pos x="33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71" y="3"/>
                    </a:cxn>
                    <a:cxn ang="0">
                      <a:pos x="90" y="14"/>
                    </a:cxn>
                    <a:cxn ang="0">
                      <a:pos x="101" y="29"/>
                    </a:cxn>
                    <a:cxn ang="0">
                      <a:pos x="105" y="47"/>
                    </a:cxn>
                  </a:cxnLst>
                  <a:rect l="0" t="0" r="r" b="b"/>
                  <a:pathLst>
                    <a:path w="105" h="99">
                      <a:moveTo>
                        <a:pt x="105" y="47"/>
                      </a:moveTo>
                      <a:lnTo>
                        <a:pt x="101" y="69"/>
                      </a:lnTo>
                      <a:lnTo>
                        <a:pt x="90" y="84"/>
                      </a:lnTo>
                      <a:lnTo>
                        <a:pt x="71" y="95"/>
                      </a:lnTo>
                      <a:lnTo>
                        <a:pt x="52" y="99"/>
                      </a:lnTo>
                      <a:lnTo>
                        <a:pt x="52" y="99"/>
                      </a:lnTo>
                      <a:lnTo>
                        <a:pt x="33" y="95"/>
                      </a:lnTo>
                      <a:lnTo>
                        <a:pt x="15" y="84"/>
                      </a:lnTo>
                      <a:lnTo>
                        <a:pt x="3" y="69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3" y="29"/>
                      </a:lnTo>
                      <a:lnTo>
                        <a:pt x="15" y="14"/>
                      </a:lnTo>
                      <a:lnTo>
                        <a:pt x="33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71" y="3"/>
                      </a:lnTo>
                      <a:lnTo>
                        <a:pt x="90" y="14"/>
                      </a:lnTo>
                      <a:lnTo>
                        <a:pt x="101" y="29"/>
                      </a:lnTo>
                      <a:lnTo>
                        <a:pt x="105" y="4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5" name="Freeform 363"/>
                <p:cNvSpPr>
                  <a:spLocks/>
                </p:cNvSpPr>
                <p:nvPr/>
              </p:nvSpPr>
              <p:spPr bwMode="auto">
                <a:xfrm rot="-5400000">
                  <a:off x="2923" y="3382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1" y="25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1" y="25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6" name="Freeform 364"/>
                <p:cNvSpPr>
                  <a:spLocks/>
                </p:cNvSpPr>
                <p:nvPr/>
              </p:nvSpPr>
              <p:spPr bwMode="auto">
                <a:xfrm rot="-5400000">
                  <a:off x="2923" y="3382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1" y="25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5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1" y="25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5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8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7" name="Freeform 365"/>
                <p:cNvSpPr>
                  <a:spLocks/>
                </p:cNvSpPr>
                <p:nvPr/>
              </p:nvSpPr>
              <p:spPr bwMode="auto">
                <a:xfrm rot="-5400000">
                  <a:off x="2958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8" name="Freeform 366"/>
                <p:cNvSpPr>
                  <a:spLocks/>
                </p:cNvSpPr>
                <p:nvPr/>
              </p:nvSpPr>
              <p:spPr bwMode="auto">
                <a:xfrm rot="-5400000">
                  <a:off x="2958" y="3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4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4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99" name="Freeform 367"/>
                <p:cNvSpPr>
                  <a:spLocks/>
                </p:cNvSpPr>
                <p:nvPr/>
              </p:nvSpPr>
              <p:spPr bwMode="auto">
                <a:xfrm rot="-5400000">
                  <a:off x="2989" y="3382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8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0" name="Freeform 368"/>
                <p:cNvSpPr>
                  <a:spLocks/>
                </p:cNvSpPr>
                <p:nvPr/>
              </p:nvSpPr>
              <p:spPr bwMode="auto">
                <a:xfrm rot="-5400000">
                  <a:off x="2989" y="3382"/>
                  <a:ext cx="38" cy="33"/>
                </a:xfrm>
                <a:custGeom>
                  <a:avLst/>
                  <a:gdLst/>
                  <a:ahLst/>
                  <a:cxnLst>
                    <a:cxn ang="0">
                      <a:pos x="38" y="14"/>
                    </a:cxn>
                    <a:cxn ang="0">
                      <a:pos x="31" y="29"/>
                    </a:cxn>
                    <a:cxn ang="0">
                      <a:pos x="19" y="33"/>
                    </a:cxn>
                    <a:cxn ang="0">
                      <a:pos x="19" y="33"/>
                    </a:cxn>
                    <a:cxn ang="0">
                      <a:pos x="8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31" y="3"/>
                    </a:cxn>
                    <a:cxn ang="0">
                      <a:pos x="38" y="14"/>
                    </a:cxn>
                  </a:cxnLst>
                  <a:rect l="0" t="0" r="r" b="b"/>
                  <a:pathLst>
                    <a:path w="38" h="33">
                      <a:moveTo>
                        <a:pt x="38" y="14"/>
                      </a:moveTo>
                      <a:lnTo>
                        <a:pt x="31" y="29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8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31" y="3"/>
                      </a:lnTo>
                      <a:lnTo>
                        <a:pt x="38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1" name="Freeform 369"/>
                <p:cNvSpPr>
                  <a:spLocks/>
                </p:cNvSpPr>
                <p:nvPr/>
              </p:nvSpPr>
              <p:spPr bwMode="auto">
                <a:xfrm rot="-5400000">
                  <a:off x="3007" y="3574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1" y="30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1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1" y="3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1" y="8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2" name="Freeform 370"/>
                <p:cNvSpPr>
                  <a:spLocks/>
                </p:cNvSpPr>
                <p:nvPr/>
              </p:nvSpPr>
              <p:spPr bwMode="auto">
                <a:xfrm rot="-5400000">
                  <a:off x="3007" y="3574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9"/>
                    </a:cxn>
                    <a:cxn ang="0">
                      <a:pos x="31" y="30"/>
                    </a:cxn>
                    <a:cxn ang="0">
                      <a:pos x="15" y="37"/>
                    </a:cxn>
                    <a:cxn ang="0">
                      <a:pos x="15" y="37"/>
                    </a:cxn>
                    <a:cxn ang="0">
                      <a:pos x="4" y="30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4" y="8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1" y="8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4" h="37">
                      <a:moveTo>
                        <a:pt x="34" y="19"/>
                      </a:moveTo>
                      <a:lnTo>
                        <a:pt x="31" y="30"/>
                      </a:lnTo>
                      <a:lnTo>
                        <a:pt x="15" y="37"/>
                      </a:lnTo>
                      <a:lnTo>
                        <a:pt x="15" y="37"/>
                      </a:lnTo>
                      <a:lnTo>
                        <a:pt x="4" y="3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1" y="8"/>
                      </a:lnTo>
                      <a:lnTo>
                        <a:pt x="34" y="1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3" name="Freeform 371"/>
                <p:cNvSpPr>
                  <a:spLocks/>
                </p:cNvSpPr>
                <p:nvPr/>
              </p:nvSpPr>
              <p:spPr bwMode="auto">
                <a:xfrm rot="-5400000">
                  <a:off x="2988" y="3420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29"/>
                      </a:lnTo>
                      <a:lnTo>
                        <a:pt x="105" y="51"/>
                      </a:lnTo>
                      <a:close/>
                    </a:path>
                  </a:pathLst>
                </a:custGeom>
                <a:solidFill>
                  <a:srgbClr val="F984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" name="Freeform 372"/>
                <p:cNvSpPr>
                  <a:spLocks/>
                </p:cNvSpPr>
                <p:nvPr/>
              </p:nvSpPr>
              <p:spPr bwMode="auto">
                <a:xfrm rot="-5400000">
                  <a:off x="2988" y="3420"/>
                  <a:ext cx="105" cy="99"/>
                </a:xfrm>
                <a:custGeom>
                  <a:avLst/>
                  <a:gdLst/>
                  <a:ahLst/>
                  <a:cxnLst>
                    <a:cxn ang="0">
                      <a:pos x="105" y="51"/>
                    </a:cxn>
                    <a:cxn ang="0">
                      <a:pos x="102" y="69"/>
                    </a:cxn>
                    <a:cxn ang="0">
                      <a:pos x="90" y="84"/>
                    </a:cxn>
                    <a:cxn ang="0">
                      <a:pos x="75" y="95"/>
                    </a:cxn>
                    <a:cxn ang="0">
                      <a:pos x="53" y="99"/>
                    </a:cxn>
                    <a:cxn ang="0">
                      <a:pos x="53" y="99"/>
                    </a:cxn>
                    <a:cxn ang="0">
                      <a:pos x="34" y="95"/>
                    </a:cxn>
                    <a:cxn ang="0">
                      <a:pos x="15" y="84"/>
                    </a:cxn>
                    <a:cxn ang="0">
                      <a:pos x="4" y="6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29"/>
                    </a:cxn>
                    <a:cxn ang="0">
                      <a:pos x="15" y="14"/>
                    </a:cxn>
                    <a:cxn ang="0">
                      <a:pos x="34" y="3"/>
                    </a:cxn>
                    <a:cxn ang="0">
                      <a:pos x="53" y="0"/>
                    </a:cxn>
                    <a:cxn ang="0">
                      <a:pos x="53" y="0"/>
                    </a:cxn>
                    <a:cxn ang="0">
                      <a:pos x="75" y="3"/>
                    </a:cxn>
                    <a:cxn ang="0">
                      <a:pos x="90" y="14"/>
                    </a:cxn>
                    <a:cxn ang="0">
                      <a:pos x="102" y="29"/>
                    </a:cxn>
                    <a:cxn ang="0">
                      <a:pos x="105" y="51"/>
                    </a:cxn>
                  </a:cxnLst>
                  <a:rect l="0" t="0" r="r" b="b"/>
                  <a:pathLst>
                    <a:path w="105" h="99">
                      <a:moveTo>
                        <a:pt x="105" y="51"/>
                      </a:moveTo>
                      <a:lnTo>
                        <a:pt x="102" y="69"/>
                      </a:lnTo>
                      <a:lnTo>
                        <a:pt x="90" y="84"/>
                      </a:lnTo>
                      <a:lnTo>
                        <a:pt x="75" y="95"/>
                      </a:lnTo>
                      <a:lnTo>
                        <a:pt x="53" y="99"/>
                      </a:lnTo>
                      <a:lnTo>
                        <a:pt x="53" y="99"/>
                      </a:lnTo>
                      <a:lnTo>
                        <a:pt x="34" y="95"/>
                      </a:lnTo>
                      <a:lnTo>
                        <a:pt x="15" y="84"/>
                      </a:lnTo>
                      <a:lnTo>
                        <a:pt x="4" y="6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4" y="29"/>
                      </a:lnTo>
                      <a:lnTo>
                        <a:pt x="15" y="14"/>
                      </a:lnTo>
                      <a:lnTo>
                        <a:pt x="34" y="3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75" y="3"/>
                      </a:lnTo>
                      <a:lnTo>
                        <a:pt x="90" y="14"/>
                      </a:lnTo>
                      <a:lnTo>
                        <a:pt x="102" y="29"/>
                      </a:lnTo>
                      <a:lnTo>
                        <a:pt x="105" y="5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" name="Freeform 373"/>
                <p:cNvSpPr>
                  <a:spLocks/>
                </p:cNvSpPr>
                <p:nvPr/>
              </p:nvSpPr>
              <p:spPr bwMode="auto">
                <a:xfrm rot="-5400000">
                  <a:off x="2991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6" name="Freeform 374"/>
                <p:cNvSpPr>
                  <a:spLocks/>
                </p:cNvSpPr>
                <p:nvPr/>
              </p:nvSpPr>
              <p:spPr bwMode="auto">
                <a:xfrm rot="-5400000">
                  <a:off x="2991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3" y="3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3"/>
                    </a:cxn>
                    <a:cxn ang="0">
                      <a:pos x="34" y="14"/>
                    </a:cxn>
                  </a:cxnLst>
                  <a:rect l="0" t="0" r="r" b="b"/>
                  <a:pathLst>
                    <a:path w="34" h="33">
                      <a:moveTo>
                        <a:pt x="34" y="14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3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3"/>
                      </a:lnTo>
                      <a:lnTo>
                        <a:pt x="34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7" name="Freeform 375"/>
                <p:cNvSpPr>
                  <a:spLocks/>
                </p:cNvSpPr>
                <p:nvPr/>
              </p:nvSpPr>
              <p:spPr bwMode="auto">
                <a:xfrm rot="-5400000">
                  <a:off x="3024" y="3417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8" name="Freeform 376"/>
                <p:cNvSpPr>
                  <a:spLocks/>
                </p:cNvSpPr>
                <p:nvPr/>
              </p:nvSpPr>
              <p:spPr bwMode="auto">
                <a:xfrm rot="-5400000">
                  <a:off x="3024" y="3417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33" y="18"/>
                    </a:cxn>
                    <a:cxn ang="0">
                      <a:pos x="30" y="29"/>
                    </a:cxn>
                    <a:cxn ang="0">
                      <a:pos x="18" y="33"/>
                    </a:cxn>
                    <a:cxn ang="0">
                      <a:pos x="18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3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30" y="3"/>
                    </a:cxn>
                    <a:cxn ang="0">
                      <a:pos x="33" y="18"/>
                    </a:cxn>
                  </a:cxnLst>
                  <a:rect l="0" t="0" r="r" b="b"/>
                  <a:pathLst>
                    <a:path w="33" h="33">
                      <a:moveTo>
                        <a:pt x="33" y="18"/>
                      </a:moveTo>
                      <a:lnTo>
                        <a:pt x="30" y="29"/>
                      </a:lnTo>
                      <a:lnTo>
                        <a:pt x="18" y="33"/>
                      </a:lnTo>
                      <a:lnTo>
                        <a:pt x="18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3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30" y="3"/>
                      </a:lnTo>
                      <a:lnTo>
                        <a:pt x="33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9" name="Freeform 377"/>
                <p:cNvSpPr>
                  <a:spLocks/>
                </p:cNvSpPr>
                <p:nvPr/>
              </p:nvSpPr>
              <p:spPr bwMode="auto">
                <a:xfrm rot="-5400000">
                  <a:off x="3057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0" name="Freeform 378"/>
                <p:cNvSpPr>
                  <a:spLocks/>
                </p:cNvSpPr>
                <p:nvPr/>
              </p:nvSpPr>
              <p:spPr bwMode="auto">
                <a:xfrm rot="-5400000">
                  <a:off x="3057" y="3451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4" y="18"/>
                    </a:cxn>
                    <a:cxn ang="0">
                      <a:pos x="30" y="29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" y="29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3" y="7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30" y="7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3">
                      <a:moveTo>
                        <a:pt x="34" y="18"/>
                      </a:moveTo>
                      <a:lnTo>
                        <a:pt x="30" y="29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" y="2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30" y="7"/>
                      </a:lnTo>
                      <a:lnTo>
                        <a:pt x="34" y="1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1" name="Freeform 379"/>
                <p:cNvSpPr>
                  <a:spLocks/>
                </p:cNvSpPr>
                <p:nvPr/>
              </p:nvSpPr>
              <p:spPr bwMode="auto">
                <a:xfrm rot="-5400000">
                  <a:off x="2455" y="3099"/>
                  <a:ext cx="531" cy="7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75"/>
                    </a:cxn>
                    <a:cxn ang="0">
                      <a:pos x="531" y="775"/>
                    </a:cxn>
                    <a:cxn ang="0">
                      <a:pos x="531" y="0"/>
                    </a:cxn>
                    <a:cxn ang="0">
                      <a:pos x="283" y="0"/>
                    </a:cxn>
                  </a:cxnLst>
                  <a:rect l="0" t="0" r="r" b="b"/>
                  <a:pathLst>
                    <a:path w="531" h="775">
                      <a:moveTo>
                        <a:pt x="0" y="0"/>
                      </a:moveTo>
                      <a:lnTo>
                        <a:pt x="0" y="775"/>
                      </a:lnTo>
                      <a:lnTo>
                        <a:pt x="531" y="775"/>
                      </a:lnTo>
                      <a:lnTo>
                        <a:pt x="531" y="0"/>
                      </a:lnTo>
                      <a:lnTo>
                        <a:pt x="283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" name="Line 38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209" y="3627"/>
                  <a:ext cx="24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3" name="Freeform 381"/>
                <p:cNvSpPr>
                  <a:spLocks/>
                </p:cNvSpPr>
                <p:nvPr/>
              </p:nvSpPr>
              <p:spPr bwMode="auto">
                <a:xfrm rot="-5400000">
                  <a:off x="2436" y="3253"/>
                  <a:ext cx="34" cy="4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37"/>
                    </a:cxn>
                    <a:cxn ang="0">
                      <a:pos x="34" y="437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437">
                      <a:moveTo>
                        <a:pt x="0" y="0"/>
                      </a:moveTo>
                      <a:lnTo>
                        <a:pt x="0" y="437"/>
                      </a:lnTo>
                      <a:lnTo>
                        <a:pt x="34" y="437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pic>
          <p:nvPicPr>
            <p:cNvPr id="16" name="Picture 38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9" y="3748"/>
              <a:ext cx="288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3" name="Group 383"/>
          <p:cNvGrpSpPr>
            <a:grpSpLocks/>
          </p:cNvGrpSpPr>
          <p:nvPr/>
        </p:nvGrpSpPr>
        <p:grpSpPr bwMode="auto">
          <a:xfrm>
            <a:off x="1331640" y="3448950"/>
            <a:ext cx="5760640" cy="2860370"/>
            <a:chOff x="241" y="881"/>
            <a:chExt cx="4984" cy="3245"/>
          </a:xfrm>
        </p:grpSpPr>
        <p:grpSp>
          <p:nvGrpSpPr>
            <p:cNvPr id="294" name="Group 4"/>
            <p:cNvGrpSpPr>
              <a:grpSpLocks/>
            </p:cNvGrpSpPr>
            <p:nvPr/>
          </p:nvGrpSpPr>
          <p:grpSpPr bwMode="auto">
            <a:xfrm>
              <a:off x="720" y="1013"/>
              <a:ext cx="4505" cy="3113"/>
              <a:chOff x="446" y="860"/>
              <a:chExt cx="4505" cy="3113"/>
            </a:xfrm>
          </p:grpSpPr>
          <p:sp>
            <p:nvSpPr>
              <p:cNvPr id="366" name="Line 5"/>
              <p:cNvSpPr>
                <a:spLocks noChangeShapeType="1"/>
              </p:cNvSpPr>
              <p:nvPr/>
            </p:nvSpPr>
            <p:spPr bwMode="auto">
              <a:xfrm flipV="1">
                <a:off x="2728" y="2813"/>
                <a:ext cx="1961" cy="2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7" name="Line 6"/>
              <p:cNvSpPr>
                <a:spLocks noChangeShapeType="1"/>
              </p:cNvSpPr>
              <p:nvPr/>
            </p:nvSpPr>
            <p:spPr bwMode="auto">
              <a:xfrm flipV="1">
                <a:off x="814" y="3605"/>
                <a:ext cx="3928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8" name="Line 7"/>
              <p:cNvSpPr>
                <a:spLocks noChangeShapeType="1"/>
              </p:cNvSpPr>
              <p:nvPr/>
            </p:nvSpPr>
            <p:spPr bwMode="auto">
              <a:xfrm flipV="1">
                <a:off x="814" y="860"/>
                <a:ext cx="1" cy="27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9" name="Freeform 8"/>
              <p:cNvSpPr>
                <a:spLocks/>
              </p:cNvSpPr>
              <p:nvPr/>
            </p:nvSpPr>
            <p:spPr bwMode="auto">
              <a:xfrm>
                <a:off x="1011" y="2076"/>
                <a:ext cx="1767" cy="15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0" y="288"/>
                  </a:cxn>
                  <a:cxn ang="0">
                    <a:pos x="1728" y="1488"/>
                  </a:cxn>
                </a:cxnLst>
                <a:rect l="0" t="0" r="r" b="b"/>
                <a:pathLst>
                  <a:path w="1728" h="1488">
                    <a:moveTo>
                      <a:pt x="0" y="0"/>
                    </a:moveTo>
                    <a:cubicBezTo>
                      <a:pt x="576" y="20"/>
                      <a:pt x="1152" y="40"/>
                      <a:pt x="1440" y="288"/>
                    </a:cubicBezTo>
                    <a:cubicBezTo>
                      <a:pt x="1728" y="536"/>
                      <a:pt x="1680" y="1288"/>
                      <a:pt x="1728" y="1488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0" name="Rectangle 9"/>
              <p:cNvSpPr>
                <a:spLocks noChangeArrowheads="1"/>
              </p:cNvSpPr>
              <p:nvPr/>
            </p:nvSpPr>
            <p:spPr bwMode="auto">
              <a:xfrm>
                <a:off x="1011" y="1726"/>
                <a:ext cx="833" cy="6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1" name="Oval 10"/>
              <p:cNvSpPr>
                <a:spLocks noChangeArrowheads="1"/>
              </p:cNvSpPr>
              <p:nvPr/>
            </p:nvSpPr>
            <p:spPr bwMode="auto">
              <a:xfrm>
                <a:off x="1795" y="2097"/>
                <a:ext cx="53" cy="57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372" name="Picture 11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37" y="3763"/>
                <a:ext cx="31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3" name="Picture 12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48" y="860"/>
                <a:ext cx="213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4" name="Line 13"/>
              <p:cNvSpPr>
                <a:spLocks noChangeShapeType="1"/>
              </p:cNvSpPr>
              <p:nvPr/>
            </p:nvSpPr>
            <p:spPr bwMode="auto">
              <a:xfrm>
                <a:off x="814" y="2025"/>
                <a:ext cx="981" cy="100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5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425" y="1143"/>
                <a:ext cx="250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>
                <a:spAutoFit/>
              </a:bodyPr>
              <a:lstStyle/>
              <a:p>
                <a:pPr algn="l" eaLnBrk="1" hangingPunct="1"/>
                <a:endParaRPr kumimoji="1" lang="ja-JP" altLang="ja-JP" sz="1400">
                  <a:solidFill>
                    <a:schemeClr val="tx2"/>
                  </a:solidFill>
                  <a:latin typeface="ＭＳ Ｐゴシック" charset="-128"/>
                </a:endParaRPr>
              </a:p>
            </p:txBody>
          </p:sp>
          <p:sp>
            <p:nvSpPr>
              <p:cNvPr id="376" name="Text Box 15"/>
              <p:cNvSpPr txBox="1">
                <a:spLocks noChangeArrowheads="1"/>
              </p:cNvSpPr>
              <p:nvPr/>
            </p:nvSpPr>
            <p:spPr bwMode="auto">
              <a:xfrm>
                <a:off x="2543" y="3710"/>
                <a:ext cx="83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/>
                <a:endParaRPr kumimoji="1" lang="ja-JP" altLang="ja-JP" sz="1400">
                  <a:solidFill>
                    <a:schemeClr val="tx2"/>
                  </a:solidFill>
                  <a:latin typeface="ＭＳ Ｐゴシック" charset="-128"/>
                </a:endParaRPr>
              </a:p>
            </p:txBody>
          </p:sp>
        </p:grpSp>
        <p:grpSp>
          <p:nvGrpSpPr>
            <p:cNvPr id="295" name="Group 16"/>
            <p:cNvGrpSpPr>
              <a:grpSpLocks/>
            </p:cNvGrpSpPr>
            <p:nvPr/>
          </p:nvGrpSpPr>
          <p:grpSpPr bwMode="auto">
            <a:xfrm>
              <a:off x="3170" y="3249"/>
              <a:ext cx="2036" cy="413"/>
              <a:chOff x="2892" y="3123"/>
              <a:chExt cx="2036" cy="413"/>
            </a:xfrm>
          </p:grpSpPr>
          <p:grpSp>
            <p:nvGrpSpPr>
              <p:cNvPr id="359" name="Group 17"/>
              <p:cNvGrpSpPr>
                <a:grpSpLocks/>
              </p:cNvGrpSpPr>
              <p:nvPr/>
            </p:nvGrpSpPr>
            <p:grpSpPr bwMode="auto">
              <a:xfrm>
                <a:off x="3627" y="3123"/>
                <a:ext cx="853" cy="288"/>
                <a:chOff x="3627" y="3123"/>
                <a:chExt cx="853" cy="288"/>
              </a:xfrm>
            </p:grpSpPr>
            <p:grpSp>
              <p:nvGrpSpPr>
                <p:cNvPr id="361" name="Group 18"/>
                <p:cNvGrpSpPr>
                  <a:grpSpLocks/>
                </p:cNvGrpSpPr>
                <p:nvPr/>
              </p:nvGrpSpPr>
              <p:grpSpPr bwMode="auto">
                <a:xfrm>
                  <a:off x="3627" y="3123"/>
                  <a:ext cx="240" cy="144"/>
                  <a:chOff x="3936" y="3072"/>
                  <a:chExt cx="240" cy="144"/>
                </a:xfrm>
              </p:grpSpPr>
              <p:sp>
                <p:nvSpPr>
                  <p:cNvPr id="36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3072"/>
                    <a:ext cx="240" cy="144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312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6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312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6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64" y="3123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hangingPunct="1"/>
                  <a:endParaRPr kumimoji="1" lang="ja-JP" altLang="ja-JP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0" name="Text Box 23"/>
              <p:cNvSpPr txBox="1">
                <a:spLocks noChangeArrowheads="1"/>
              </p:cNvSpPr>
              <p:nvPr/>
            </p:nvSpPr>
            <p:spPr bwMode="auto">
              <a:xfrm>
                <a:off x="2892" y="3286"/>
                <a:ext cx="20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2000" b="1">
                    <a:solidFill>
                      <a:schemeClr val="accent2"/>
                    </a:solidFill>
                  </a:rPr>
                  <a:t>CSC </a:t>
                </a:r>
                <a:r>
                  <a:rPr lang="en-US" altLang="ja-JP" sz="1600" b="1">
                    <a:solidFill>
                      <a:schemeClr val="accent2"/>
                    </a:solidFill>
                  </a:rPr>
                  <a:t>(color superconductivity)</a:t>
                </a:r>
              </a:p>
            </p:txBody>
          </p:sp>
        </p:grpSp>
        <p:grpSp>
          <p:nvGrpSpPr>
            <p:cNvPr id="296" name="Group 24"/>
            <p:cNvGrpSpPr>
              <a:grpSpLocks/>
            </p:cNvGrpSpPr>
            <p:nvPr/>
          </p:nvGrpSpPr>
          <p:grpSpPr bwMode="auto">
            <a:xfrm>
              <a:off x="1399" y="881"/>
              <a:ext cx="3259" cy="1643"/>
              <a:chOff x="1168" y="754"/>
              <a:chExt cx="3259" cy="1643"/>
            </a:xfrm>
          </p:grpSpPr>
          <p:grpSp>
            <p:nvGrpSpPr>
              <p:cNvPr id="305" name="Group 25"/>
              <p:cNvGrpSpPr>
                <a:grpSpLocks/>
              </p:cNvGrpSpPr>
              <p:nvPr/>
            </p:nvGrpSpPr>
            <p:grpSpPr bwMode="auto">
              <a:xfrm>
                <a:off x="1168" y="754"/>
                <a:ext cx="2997" cy="845"/>
                <a:chOff x="1168" y="754"/>
                <a:chExt cx="2997" cy="845"/>
              </a:xfrm>
            </p:grpSpPr>
            <p:grpSp>
              <p:nvGrpSpPr>
                <p:cNvPr id="331" name="Group 26"/>
                <p:cNvGrpSpPr>
                  <a:grpSpLocks/>
                </p:cNvGrpSpPr>
                <p:nvPr/>
              </p:nvGrpSpPr>
              <p:grpSpPr bwMode="auto">
                <a:xfrm>
                  <a:off x="1168" y="864"/>
                  <a:ext cx="988" cy="636"/>
                  <a:chOff x="1728" y="768"/>
                  <a:chExt cx="912" cy="576"/>
                </a:xfrm>
              </p:grpSpPr>
              <p:sp>
                <p:nvSpPr>
                  <p:cNvPr id="34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2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0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2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5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10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32" name="Oval 37"/>
                <p:cNvSpPr>
                  <a:spLocks noChangeArrowheads="1"/>
                </p:cNvSpPr>
                <p:nvPr/>
              </p:nvSpPr>
              <p:spPr bwMode="auto">
                <a:xfrm>
                  <a:off x="3695" y="1282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3" name="Oval 38"/>
                <p:cNvSpPr>
                  <a:spLocks noChangeArrowheads="1"/>
                </p:cNvSpPr>
                <p:nvPr/>
              </p:nvSpPr>
              <p:spPr bwMode="auto">
                <a:xfrm>
                  <a:off x="3852" y="1229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4" name="Oval 39"/>
                <p:cNvSpPr>
                  <a:spLocks noChangeArrowheads="1"/>
                </p:cNvSpPr>
                <p:nvPr/>
              </p:nvSpPr>
              <p:spPr bwMode="auto">
                <a:xfrm>
                  <a:off x="4061" y="1546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5" name="Oval 40"/>
                <p:cNvSpPr>
                  <a:spLocks noChangeArrowheads="1"/>
                </p:cNvSpPr>
                <p:nvPr/>
              </p:nvSpPr>
              <p:spPr bwMode="auto">
                <a:xfrm>
                  <a:off x="3590" y="965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6" name="Oval 41"/>
                <p:cNvSpPr>
                  <a:spLocks noChangeArrowheads="1"/>
                </p:cNvSpPr>
                <p:nvPr/>
              </p:nvSpPr>
              <p:spPr bwMode="auto">
                <a:xfrm>
                  <a:off x="3590" y="1546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7" name="Oval 42"/>
                <p:cNvSpPr>
                  <a:spLocks noChangeArrowheads="1"/>
                </p:cNvSpPr>
                <p:nvPr/>
              </p:nvSpPr>
              <p:spPr bwMode="auto">
                <a:xfrm>
                  <a:off x="3956" y="1071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8" name="Oval 43"/>
                <p:cNvSpPr>
                  <a:spLocks noChangeArrowheads="1"/>
                </p:cNvSpPr>
                <p:nvPr/>
              </p:nvSpPr>
              <p:spPr bwMode="auto">
                <a:xfrm>
                  <a:off x="4113" y="1282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39" name="Oval 44"/>
                <p:cNvSpPr>
                  <a:spLocks noChangeArrowheads="1"/>
                </p:cNvSpPr>
                <p:nvPr/>
              </p:nvSpPr>
              <p:spPr bwMode="auto">
                <a:xfrm>
                  <a:off x="3433" y="1335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0" name="Oval 45"/>
                <p:cNvSpPr>
                  <a:spLocks noChangeArrowheads="1"/>
                </p:cNvSpPr>
                <p:nvPr/>
              </p:nvSpPr>
              <p:spPr bwMode="auto">
                <a:xfrm>
                  <a:off x="2543" y="1071"/>
                  <a:ext cx="52" cy="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1" name="Oval 46"/>
                <p:cNvSpPr>
                  <a:spLocks noChangeArrowheads="1"/>
                </p:cNvSpPr>
                <p:nvPr/>
              </p:nvSpPr>
              <p:spPr bwMode="auto">
                <a:xfrm>
                  <a:off x="2595" y="1229"/>
                  <a:ext cx="53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2" name="Oval 47"/>
                <p:cNvSpPr>
                  <a:spLocks noChangeArrowheads="1"/>
                </p:cNvSpPr>
                <p:nvPr/>
              </p:nvSpPr>
              <p:spPr bwMode="auto">
                <a:xfrm>
                  <a:off x="2700" y="1018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3" name="Oval 48"/>
                <p:cNvSpPr>
                  <a:spLocks noChangeArrowheads="1"/>
                </p:cNvSpPr>
                <p:nvPr/>
              </p:nvSpPr>
              <p:spPr bwMode="auto">
                <a:xfrm>
                  <a:off x="3224" y="965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4" name="Oval 49"/>
                <p:cNvSpPr>
                  <a:spLocks noChangeArrowheads="1"/>
                </p:cNvSpPr>
                <p:nvPr/>
              </p:nvSpPr>
              <p:spPr bwMode="auto">
                <a:xfrm>
                  <a:off x="2438" y="754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5" name="Oval 50"/>
                <p:cNvSpPr>
                  <a:spLocks noChangeArrowheads="1"/>
                </p:cNvSpPr>
                <p:nvPr/>
              </p:nvSpPr>
              <p:spPr bwMode="auto">
                <a:xfrm>
                  <a:off x="2438" y="1334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6" name="Oval 51"/>
                <p:cNvSpPr>
                  <a:spLocks noChangeArrowheads="1"/>
                </p:cNvSpPr>
                <p:nvPr/>
              </p:nvSpPr>
              <p:spPr bwMode="auto">
                <a:xfrm>
                  <a:off x="2805" y="860"/>
                  <a:ext cx="52" cy="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7" name="Oval 52"/>
                <p:cNvSpPr>
                  <a:spLocks noChangeArrowheads="1"/>
                </p:cNvSpPr>
                <p:nvPr/>
              </p:nvSpPr>
              <p:spPr bwMode="auto">
                <a:xfrm>
                  <a:off x="2962" y="1071"/>
                  <a:ext cx="52" cy="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48" name="Oval 53"/>
                <p:cNvSpPr>
                  <a:spLocks noChangeArrowheads="1"/>
                </p:cNvSpPr>
                <p:nvPr/>
              </p:nvSpPr>
              <p:spPr bwMode="auto">
                <a:xfrm>
                  <a:off x="2281" y="1123"/>
                  <a:ext cx="52" cy="5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06" name="Group 54"/>
              <p:cNvGrpSpPr>
                <a:grpSpLocks/>
              </p:cNvGrpSpPr>
              <p:nvPr/>
            </p:nvGrpSpPr>
            <p:grpSpPr bwMode="auto">
              <a:xfrm>
                <a:off x="2113" y="1176"/>
                <a:ext cx="2314" cy="1221"/>
                <a:chOff x="2113" y="1176"/>
                <a:chExt cx="2314" cy="1221"/>
              </a:xfrm>
            </p:grpSpPr>
            <p:sp>
              <p:nvSpPr>
                <p:cNvPr id="307" name="Oval 55"/>
                <p:cNvSpPr>
                  <a:spLocks noChangeArrowheads="1"/>
                </p:cNvSpPr>
                <p:nvPr/>
              </p:nvSpPr>
              <p:spPr bwMode="auto">
                <a:xfrm>
                  <a:off x="4375" y="1176"/>
                  <a:ext cx="52" cy="5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308" name="Group 56"/>
                <p:cNvGrpSpPr>
                  <a:grpSpLocks/>
                </p:cNvGrpSpPr>
                <p:nvPr/>
              </p:nvGrpSpPr>
              <p:grpSpPr bwMode="auto">
                <a:xfrm>
                  <a:off x="2113" y="1443"/>
                  <a:ext cx="988" cy="636"/>
                  <a:chOff x="1728" y="768"/>
                  <a:chExt cx="912" cy="576"/>
                </a:xfrm>
              </p:grpSpPr>
              <p:sp>
                <p:nvSpPr>
                  <p:cNvPr id="32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2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3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0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2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3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10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09" name="Group 67"/>
                <p:cNvGrpSpPr>
                  <a:grpSpLocks/>
                </p:cNvGrpSpPr>
                <p:nvPr/>
              </p:nvGrpSpPr>
              <p:grpSpPr bwMode="auto">
                <a:xfrm>
                  <a:off x="3265" y="1761"/>
                  <a:ext cx="988" cy="636"/>
                  <a:chOff x="1728" y="768"/>
                  <a:chExt cx="912" cy="576"/>
                </a:xfrm>
              </p:grpSpPr>
              <p:sp>
                <p:nvSpPr>
                  <p:cNvPr id="311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2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20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0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29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5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6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76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7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29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1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105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320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104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1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573" y="1335"/>
                  <a:ext cx="181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ja-JP" sz="2000" b="1" dirty="0">
                      <a:solidFill>
                        <a:srgbClr val="FF0066"/>
                      </a:solidFill>
                    </a:rPr>
                    <a:t>QGP </a:t>
                  </a:r>
                  <a:r>
                    <a:rPr lang="en-US" altLang="ja-JP" sz="1600" b="1" dirty="0">
                      <a:solidFill>
                        <a:srgbClr val="FF0066"/>
                      </a:solidFill>
                    </a:rPr>
                    <a:t>(quark-gluon plasma)</a:t>
                  </a:r>
                </a:p>
              </p:txBody>
            </p:sp>
          </p:grpSp>
        </p:grpSp>
        <p:grpSp>
          <p:nvGrpSpPr>
            <p:cNvPr id="297" name="Group 79"/>
            <p:cNvGrpSpPr>
              <a:grpSpLocks/>
            </p:cNvGrpSpPr>
            <p:nvPr/>
          </p:nvGrpSpPr>
          <p:grpSpPr bwMode="auto">
            <a:xfrm>
              <a:off x="1176" y="2922"/>
              <a:ext cx="1754" cy="740"/>
              <a:chOff x="902" y="2769"/>
              <a:chExt cx="1754" cy="740"/>
            </a:xfrm>
          </p:grpSpPr>
          <p:sp>
            <p:nvSpPr>
              <p:cNvPr id="300" name="Text Box 80"/>
              <p:cNvSpPr txBox="1">
                <a:spLocks noChangeArrowheads="1"/>
              </p:cNvSpPr>
              <p:nvPr/>
            </p:nvSpPr>
            <p:spPr bwMode="auto">
              <a:xfrm>
                <a:off x="902" y="3105"/>
                <a:ext cx="175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ja-JP" sz="2000" b="1" dirty="0">
                    <a:latin typeface="Symbol" pitchFamily="18" charset="2"/>
                  </a:rPr>
                  <a:t>        c</a:t>
                </a:r>
                <a:r>
                  <a:rPr lang="en-US" altLang="ja-JP" sz="2000" b="1" dirty="0"/>
                  <a:t>SB </a:t>
                </a:r>
              </a:p>
              <a:p>
                <a:pPr algn="l"/>
                <a:r>
                  <a:rPr lang="en-US" altLang="ja-JP" sz="1600" b="1" dirty="0"/>
                  <a:t>(chiral symmetry breaking)</a:t>
                </a:r>
                <a:endParaRPr lang="en-US" altLang="ja-JP" sz="1600" b="1" dirty="0">
                  <a:latin typeface="Symbol" pitchFamily="18" charset="2"/>
                </a:endParaRPr>
              </a:p>
            </p:txBody>
          </p:sp>
          <p:grpSp>
            <p:nvGrpSpPr>
              <p:cNvPr id="301" name="Group 81"/>
              <p:cNvGrpSpPr>
                <a:grpSpLocks/>
              </p:cNvGrpSpPr>
              <p:nvPr/>
            </p:nvGrpSpPr>
            <p:grpSpPr bwMode="auto">
              <a:xfrm>
                <a:off x="1297" y="2769"/>
                <a:ext cx="240" cy="144"/>
                <a:chOff x="1728" y="2640"/>
                <a:chExt cx="240" cy="144"/>
              </a:xfrm>
            </p:grpSpPr>
            <p:sp>
              <p:nvSpPr>
                <p:cNvPr id="302" name="Oval 82"/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240" cy="144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3" name="Oval 83"/>
                <p:cNvSpPr>
                  <a:spLocks noChangeArrowheads="1"/>
                </p:cNvSpPr>
                <p:nvPr/>
              </p:nvSpPr>
              <p:spPr bwMode="auto">
                <a:xfrm>
                  <a:off x="1776" y="268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04" name="Oval 84"/>
                <p:cNvSpPr>
                  <a:spLocks noChangeArrowheads="1"/>
                </p:cNvSpPr>
                <p:nvPr/>
              </p:nvSpPr>
              <p:spPr bwMode="auto">
                <a:xfrm>
                  <a:off x="1872" y="26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98" name="Text Box 101"/>
            <p:cNvSpPr txBox="1">
              <a:spLocks noChangeArrowheads="1"/>
            </p:cNvSpPr>
            <p:nvPr/>
          </p:nvSpPr>
          <p:spPr bwMode="auto">
            <a:xfrm>
              <a:off x="2817" y="385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ja-JP" altLang="ja-JP"/>
            </a:p>
          </p:txBody>
        </p:sp>
        <p:sp>
          <p:nvSpPr>
            <p:cNvPr id="299" name="Text Box 102"/>
            <p:cNvSpPr txBox="1">
              <a:spLocks noChangeArrowheads="1"/>
            </p:cNvSpPr>
            <p:nvPr/>
          </p:nvSpPr>
          <p:spPr bwMode="auto">
            <a:xfrm>
              <a:off x="241" y="206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ja-JP" altLang="ja-JP"/>
            </a:p>
          </p:txBody>
        </p:sp>
      </p:grpSp>
      <p:sp>
        <p:nvSpPr>
          <p:cNvPr id="377" name="上下矢印 376"/>
          <p:cNvSpPr/>
          <p:nvPr/>
        </p:nvSpPr>
        <p:spPr>
          <a:xfrm>
            <a:off x="2505428" y="3645024"/>
            <a:ext cx="194364" cy="1297854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9" name="Picture 2" descr="Artistic view of a quark-gluon plasm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3717032"/>
            <a:ext cx="916825" cy="792088"/>
          </a:xfrm>
          <a:prstGeom prst="rect">
            <a:avLst/>
          </a:prstGeom>
          <a:noFill/>
        </p:spPr>
      </p:pic>
      <p:sp>
        <p:nvSpPr>
          <p:cNvPr id="380" name="テキスト ボックス 379"/>
          <p:cNvSpPr txBox="1"/>
          <p:nvPr/>
        </p:nvSpPr>
        <p:spPr>
          <a:xfrm>
            <a:off x="2813752" y="3419708"/>
            <a:ext cx="11101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RHIC, LHC</a:t>
            </a:r>
            <a:endParaRPr kumimoji="1" lang="ja-JP" altLang="en-US" dirty="0"/>
          </a:p>
        </p:txBody>
      </p:sp>
      <p:sp>
        <p:nvSpPr>
          <p:cNvPr id="378" name="スライド番号プレースホルダ 3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81" name="フッター プレースホルダ 3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83" name="テキスト ボックス 382"/>
          <p:cNvSpPr txBox="1"/>
          <p:nvPr/>
        </p:nvSpPr>
        <p:spPr>
          <a:xfrm>
            <a:off x="539552" y="476672"/>
            <a:ext cx="8148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omic Sans MS" pitchFamily="66" charset="0"/>
              </a:rPr>
              <a:t>1. Quark-gluon plasma and heavy ion collision</a:t>
            </a:r>
            <a:endParaRPr kumimoji="1" lang="ja-JP" alt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/>
      <p:bldP spid="3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3" name="Line 33"/>
          <p:cNvSpPr>
            <a:spLocks noChangeAspect="1" noChangeShapeType="1"/>
          </p:cNvSpPr>
          <p:nvPr/>
        </p:nvSpPr>
        <p:spPr bwMode="auto">
          <a:xfrm flipV="1">
            <a:off x="2762250" y="2262188"/>
            <a:ext cx="0" cy="304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3" name="Line 3"/>
          <p:cNvSpPr>
            <a:spLocks noChangeAspect="1" noChangeShapeType="1"/>
          </p:cNvSpPr>
          <p:nvPr/>
        </p:nvSpPr>
        <p:spPr bwMode="auto">
          <a:xfrm>
            <a:off x="735013" y="4929188"/>
            <a:ext cx="400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4" name="Freeform 4"/>
          <p:cNvSpPr>
            <a:spLocks noChangeAspect="1"/>
          </p:cNvSpPr>
          <p:nvPr/>
        </p:nvSpPr>
        <p:spPr bwMode="auto">
          <a:xfrm>
            <a:off x="2347913" y="2700338"/>
            <a:ext cx="2644775" cy="2655887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2148" y="0"/>
              </a:cxn>
            </a:cxnLst>
            <a:rect l="0" t="0" r="r" b="b"/>
            <a:pathLst>
              <a:path w="2148" h="2160">
                <a:moveTo>
                  <a:pt x="0" y="2160"/>
                </a:moveTo>
                <a:lnTo>
                  <a:pt x="214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5" name="Freeform 5"/>
          <p:cNvSpPr>
            <a:spLocks noChangeAspect="1"/>
          </p:cNvSpPr>
          <p:nvPr/>
        </p:nvSpPr>
        <p:spPr bwMode="auto">
          <a:xfrm>
            <a:off x="512763" y="2700338"/>
            <a:ext cx="2674937" cy="2655887"/>
          </a:xfrm>
          <a:custGeom>
            <a:avLst/>
            <a:gdLst/>
            <a:ahLst/>
            <a:cxnLst>
              <a:cxn ang="0">
                <a:pos x="2164" y="2157"/>
              </a:cxn>
              <a:cxn ang="0">
                <a:pos x="0" y="0"/>
              </a:cxn>
            </a:cxnLst>
            <a:rect l="0" t="0" r="r" b="b"/>
            <a:pathLst>
              <a:path w="2164" h="2157">
                <a:moveTo>
                  <a:pt x="2164" y="2157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6" name="Freeform 6"/>
          <p:cNvSpPr>
            <a:spLocks noChangeAspect="1"/>
          </p:cNvSpPr>
          <p:nvPr/>
        </p:nvSpPr>
        <p:spPr bwMode="auto">
          <a:xfrm>
            <a:off x="977900" y="2532063"/>
            <a:ext cx="3651250" cy="1992312"/>
          </a:xfrm>
          <a:custGeom>
            <a:avLst/>
            <a:gdLst/>
            <a:ahLst/>
            <a:cxnLst>
              <a:cxn ang="0">
                <a:pos x="90" y="458"/>
              </a:cxn>
              <a:cxn ang="0">
                <a:pos x="650" y="1126"/>
              </a:cxn>
              <a:cxn ang="0">
                <a:pos x="1221" y="1629"/>
              </a:cxn>
              <a:cxn ang="0">
                <a:pos x="1401" y="1752"/>
              </a:cxn>
              <a:cxn ang="0">
                <a:pos x="1601" y="1793"/>
              </a:cxn>
              <a:cxn ang="0">
                <a:pos x="1793" y="1752"/>
              </a:cxn>
              <a:cxn ang="0">
                <a:pos x="1985" y="1626"/>
              </a:cxn>
              <a:cxn ang="0">
                <a:pos x="2528" y="1151"/>
              </a:cxn>
              <a:cxn ang="0">
                <a:pos x="3169" y="399"/>
              </a:cxn>
              <a:cxn ang="0">
                <a:pos x="3228" y="161"/>
              </a:cxn>
              <a:cxn ang="0">
                <a:pos x="2960" y="31"/>
              </a:cxn>
              <a:cxn ang="0">
                <a:pos x="2364" y="309"/>
              </a:cxn>
              <a:cxn ang="0">
                <a:pos x="1600" y="518"/>
              </a:cxn>
              <a:cxn ang="0">
                <a:pos x="915" y="319"/>
              </a:cxn>
              <a:cxn ang="0">
                <a:pos x="279" y="21"/>
              </a:cxn>
              <a:cxn ang="0">
                <a:pos x="31" y="190"/>
              </a:cxn>
              <a:cxn ang="0">
                <a:pos x="90" y="458"/>
              </a:cxn>
            </a:cxnLst>
            <a:rect l="0" t="0" r="r" b="b"/>
            <a:pathLst>
              <a:path w="3286" h="1793">
                <a:moveTo>
                  <a:pt x="90" y="458"/>
                </a:moveTo>
                <a:cubicBezTo>
                  <a:pt x="193" y="614"/>
                  <a:pt x="462" y="931"/>
                  <a:pt x="650" y="1126"/>
                </a:cubicBezTo>
                <a:lnTo>
                  <a:pt x="1221" y="1629"/>
                </a:lnTo>
                <a:cubicBezTo>
                  <a:pt x="1346" y="1733"/>
                  <a:pt x="1338" y="1725"/>
                  <a:pt x="1401" y="1752"/>
                </a:cubicBezTo>
                <a:cubicBezTo>
                  <a:pt x="1464" y="1779"/>
                  <a:pt x="1536" y="1793"/>
                  <a:pt x="1601" y="1793"/>
                </a:cubicBezTo>
                <a:cubicBezTo>
                  <a:pt x="1666" y="1793"/>
                  <a:pt x="1729" y="1780"/>
                  <a:pt x="1793" y="1752"/>
                </a:cubicBezTo>
                <a:cubicBezTo>
                  <a:pt x="1857" y="1724"/>
                  <a:pt x="1863" y="1726"/>
                  <a:pt x="1985" y="1626"/>
                </a:cubicBezTo>
                <a:lnTo>
                  <a:pt x="2528" y="1151"/>
                </a:lnTo>
                <a:cubicBezTo>
                  <a:pt x="2725" y="947"/>
                  <a:pt x="3052" y="564"/>
                  <a:pt x="3169" y="399"/>
                </a:cubicBezTo>
                <a:cubicBezTo>
                  <a:pt x="3286" y="234"/>
                  <a:pt x="3263" y="222"/>
                  <a:pt x="3228" y="161"/>
                </a:cubicBezTo>
                <a:cubicBezTo>
                  <a:pt x="3193" y="100"/>
                  <a:pt x="3104" y="6"/>
                  <a:pt x="2960" y="31"/>
                </a:cubicBezTo>
                <a:cubicBezTo>
                  <a:pt x="2816" y="56"/>
                  <a:pt x="2591" y="228"/>
                  <a:pt x="2364" y="309"/>
                </a:cubicBezTo>
                <a:cubicBezTo>
                  <a:pt x="2137" y="390"/>
                  <a:pt x="1841" y="516"/>
                  <a:pt x="1600" y="518"/>
                </a:cubicBezTo>
                <a:cubicBezTo>
                  <a:pt x="1359" y="520"/>
                  <a:pt x="1135" y="402"/>
                  <a:pt x="915" y="319"/>
                </a:cubicBezTo>
                <a:cubicBezTo>
                  <a:pt x="695" y="236"/>
                  <a:pt x="426" y="42"/>
                  <a:pt x="279" y="21"/>
                </a:cubicBezTo>
                <a:cubicBezTo>
                  <a:pt x="132" y="0"/>
                  <a:pt x="62" y="117"/>
                  <a:pt x="31" y="190"/>
                </a:cubicBezTo>
                <a:cubicBezTo>
                  <a:pt x="0" y="263"/>
                  <a:pt x="78" y="402"/>
                  <a:pt x="90" y="45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7" name="Text Box 7"/>
          <p:cNvSpPr txBox="1">
            <a:spLocks noChangeAspect="1" noChangeArrowheads="1"/>
          </p:cNvSpPr>
          <p:nvPr/>
        </p:nvSpPr>
        <p:spPr bwMode="auto">
          <a:xfrm>
            <a:off x="2921000" y="4889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53608" name="AutoShape 8"/>
          <p:cNvSpPr>
            <a:spLocks noChangeAspect="1" noChangeArrowheads="1"/>
          </p:cNvSpPr>
          <p:nvPr/>
        </p:nvSpPr>
        <p:spPr bwMode="auto">
          <a:xfrm rot="2704117">
            <a:off x="2185987" y="5010151"/>
            <a:ext cx="341313" cy="633412"/>
          </a:xfrm>
          <a:prstGeom prst="upArrow">
            <a:avLst>
              <a:gd name="adj1" fmla="val 50000"/>
              <a:gd name="adj2" fmla="val 46395"/>
            </a:avLst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609" name="AutoShape 9"/>
          <p:cNvSpPr>
            <a:spLocks noChangeAspect="1" noChangeArrowheads="1"/>
          </p:cNvSpPr>
          <p:nvPr/>
        </p:nvSpPr>
        <p:spPr bwMode="auto">
          <a:xfrm rot="18900000">
            <a:off x="3001963" y="5056188"/>
            <a:ext cx="341312" cy="561975"/>
          </a:xfrm>
          <a:prstGeom prst="upArrow">
            <a:avLst>
              <a:gd name="adj1" fmla="val 50000"/>
              <a:gd name="adj2" fmla="val 41163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3372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610" name="Text Box 10"/>
          <p:cNvSpPr txBox="1">
            <a:spLocks noChangeAspect="1" noChangeArrowheads="1"/>
          </p:cNvSpPr>
          <p:nvPr/>
        </p:nvSpPr>
        <p:spPr bwMode="auto">
          <a:xfrm>
            <a:off x="3105150" y="450057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collision axis</a:t>
            </a:r>
          </a:p>
        </p:txBody>
      </p:sp>
      <p:sp>
        <p:nvSpPr>
          <p:cNvPr id="153611" name="Text Box 11"/>
          <p:cNvSpPr txBox="1">
            <a:spLocks noChangeAspect="1" noChangeArrowheads="1"/>
          </p:cNvSpPr>
          <p:nvPr/>
        </p:nvSpPr>
        <p:spPr bwMode="auto">
          <a:xfrm rot="16200000">
            <a:off x="2182006" y="1861332"/>
            <a:ext cx="75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time</a:t>
            </a:r>
          </a:p>
        </p:txBody>
      </p:sp>
      <p:sp>
        <p:nvSpPr>
          <p:cNvPr id="153612" name="Oval 12"/>
          <p:cNvSpPr>
            <a:spLocks noChangeAspect="1" noChangeArrowheads="1"/>
          </p:cNvSpPr>
          <p:nvPr/>
        </p:nvSpPr>
        <p:spPr bwMode="auto">
          <a:xfrm>
            <a:off x="1817688" y="2593975"/>
            <a:ext cx="107950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3" name="Oval 13"/>
          <p:cNvSpPr>
            <a:spLocks noChangeAspect="1" noChangeArrowheads="1"/>
          </p:cNvSpPr>
          <p:nvPr/>
        </p:nvSpPr>
        <p:spPr bwMode="auto">
          <a:xfrm>
            <a:off x="2582863" y="2608263"/>
            <a:ext cx="106362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4" name="Oval 14"/>
          <p:cNvSpPr>
            <a:spLocks noChangeAspect="1" noChangeArrowheads="1"/>
          </p:cNvSpPr>
          <p:nvPr/>
        </p:nvSpPr>
        <p:spPr bwMode="auto">
          <a:xfrm>
            <a:off x="2636838" y="28749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5" name="Oval 15"/>
          <p:cNvSpPr>
            <a:spLocks noChangeAspect="1" noChangeArrowheads="1"/>
          </p:cNvSpPr>
          <p:nvPr/>
        </p:nvSpPr>
        <p:spPr bwMode="auto">
          <a:xfrm>
            <a:off x="2422525" y="2795588"/>
            <a:ext cx="106363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6" name="Oval 16"/>
          <p:cNvSpPr>
            <a:spLocks noChangeAspect="1" noChangeArrowheads="1"/>
          </p:cNvSpPr>
          <p:nvPr/>
        </p:nvSpPr>
        <p:spPr bwMode="auto">
          <a:xfrm>
            <a:off x="2976563" y="2846388"/>
            <a:ext cx="107950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7" name="Oval 17"/>
          <p:cNvSpPr>
            <a:spLocks noChangeAspect="1" noChangeArrowheads="1"/>
          </p:cNvSpPr>
          <p:nvPr/>
        </p:nvSpPr>
        <p:spPr bwMode="auto">
          <a:xfrm>
            <a:off x="2795588" y="2608263"/>
            <a:ext cx="106362" cy="1063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8" name="Oval 18"/>
          <p:cNvSpPr>
            <a:spLocks noChangeAspect="1" noChangeArrowheads="1"/>
          </p:cNvSpPr>
          <p:nvPr/>
        </p:nvSpPr>
        <p:spPr bwMode="auto">
          <a:xfrm>
            <a:off x="2019300" y="2593975"/>
            <a:ext cx="106363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9" name="Oval 19"/>
          <p:cNvSpPr>
            <a:spLocks noChangeAspect="1" noChangeArrowheads="1"/>
          </p:cNvSpPr>
          <p:nvPr/>
        </p:nvSpPr>
        <p:spPr bwMode="auto">
          <a:xfrm>
            <a:off x="2320925" y="2543175"/>
            <a:ext cx="107950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0" name="Oval 20"/>
          <p:cNvSpPr>
            <a:spLocks noChangeAspect="1" noChangeArrowheads="1"/>
          </p:cNvSpPr>
          <p:nvPr/>
        </p:nvSpPr>
        <p:spPr bwMode="auto">
          <a:xfrm>
            <a:off x="2170113" y="2795588"/>
            <a:ext cx="106362" cy="106362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1" name="Oval 21"/>
          <p:cNvSpPr>
            <a:spLocks noChangeAspect="1" noChangeArrowheads="1"/>
          </p:cNvSpPr>
          <p:nvPr/>
        </p:nvSpPr>
        <p:spPr bwMode="auto">
          <a:xfrm>
            <a:off x="3228975" y="2644775"/>
            <a:ext cx="106363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2" name="Oval 22"/>
          <p:cNvSpPr>
            <a:spLocks noChangeAspect="1" noChangeArrowheads="1"/>
          </p:cNvSpPr>
          <p:nvPr/>
        </p:nvSpPr>
        <p:spPr bwMode="auto">
          <a:xfrm>
            <a:off x="3279775" y="2846388"/>
            <a:ext cx="106363" cy="106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3" name="Oval 23"/>
          <p:cNvSpPr>
            <a:spLocks noChangeAspect="1" noChangeArrowheads="1"/>
          </p:cNvSpPr>
          <p:nvPr/>
        </p:nvSpPr>
        <p:spPr bwMode="auto">
          <a:xfrm>
            <a:off x="3532188" y="2593975"/>
            <a:ext cx="106362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4" name="Oval 24"/>
          <p:cNvSpPr>
            <a:spLocks noChangeAspect="1" noChangeArrowheads="1"/>
          </p:cNvSpPr>
          <p:nvPr/>
        </p:nvSpPr>
        <p:spPr bwMode="auto">
          <a:xfrm>
            <a:off x="3430588" y="2740025"/>
            <a:ext cx="106362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5" name="Oval 25"/>
          <p:cNvSpPr>
            <a:spLocks noChangeAspect="1" noChangeArrowheads="1"/>
          </p:cNvSpPr>
          <p:nvPr/>
        </p:nvSpPr>
        <p:spPr bwMode="auto">
          <a:xfrm>
            <a:off x="3027363" y="2492375"/>
            <a:ext cx="106362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6" name="Oval 26"/>
          <p:cNvSpPr>
            <a:spLocks noChangeAspect="1" noChangeArrowheads="1"/>
          </p:cNvSpPr>
          <p:nvPr/>
        </p:nvSpPr>
        <p:spPr bwMode="auto">
          <a:xfrm>
            <a:off x="1516063" y="2443163"/>
            <a:ext cx="106362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7" name="Oval 27"/>
          <p:cNvSpPr>
            <a:spLocks noChangeAspect="1" noChangeArrowheads="1"/>
          </p:cNvSpPr>
          <p:nvPr/>
        </p:nvSpPr>
        <p:spPr bwMode="auto">
          <a:xfrm>
            <a:off x="2870200" y="2341563"/>
            <a:ext cx="106363" cy="106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8" name="Oval 28"/>
          <p:cNvSpPr>
            <a:spLocks noChangeAspect="1" noChangeArrowheads="1"/>
          </p:cNvSpPr>
          <p:nvPr/>
        </p:nvSpPr>
        <p:spPr bwMode="auto">
          <a:xfrm>
            <a:off x="1766888" y="23923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9" name="Oval 29"/>
          <p:cNvSpPr>
            <a:spLocks noChangeAspect="1" noChangeArrowheads="1"/>
          </p:cNvSpPr>
          <p:nvPr/>
        </p:nvSpPr>
        <p:spPr bwMode="auto">
          <a:xfrm>
            <a:off x="2165350" y="2436813"/>
            <a:ext cx="106363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0" name="Oval 30"/>
          <p:cNvSpPr>
            <a:spLocks noChangeAspect="1" noChangeArrowheads="1"/>
          </p:cNvSpPr>
          <p:nvPr/>
        </p:nvSpPr>
        <p:spPr bwMode="auto">
          <a:xfrm>
            <a:off x="3279775" y="2386013"/>
            <a:ext cx="106363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1" name="Oval 31"/>
          <p:cNvSpPr>
            <a:spLocks noChangeAspect="1" noChangeArrowheads="1"/>
          </p:cNvSpPr>
          <p:nvPr/>
        </p:nvSpPr>
        <p:spPr bwMode="auto">
          <a:xfrm>
            <a:off x="3829050" y="2543175"/>
            <a:ext cx="106363" cy="1063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2" name="Oval 32"/>
          <p:cNvSpPr>
            <a:spLocks noChangeAspect="1" noChangeArrowheads="1"/>
          </p:cNvSpPr>
          <p:nvPr/>
        </p:nvSpPr>
        <p:spPr bwMode="auto">
          <a:xfrm>
            <a:off x="3576638" y="23923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4" name="AutoShape 34"/>
          <p:cNvSpPr>
            <a:spLocks noChangeAspect="1" noChangeArrowheads="1"/>
          </p:cNvSpPr>
          <p:nvPr/>
        </p:nvSpPr>
        <p:spPr bwMode="auto">
          <a:xfrm>
            <a:off x="2565400" y="4722813"/>
            <a:ext cx="352425" cy="403225"/>
          </a:xfrm>
          <a:prstGeom prst="irregularSeal1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5" name="Oval 35"/>
          <p:cNvSpPr>
            <a:spLocks noChangeAspect="1" noChangeArrowheads="1"/>
          </p:cNvSpPr>
          <p:nvPr/>
        </p:nvSpPr>
        <p:spPr bwMode="auto">
          <a:xfrm>
            <a:off x="1717675" y="5567363"/>
            <a:ext cx="452438" cy="45402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153636" name="Oval 36"/>
          <p:cNvSpPr>
            <a:spLocks noChangeAspect="1" noChangeArrowheads="1"/>
          </p:cNvSpPr>
          <p:nvPr/>
        </p:nvSpPr>
        <p:spPr bwMode="auto">
          <a:xfrm>
            <a:off x="3330575" y="5567363"/>
            <a:ext cx="454025" cy="45402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153637" name="Text Box 37"/>
          <p:cNvSpPr txBox="1">
            <a:spLocks noChangeArrowheads="1"/>
          </p:cNvSpPr>
          <p:nvPr/>
        </p:nvSpPr>
        <p:spPr bwMode="auto">
          <a:xfrm>
            <a:off x="2058988" y="3352800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QGP fluid</a:t>
            </a:r>
          </a:p>
        </p:txBody>
      </p:sp>
      <p:sp>
        <p:nvSpPr>
          <p:cNvPr id="153638" name="Freeform 38"/>
          <p:cNvSpPr>
            <a:spLocks/>
          </p:cNvSpPr>
          <p:nvPr/>
        </p:nvSpPr>
        <p:spPr bwMode="auto">
          <a:xfrm>
            <a:off x="3406775" y="2114550"/>
            <a:ext cx="563563" cy="158750"/>
          </a:xfrm>
          <a:custGeom>
            <a:avLst/>
            <a:gdLst/>
            <a:ahLst/>
            <a:cxnLst>
              <a:cxn ang="0">
                <a:pos x="355" y="2"/>
              </a:cxn>
              <a:cxn ang="0">
                <a:pos x="200" y="0"/>
              </a:cxn>
              <a:cxn ang="0">
                <a:pos x="0" y="100"/>
              </a:cxn>
            </a:cxnLst>
            <a:rect l="0" t="0" r="r" b="b"/>
            <a:pathLst>
              <a:path w="355" h="100">
                <a:moveTo>
                  <a:pt x="355" y="2"/>
                </a:moveTo>
                <a:lnTo>
                  <a:pt x="200" y="0"/>
                </a:lnTo>
                <a:lnTo>
                  <a:pt x="0" y="10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640" name="Text Box 40"/>
          <p:cNvSpPr txBox="1">
            <a:spLocks noChangeArrowheads="1"/>
          </p:cNvSpPr>
          <p:nvPr/>
        </p:nvSpPr>
        <p:spPr bwMode="auto">
          <a:xfrm>
            <a:off x="3594100" y="1700213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hadron gas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496"/>
            <a:ext cx="29717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0"/>
          <p:cNvSpPr txBox="1">
            <a:spLocks noChangeAspect="1" noChangeArrowheads="1"/>
          </p:cNvSpPr>
          <p:nvPr/>
        </p:nvSpPr>
        <p:spPr bwMode="auto">
          <a:xfrm>
            <a:off x="4782508" y="4753285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400" dirty="0" smtClean="0">
                <a:solidFill>
                  <a:schemeClr val="tx1"/>
                </a:solidFill>
                <a:effectLst/>
                <a:cs typeface="Arial" charset="0"/>
              </a:rPr>
              <a:t>z</a:t>
            </a:r>
            <a:endParaRPr kumimoji="0" lang="en-US" altLang="ja-JP" sz="2400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5536" y="476672"/>
            <a:ext cx="574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Heavy ion collision and hydrodynamic model</a:t>
            </a:r>
            <a:endParaRPr kumimoji="1" lang="ja-JP" altLang="en-US" sz="2400" u="sng" dirty="0"/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/>
        </p:nvGraphicFramePr>
        <p:xfrm>
          <a:off x="5508104" y="1158776"/>
          <a:ext cx="3242872" cy="1046088"/>
        </p:xfrm>
        <a:graphic>
          <a:graphicData uri="http://schemas.openxmlformats.org/presentationml/2006/ole">
            <p:oleObj spid="_x0000_s16386" name="数式" r:id="rId5" imgW="1574640" imgH="507960" progId="Equation.3">
              <p:embed/>
            </p:oleObj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4499992" y="5733256"/>
            <a:ext cx="4488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Perfect fluidity, </a:t>
            </a:r>
            <a:r>
              <a:rPr lang="en-US" altLang="ja-JP" sz="2000" dirty="0" smtClean="0"/>
              <a:t>Local thermal equilibrium</a:t>
            </a:r>
          </a:p>
          <a:p>
            <a:r>
              <a:rPr kumimoji="1" lang="en-US" altLang="ja-JP" sz="2000" dirty="0" smtClean="0"/>
              <a:t>Early thermalization, </a:t>
            </a:r>
            <a:r>
              <a:rPr lang="en-US" altLang="ja-JP" sz="2000" dirty="0" smtClean="0"/>
              <a:t>H</a:t>
            </a:r>
            <a:r>
              <a:rPr kumimoji="1" lang="en-US" altLang="ja-JP" sz="2000" dirty="0" smtClean="0"/>
              <a:t>adronization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83568" y="1124744"/>
            <a:ext cx="388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Dynamics of light particles (u,d,s,g)</a:t>
            </a:r>
            <a:endParaRPr kumimoji="1" lang="ja-JP" altLang="en-US" sz="2000" dirty="0"/>
          </a:p>
        </p:txBody>
      </p:sp>
      <p:sp>
        <p:nvSpPr>
          <p:cNvPr id="46" name="スライド番号プレースホルダ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8" name="フッター プレースホルダ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3" name="Line 33"/>
          <p:cNvSpPr>
            <a:spLocks noChangeAspect="1" noChangeShapeType="1"/>
          </p:cNvSpPr>
          <p:nvPr/>
        </p:nvSpPr>
        <p:spPr bwMode="auto">
          <a:xfrm flipV="1">
            <a:off x="2762250" y="2262188"/>
            <a:ext cx="0" cy="304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3" name="Line 3"/>
          <p:cNvSpPr>
            <a:spLocks noChangeAspect="1" noChangeShapeType="1"/>
          </p:cNvSpPr>
          <p:nvPr/>
        </p:nvSpPr>
        <p:spPr bwMode="auto">
          <a:xfrm>
            <a:off x="735013" y="4929188"/>
            <a:ext cx="400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4" name="Freeform 4"/>
          <p:cNvSpPr>
            <a:spLocks noChangeAspect="1"/>
          </p:cNvSpPr>
          <p:nvPr/>
        </p:nvSpPr>
        <p:spPr bwMode="auto">
          <a:xfrm>
            <a:off x="2347913" y="2700338"/>
            <a:ext cx="2644775" cy="2655887"/>
          </a:xfrm>
          <a:custGeom>
            <a:avLst/>
            <a:gdLst/>
            <a:ahLst/>
            <a:cxnLst>
              <a:cxn ang="0">
                <a:pos x="0" y="2160"/>
              </a:cxn>
              <a:cxn ang="0">
                <a:pos x="2148" y="0"/>
              </a:cxn>
            </a:cxnLst>
            <a:rect l="0" t="0" r="r" b="b"/>
            <a:pathLst>
              <a:path w="2148" h="2160">
                <a:moveTo>
                  <a:pt x="0" y="2160"/>
                </a:moveTo>
                <a:lnTo>
                  <a:pt x="214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5" name="Freeform 5"/>
          <p:cNvSpPr>
            <a:spLocks noChangeAspect="1"/>
          </p:cNvSpPr>
          <p:nvPr/>
        </p:nvSpPr>
        <p:spPr bwMode="auto">
          <a:xfrm>
            <a:off x="512763" y="2700338"/>
            <a:ext cx="2674937" cy="2655887"/>
          </a:xfrm>
          <a:custGeom>
            <a:avLst/>
            <a:gdLst/>
            <a:ahLst/>
            <a:cxnLst>
              <a:cxn ang="0">
                <a:pos x="2164" y="2157"/>
              </a:cxn>
              <a:cxn ang="0">
                <a:pos x="0" y="0"/>
              </a:cxn>
            </a:cxnLst>
            <a:rect l="0" t="0" r="r" b="b"/>
            <a:pathLst>
              <a:path w="2164" h="2157">
                <a:moveTo>
                  <a:pt x="2164" y="2157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6" name="Freeform 6"/>
          <p:cNvSpPr>
            <a:spLocks noChangeAspect="1"/>
          </p:cNvSpPr>
          <p:nvPr/>
        </p:nvSpPr>
        <p:spPr bwMode="auto">
          <a:xfrm>
            <a:off x="977900" y="2564904"/>
            <a:ext cx="3651250" cy="1992312"/>
          </a:xfrm>
          <a:custGeom>
            <a:avLst/>
            <a:gdLst/>
            <a:ahLst/>
            <a:cxnLst>
              <a:cxn ang="0">
                <a:pos x="90" y="458"/>
              </a:cxn>
              <a:cxn ang="0">
                <a:pos x="650" y="1126"/>
              </a:cxn>
              <a:cxn ang="0">
                <a:pos x="1221" y="1629"/>
              </a:cxn>
              <a:cxn ang="0">
                <a:pos x="1401" y="1752"/>
              </a:cxn>
              <a:cxn ang="0">
                <a:pos x="1601" y="1793"/>
              </a:cxn>
              <a:cxn ang="0">
                <a:pos x="1793" y="1752"/>
              </a:cxn>
              <a:cxn ang="0">
                <a:pos x="1985" y="1626"/>
              </a:cxn>
              <a:cxn ang="0">
                <a:pos x="2528" y="1151"/>
              </a:cxn>
              <a:cxn ang="0">
                <a:pos x="3169" y="399"/>
              </a:cxn>
              <a:cxn ang="0">
                <a:pos x="3228" y="161"/>
              </a:cxn>
              <a:cxn ang="0">
                <a:pos x="2960" y="31"/>
              </a:cxn>
              <a:cxn ang="0">
                <a:pos x="2364" y="309"/>
              </a:cxn>
              <a:cxn ang="0">
                <a:pos x="1600" y="518"/>
              </a:cxn>
              <a:cxn ang="0">
                <a:pos x="915" y="319"/>
              </a:cxn>
              <a:cxn ang="0">
                <a:pos x="279" y="21"/>
              </a:cxn>
              <a:cxn ang="0">
                <a:pos x="31" y="190"/>
              </a:cxn>
              <a:cxn ang="0">
                <a:pos x="90" y="458"/>
              </a:cxn>
            </a:cxnLst>
            <a:rect l="0" t="0" r="r" b="b"/>
            <a:pathLst>
              <a:path w="3286" h="1793">
                <a:moveTo>
                  <a:pt x="90" y="458"/>
                </a:moveTo>
                <a:cubicBezTo>
                  <a:pt x="193" y="614"/>
                  <a:pt x="462" y="931"/>
                  <a:pt x="650" y="1126"/>
                </a:cubicBezTo>
                <a:lnTo>
                  <a:pt x="1221" y="1629"/>
                </a:lnTo>
                <a:cubicBezTo>
                  <a:pt x="1346" y="1733"/>
                  <a:pt x="1338" y="1725"/>
                  <a:pt x="1401" y="1752"/>
                </a:cubicBezTo>
                <a:cubicBezTo>
                  <a:pt x="1464" y="1779"/>
                  <a:pt x="1536" y="1793"/>
                  <a:pt x="1601" y="1793"/>
                </a:cubicBezTo>
                <a:cubicBezTo>
                  <a:pt x="1666" y="1793"/>
                  <a:pt x="1729" y="1780"/>
                  <a:pt x="1793" y="1752"/>
                </a:cubicBezTo>
                <a:cubicBezTo>
                  <a:pt x="1857" y="1724"/>
                  <a:pt x="1863" y="1726"/>
                  <a:pt x="1985" y="1626"/>
                </a:cubicBezTo>
                <a:lnTo>
                  <a:pt x="2528" y="1151"/>
                </a:lnTo>
                <a:cubicBezTo>
                  <a:pt x="2725" y="947"/>
                  <a:pt x="3052" y="564"/>
                  <a:pt x="3169" y="399"/>
                </a:cubicBezTo>
                <a:cubicBezTo>
                  <a:pt x="3286" y="234"/>
                  <a:pt x="3263" y="222"/>
                  <a:pt x="3228" y="161"/>
                </a:cubicBezTo>
                <a:cubicBezTo>
                  <a:pt x="3193" y="100"/>
                  <a:pt x="3104" y="6"/>
                  <a:pt x="2960" y="31"/>
                </a:cubicBezTo>
                <a:cubicBezTo>
                  <a:pt x="2816" y="56"/>
                  <a:pt x="2591" y="228"/>
                  <a:pt x="2364" y="309"/>
                </a:cubicBezTo>
                <a:cubicBezTo>
                  <a:pt x="2137" y="390"/>
                  <a:pt x="1841" y="516"/>
                  <a:pt x="1600" y="518"/>
                </a:cubicBezTo>
                <a:cubicBezTo>
                  <a:pt x="1359" y="520"/>
                  <a:pt x="1135" y="402"/>
                  <a:pt x="915" y="319"/>
                </a:cubicBezTo>
                <a:cubicBezTo>
                  <a:pt x="695" y="236"/>
                  <a:pt x="426" y="42"/>
                  <a:pt x="279" y="21"/>
                </a:cubicBezTo>
                <a:cubicBezTo>
                  <a:pt x="132" y="0"/>
                  <a:pt x="62" y="117"/>
                  <a:pt x="31" y="190"/>
                </a:cubicBezTo>
                <a:cubicBezTo>
                  <a:pt x="0" y="263"/>
                  <a:pt x="78" y="402"/>
                  <a:pt x="90" y="45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540000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7" name="Text Box 7"/>
          <p:cNvSpPr txBox="1">
            <a:spLocks noChangeAspect="1" noChangeArrowheads="1"/>
          </p:cNvSpPr>
          <p:nvPr/>
        </p:nvSpPr>
        <p:spPr bwMode="auto">
          <a:xfrm>
            <a:off x="2921000" y="4889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53608" name="AutoShape 8"/>
          <p:cNvSpPr>
            <a:spLocks noChangeAspect="1" noChangeArrowheads="1"/>
          </p:cNvSpPr>
          <p:nvPr/>
        </p:nvSpPr>
        <p:spPr bwMode="auto">
          <a:xfrm rot="2704117">
            <a:off x="2185987" y="5010151"/>
            <a:ext cx="341313" cy="633412"/>
          </a:xfrm>
          <a:prstGeom prst="upArrow">
            <a:avLst>
              <a:gd name="adj1" fmla="val 50000"/>
              <a:gd name="adj2" fmla="val 46395"/>
            </a:avLst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609" name="AutoShape 9"/>
          <p:cNvSpPr>
            <a:spLocks noChangeAspect="1" noChangeArrowheads="1"/>
          </p:cNvSpPr>
          <p:nvPr/>
        </p:nvSpPr>
        <p:spPr bwMode="auto">
          <a:xfrm rot="18900000">
            <a:off x="3001963" y="5056188"/>
            <a:ext cx="341312" cy="561975"/>
          </a:xfrm>
          <a:prstGeom prst="upArrow">
            <a:avLst>
              <a:gd name="adj1" fmla="val 50000"/>
              <a:gd name="adj2" fmla="val 41163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3372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53610" name="Text Box 10"/>
          <p:cNvSpPr txBox="1">
            <a:spLocks noChangeAspect="1" noChangeArrowheads="1"/>
          </p:cNvSpPr>
          <p:nvPr/>
        </p:nvSpPr>
        <p:spPr bwMode="auto">
          <a:xfrm>
            <a:off x="3105150" y="450057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collision axis</a:t>
            </a:r>
          </a:p>
        </p:txBody>
      </p:sp>
      <p:sp>
        <p:nvSpPr>
          <p:cNvPr id="153611" name="Text Box 11"/>
          <p:cNvSpPr txBox="1">
            <a:spLocks noChangeAspect="1" noChangeArrowheads="1"/>
          </p:cNvSpPr>
          <p:nvPr/>
        </p:nvSpPr>
        <p:spPr bwMode="auto">
          <a:xfrm rot="16200000">
            <a:off x="2225467" y="1976752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000" dirty="0">
                <a:solidFill>
                  <a:schemeClr val="tx1"/>
                </a:solidFill>
                <a:effectLst/>
                <a:cs typeface="Arial" charset="0"/>
              </a:rPr>
              <a:t>time</a:t>
            </a:r>
          </a:p>
        </p:txBody>
      </p:sp>
      <p:sp>
        <p:nvSpPr>
          <p:cNvPr id="153612" name="Oval 12"/>
          <p:cNvSpPr>
            <a:spLocks noChangeAspect="1" noChangeArrowheads="1"/>
          </p:cNvSpPr>
          <p:nvPr/>
        </p:nvSpPr>
        <p:spPr bwMode="auto">
          <a:xfrm>
            <a:off x="1817688" y="2593975"/>
            <a:ext cx="107950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3" name="Oval 13"/>
          <p:cNvSpPr>
            <a:spLocks noChangeAspect="1" noChangeArrowheads="1"/>
          </p:cNvSpPr>
          <p:nvPr/>
        </p:nvSpPr>
        <p:spPr bwMode="auto">
          <a:xfrm>
            <a:off x="2582863" y="2608263"/>
            <a:ext cx="106362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4" name="Oval 14"/>
          <p:cNvSpPr>
            <a:spLocks noChangeAspect="1" noChangeArrowheads="1"/>
          </p:cNvSpPr>
          <p:nvPr/>
        </p:nvSpPr>
        <p:spPr bwMode="auto">
          <a:xfrm>
            <a:off x="2636838" y="28749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5" name="Oval 15"/>
          <p:cNvSpPr>
            <a:spLocks noChangeAspect="1" noChangeArrowheads="1"/>
          </p:cNvSpPr>
          <p:nvPr/>
        </p:nvSpPr>
        <p:spPr bwMode="auto">
          <a:xfrm>
            <a:off x="2422525" y="2795588"/>
            <a:ext cx="106363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6" name="Oval 16"/>
          <p:cNvSpPr>
            <a:spLocks noChangeAspect="1" noChangeArrowheads="1"/>
          </p:cNvSpPr>
          <p:nvPr/>
        </p:nvSpPr>
        <p:spPr bwMode="auto">
          <a:xfrm>
            <a:off x="2976563" y="2846388"/>
            <a:ext cx="107950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7" name="Oval 17"/>
          <p:cNvSpPr>
            <a:spLocks noChangeAspect="1" noChangeArrowheads="1"/>
          </p:cNvSpPr>
          <p:nvPr/>
        </p:nvSpPr>
        <p:spPr bwMode="auto">
          <a:xfrm>
            <a:off x="2795588" y="2608263"/>
            <a:ext cx="106362" cy="1063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8" name="Oval 18"/>
          <p:cNvSpPr>
            <a:spLocks noChangeAspect="1" noChangeArrowheads="1"/>
          </p:cNvSpPr>
          <p:nvPr/>
        </p:nvSpPr>
        <p:spPr bwMode="auto">
          <a:xfrm>
            <a:off x="2019300" y="2593975"/>
            <a:ext cx="106363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9" name="Oval 19"/>
          <p:cNvSpPr>
            <a:spLocks noChangeAspect="1" noChangeArrowheads="1"/>
          </p:cNvSpPr>
          <p:nvPr/>
        </p:nvSpPr>
        <p:spPr bwMode="auto">
          <a:xfrm>
            <a:off x="2320925" y="2543175"/>
            <a:ext cx="107950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0" name="Oval 20"/>
          <p:cNvSpPr>
            <a:spLocks noChangeAspect="1" noChangeArrowheads="1"/>
          </p:cNvSpPr>
          <p:nvPr/>
        </p:nvSpPr>
        <p:spPr bwMode="auto">
          <a:xfrm>
            <a:off x="2170113" y="2795588"/>
            <a:ext cx="106362" cy="106362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1" name="Oval 21"/>
          <p:cNvSpPr>
            <a:spLocks noChangeAspect="1" noChangeArrowheads="1"/>
          </p:cNvSpPr>
          <p:nvPr/>
        </p:nvSpPr>
        <p:spPr bwMode="auto">
          <a:xfrm>
            <a:off x="3228975" y="2644775"/>
            <a:ext cx="106363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2" name="Oval 22"/>
          <p:cNvSpPr>
            <a:spLocks noChangeAspect="1" noChangeArrowheads="1"/>
          </p:cNvSpPr>
          <p:nvPr/>
        </p:nvSpPr>
        <p:spPr bwMode="auto">
          <a:xfrm>
            <a:off x="3279775" y="2846388"/>
            <a:ext cx="106363" cy="106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3" name="Oval 23"/>
          <p:cNvSpPr>
            <a:spLocks noChangeAspect="1" noChangeArrowheads="1"/>
          </p:cNvSpPr>
          <p:nvPr/>
        </p:nvSpPr>
        <p:spPr bwMode="auto">
          <a:xfrm>
            <a:off x="3532188" y="2593975"/>
            <a:ext cx="106362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4" name="Oval 24"/>
          <p:cNvSpPr>
            <a:spLocks noChangeAspect="1" noChangeArrowheads="1"/>
          </p:cNvSpPr>
          <p:nvPr/>
        </p:nvSpPr>
        <p:spPr bwMode="auto">
          <a:xfrm>
            <a:off x="3430588" y="2740025"/>
            <a:ext cx="106362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5" name="Oval 25"/>
          <p:cNvSpPr>
            <a:spLocks noChangeAspect="1" noChangeArrowheads="1"/>
          </p:cNvSpPr>
          <p:nvPr/>
        </p:nvSpPr>
        <p:spPr bwMode="auto">
          <a:xfrm>
            <a:off x="3027363" y="2492375"/>
            <a:ext cx="106362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6" name="Oval 26"/>
          <p:cNvSpPr>
            <a:spLocks noChangeAspect="1" noChangeArrowheads="1"/>
          </p:cNvSpPr>
          <p:nvPr/>
        </p:nvSpPr>
        <p:spPr bwMode="auto">
          <a:xfrm>
            <a:off x="1516063" y="2443163"/>
            <a:ext cx="106362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7" name="Oval 27"/>
          <p:cNvSpPr>
            <a:spLocks noChangeAspect="1" noChangeArrowheads="1"/>
          </p:cNvSpPr>
          <p:nvPr/>
        </p:nvSpPr>
        <p:spPr bwMode="auto">
          <a:xfrm>
            <a:off x="2870200" y="2341563"/>
            <a:ext cx="106363" cy="106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8" name="Oval 28"/>
          <p:cNvSpPr>
            <a:spLocks noChangeAspect="1" noChangeArrowheads="1"/>
          </p:cNvSpPr>
          <p:nvPr/>
        </p:nvSpPr>
        <p:spPr bwMode="auto">
          <a:xfrm>
            <a:off x="1766888" y="23923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9" name="Oval 29"/>
          <p:cNvSpPr>
            <a:spLocks noChangeAspect="1" noChangeArrowheads="1"/>
          </p:cNvSpPr>
          <p:nvPr/>
        </p:nvSpPr>
        <p:spPr bwMode="auto">
          <a:xfrm>
            <a:off x="2165350" y="2436813"/>
            <a:ext cx="106363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0" name="Oval 30"/>
          <p:cNvSpPr>
            <a:spLocks noChangeAspect="1" noChangeArrowheads="1"/>
          </p:cNvSpPr>
          <p:nvPr/>
        </p:nvSpPr>
        <p:spPr bwMode="auto">
          <a:xfrm>
            <a:off x="3279775" y="2386013"/>
            <a:ext cx="106363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1" name="Oval 31"/>
          <p:cNvSpPr>
            <a:spLocks noChangeAspect="1" noChangeArrowheads="1"/>
          </p:cNvSpPr>
          <p:nvPr/>
        </p:nvSpPr>
        <p:spPr bwMode="auto">
          <a:xfrm>
            <a:off x="3829050" y="2543175"/>
            <a:ext cx="106363" cy="1063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2" name="Oval 32"/>
          <p:cNvSpPr>
            <a:spLocks noChangeAspect="1" noChangeArrowheads="1"/>
          </p:cNvSpPr>
          <p:nvPr/>
        </p:nvSpPr>
        <p:spPr bwMode="auto">
          <a:xfrm>
            <a:off x="3576638" y="2392363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4" name="AutoShape 34"/>
          <p:cNvSpPr>
            <a:spLocks noChangeAspect="1" noChangeArrowheads="1"/>
          </p:cNvSpPr>
          <p:nvPr/>
        </p:nvSpPr>
        <p:spPr bwMode="auto">
          <a:xfrm>
            <a:off x="2565400" y="4722813"/>
            <a:ext cx="352425" cy="403225"/>
          </a:xfrm>
          <a:prstGeom prst="irregularSeal1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5" name="Oval 35"/>
          <p:cNvSpPr>
            <a:spLocks noChangeAspect="1" noChangeArrowheads="1"/>
          </p:cNvSpPr>
          <p:nvPr/>
        </p:nvSpPr>
        <p:spPr bwMode="auto">
          <a:xfrm>
            <a:off x="1717675" y="5567363"/>
            <a:ext cx="452438" cy="45402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153636" name="Oval 36"/>
          <p:cNvSpPr>
            <a:spLocks noChangeAspect="1" noChangeArrowheads="1"/>
          </p:cNvSpPr>
          <p:nvPr/>
        </p:nvSpPr>
        <p:spPr bwMode="auto">
          <a:xfrm>
            <a:off x="3330575" y="5567363"/>
            <a:ext cx="454025" cy="45402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153638" name="Freeform 38"/>
          <p:cNvSpPr>
            <a:spLocks/>
          </p:cNvSpPr>
          <p:nvPr/>
        </p:nvSpPr>
        <p:spPr bwMode="auto">
          <a:xfrm>
            <a:off x="3406775" y="2190130"/>
            <a:ext cx="563563" cy="158750"/>
          </a:xfrm>
          <a:custGeom>
            <a:avLst/>
            <a:gdLst/>
            <a:ahLst/>
            <a:cxnLst>
              <a:cxn ang="0">
                <a:pos x="355" y="2"/>
              </a:cxn>
              <a:cxn ang="0">
                <a:pos x="200" y="0"/>
              </a:cxn>
              <a:cxn ang="0">
                <a:pos x="0" y="100"/>
              </a:cxn>
            </a:cxnLst>
            <a:rect l="0" t="0" r="r" b="b"/>
            <a:pathLst>
              <a:path w="355" h="100">
                <a:moveTo>
                  <a:pt x="355" y="2"/>
                </a:moveTo>
                <a:lnTo>
                  <a:pt x="200" y="0"/>
                </a:lnTo>
                <a:lnTo>
                  <a:pt x="0" y="10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3640" name="Text Box 40"/>
          <p:cNvSpPr txBox="1">
            <a:spLocks noChangeArrowheads="1"/>
          </p:cNvSpPr>
          <p:nvPr/>
        </p:nvSpPr>
        <p:spPr bwMode="auto">
          <a:xfrm>
            <a:off x="3594100" y="1700213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dirty="0">
                <a:solidFill>
                  <a:schemeClr val="tx1"/>
                </a:solidFill>
                <a:effectLst/>
                <a:cs typeface="Arial" charset="0"/>
              </a:rPr>
              <a:t>hadron gas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496"/>
            <a:ext cx="29717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0"/>
          <p:cNvSpPr txBox="1">
            <a:spLocks noChangeAspect="1" noChangeArrowheads="1"/>
          </p:cNvSpPr>
          <p:nvPr/>
        </p:nvSpPr>
        <p:spPr bwMode="auto">
          <a:xfrm>
            <a:off x="4782508" y="4753285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ja-JP" sz="2400" dirty="0" smtClean="0">
                <a:solidFill>
                  <a:schemeClr val="tx1"/>
                </a:solidFill>
                <a:effectLst/>
                <a:cs typeface="Arial" charset="0"/>
              </a:rPr>
              <a:t>z</a:t>
            </a:r>
            <a:endParaRPr kumimoji="0" lang="en-US" altLang="ja-JP" sz="2400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9552" y="332656"/>
            <a:ext cx="821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latin typeface="Comic Sans MS" pitchFamily="66" charset="0"/>
              </a:rPr>
              <a:t>2. Heavy quark diffusion in heavy ion collision</a:t>
            </a:r>
          </a:p>
        </p:txBody>
      </p:sp>
      <p:sp>
        <p:nvSpPr>
          <p:cNvPr id="46" name="円/楕円 45"/>
          <p:cNvSpPr/>
          <p:nvPr/>
        </p:nvSpPr>
        <p:spPr>
          <a:xfrm>
            <a:off x="2627784" y="400506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>
            <a:stCxn id="46" idx="7"/>
          </p:cNvCxnSpPr>
          <p:nvPr/>
        </p:nvCxnSpPr>
        <p:spPr>
          <a:xfrm rot="5400000" flipH="1" flipV="1">
            <a:off x="2714705" y="3897053"/>
            <a:ext cx="165107" cy="930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16200000" flipV="1">
            <a:off x="2663788" y="3681028"/>
            <a:ext cx="2880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5400000" flipH="1" flipV="1">
            <a:off x="2663788" y="3392996"/>
            <a:ext cx="28803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5400000" flipH="1" flipV="1">
            <a:off x="2627784" y="306896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6876256" y="414908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rot="5400000" flipH="1" flipV="1">
            <a:off x="7009726" y="4015610"/>
            <a:ext cx="165108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 flipH="1" flipV="1">
            <a:off x="7128284" y="3897052"/>
            <a:ext cx="14401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236296" y="357301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 Box 37"/>
          <p:cNvSpPr txBox="1">
            <a:spLocks noChangeArrowheads="1"/>
          </p:cNvSpPr>
          <p:nvPr/>
        </p:nvSpPr>
        <p:spPr bwMode="auto">
          <a:xfrm>
            <a:off x="2843808" y="3140968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QGP fluid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34085" y="1383159"/>
            <a:ext cx="347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Charm and bottom in QGP</a:t>
            </a:r>
            <a:endParaRPr kumimoji="1" lang="ja-JP" altLang="en-US" sz="2400" u="sng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24128" y="1556792"/>
            <a:ext cx="322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T/M</a:t>
            </a:r>
            <a:r>
              <a:rPr kumimoji="1" lang="en-US" altLang="ja-JP" sz="1600" dirty="0" smtClean="0"/>
              <a:t>c,b</a:t>
            </a:r>
            <a:r>
              <a:rPr kumimoji="1" lang="en-US" altLang="ja-JP" sz="2000" dirty="0" smtClean="0"/>
              <a:t>&lt;&lt;1 </a:t>
            </a:r>
            <a:r>
              <a:rPr kumimoji="1" lang="en-US" altLang="ja-JP" sz="2000" dirty="0" smtClean="0">
                <a:sym typeface="Wingdings" pitchFamily="2" charset="2"/>
              </a:rPr>
              <a:t> impurity probe</a:t>
            </a:r>
            <a:endParaRPr kumimoji="1" lang="ja-JP" altLang="en-US" sz="2000" dirty="0"/>
          </a:p>
        </p:txBody>
      </p:sp>
      <p:sp>
        <p:nvSpPr>
          <p:cNvPr id="54" name="スライド番号プレースホルダ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6" name="フッター プレースホルダ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99592" y="98072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Ref </a:t>
            </a:r>
            <a:r>
              <a:rPr lang="en-US" altLang="ja-JP" sz="1600" dirty="0" smtClean="0"/>
              <a:t>: </a:t>
            </a:r>
            <a:r>
              <a:rPr lang="en-US" altLang="ja-JP" sz="1600" dirty="0" smtClean="0"/>
              <a:t>    </a:t>
            </a:r>
            <a:r>
              <a:rPr lang="en-US" altLang="ja-JP" sz="1600" dirty="0" smtClean="0"/>
              <a:t>Akamatsu, Hatsuda, Hirano,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  </a:t>
            </a:r>
            <a:r>
              <a:rPr lang="en-US" altLang="ja-JP" sz="1600" dirty="0" smtClean="0"/>
              <a:t>PRC79(‘09),</a:t>
            </a:r>
            <a:r>
              <a:rPr lang="en-US" altLang="ja-JP" sz="1600" dirty="0" smtClean="0"/>
              <a:t>054907,  PRC80</a:t>
            </a:r>
            <a:r>
              <a:rPr lang="en-US" altLang="ja-JP" sz="1600" dirty="0" smtClean="0"/>
              <a:t>(‘09), 031901(R)</a:t>
            </a:r>
            <a:endParaRPr kumimoji="1" lang="en-US" altLang="ja-JP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BA18-7F20-4F56-9F89-A5567531072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00777"/>
            <a:ext cx="4833628" cy="49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734085" y="476672"/>
            <a:ext cx="594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Previous works on charm and bottom in QGP</a:t>
            </a:r>
            <a:endParaRPr kumimoji="1" lang="ja-JP" altLang="en-US" sz="24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1340768"/>
            <a:ext cx="21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Radiative energy loss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1691516"/>
            <a:ext cx="217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Resonance scattering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96136" y="2051556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Collisional energy loss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796136" y="1340768"/>
            <a:ext cx="2232248" cy="10801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73030" y="2924944"/>
            <a:ext cx="2687402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Based on weak coupling</a:t>
            </a:r>
          </a:p>
          <a:p>
            <a:r>
              <a:rPr kumimoji="1" lang="en-US" altLang="ja-JP" sz="2000" dirty="0" smtClean="0"/>
              <a:t> or model calculation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73030" y="5097378"/>
            <a:ext cx="28205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How about</a:t>
            </a:r>
          </a:p>
          <a:p>
            <a:r>
              <a:rPr lang="en-US" altLang="ja-JP" sz="2000" dirty="0" smtClean="0"/>
              <a:t>strong coupling “model”?</a:t>
            </a:r>
            <a:endParaRPr kumimoji="1" lang="ja-JP" altLang="en-US" sz="2000" dirty="0"/>
          </a:p>
        </p:txBody>
      </p:sp>
      <p:sp>
        <p:nvSpPr>
          <p:cNvPr id="13" name="下矢印 12"/>
          <p:cNvSpPr/>
          <p:nvPr/>
        </p:nvSpPr>
        <p:spPr>
          <a:xfrm>
            <a:off x="6876256" y="422108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9552" y="447055"/>
            <a:ext cx="43250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 smtClean="0"/>
              <a:t>Model </a:t>
            </a:r>
            <a:r>
              <a:rPr lang="en-US" altLang="ja-JP" sz="2400" u="sng" dirty="0"/>
              <a:t>of </a:t>
            </a:r>
            <a:r>
              <a:rPr lang="en-US" altLang="ja-JP" sz="2400" u="sng" dirty="0" smtClean="0"/>
              <a:t>heavy quark </a:t>
            </a:r>
            <a:r>
              <a:rPr lang="en-US" altLang="ja-JP" sz="2400" u="sng" dirty="0"/>
              <a:t>in </a:t>
            </a:r>
            <a:r>
              <a:rPr lang="en-US" altLang="ja-JP" sz="2400" u="sng" dirty="0" smtClean="0"/>
              <a:t>medium</a:t>
            </a:r>
            <a:endParaRPr lang="en-US" altLang="ja-JP" sz="2400" u="sng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5" y="1228690"/>
            <a:ext cx="338437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R</a:t>
            </a:r>
            <a:r>
              <a:rPr lang="en-US" altLang="ja-JP" sz="2000" dirty="0" smtClean="0"/>
              <a:t>elativistic </a:t>
            </a:r>
            <a:r>
              <a:rPr lang="en-US" altLang="ja-JP" sz="2000" dirty="0"/>
              <a:t>Langevin equation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475656" y="1916832"/>
            <a:ext cx="288925" cy="4333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708025" y="3284538"/>
          <a:ext cx="3006725" cy="736600"/>
        </p:xfrm>
        <a:graphic>
          <a:graphicData uri="http://schemas.openxmlformats.org/presentationml/2006/ole">
            <p:oleObj spid="_x0000_s18438" name="数式" r:id="rId3" imgW="1536480" imgH="482400" progId="Equation.3">
              <p:embed/>
            </p:oleObj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/>
        </p:nvGraphicFramePr>
        <p:xfrm>
          <a:off x="683568" y="1726456"/>
          <a:ext cx="2678720" cy="1558528"/>
        </p:xfrm>
        <a:graphic>
          <a:graphicData uri="http://schemas.openxmlformats.org/presentationml/2006/ole">
            <p:oleObj spid="_x0000_s18439" name="数式" r:id="rId4" imgW="1396800" imgH="81252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239838" y="5661025"/>
          <a:ext cx="4732337" cy="720725"/>
        </p:xfrm>
        <a:graphic>
          <a:graphicData uri="http://schemas.openxmlformats.org/presentationml/2006/ole">
            <p:oleObj spid="_x0000_s18440" name="数式" r:id="rId5" imgW="2857320" imgH="444240" progId="Equation.3">
              <p:embed/>
            </p:oleObj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434723" y="4325034"/>
            <a:ext cx="47853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ym typeface="Wingdings" pitchFamily="2" charset="2"/>
              </a:rPr>
              <a:t>Generalized f</a:t>
            </a:r>
            <a:r>
              <a:rPr kumimoji="1" lang="en-US" altLang="ja-JP" sz="2000" dirty="0" smtClean="0"/>
              <a:t>luctuation-dissipation theorem</a:t>
            </a:r>
            <a:endParaRPr kumimoji="1" lang="ja-JP" altLang="en-US" sz="2000" dirty="0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5004048" y="1850362"/>
          <a:ext cx="3960440" cy="2010686"/>
        </p:xfrm>
        <a:graphic>
          <a:graphicData uri="http://schemas.openxmlformats.org/presentationml/2006/ole">
            <p:oleObj spid="_x0000_s18441" name="数式" r:id="rId6" imgW="2425680" imgH="1396800" progId="Equation.3">
              <p:embed/>
            </p:oleObj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155700" y="4941888"/>
          <a:ext cx="2779713" cy="581025"/>
        </p:xfrm>
        <a:graphic>
          <a:graphicData uri="http://schemas.openxmlformats.org/presentationml/2006/ole">
            <p:oleObj spid="_x0000_s18442" name="数式" r:id="rId7" imgW="1625400" imgH="291960" progId="Equation.3">
              <p:embed/>
            </p:oleObj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4355976" y="1228690"/>
            <a:ext cx="47255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Fokker-Planck equation by Ito discretization</a:t>
            </a:r>
            <a:endParaRPr kumimoji="1" lang="ja-JP" altLang="en-US" sz="2000" dirty="0"/>
          </a:p>
        </p:txBody>
      </p:sp>
      <p:sp>
        <p:nvSpPr>
          <p:cNvPr id="35" name="左右矢印 34"/>
          <p:cNvSpPr/>
          <p:nvPr/>
        </p:nvSpPr>
        <p:spPr>
          <a:xfrm>
            <a:off x="3779912" y="2420888"/>
            <a:ext cx="720080" cy="2880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>
            <a:off x="2627784" y="4005064"/>
            <a:ext cx="576064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3779912" y="5733256"/>
            <a:ext cx="2232248" cy="648072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499099" y="5805264"/>
            <a:ext cx="288925" cy="43338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97866" y="1052736"/>
            <a:ext cx="26380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</a:t>
            </a:r>
            <a:r>
              <a:rPr lang="en-US" altLang="ja-JP" sz="2000" dirty="0"/>
              <a:t>W</a:t>
            </a:r>
            <a:r>
              <a:rPr lang="en-US" altLang="ja-JP" sz="2000" dirty="0" smtClean="0"/>
              <a:t>eak </a:t>
            </a:r>
            <a:r>
              <a:rPr lang="en-US" altLang="ja-JP" sz="2000" dirty="0"/>
              <a:t>coupling (pQCD)</a:t>
            </a:r>
          </a:p>
        </p:txBody>
      </p:sp>
      <p:sp>
        <p:nvSpPr>
          <p:cNvPr id="17" name="Text Box 72"/>
          <p:cNvSpPr txBox="1">
            <a:spLocks noChangeArrowheads="1"/>
          </p:cNvSpPr>
          <p:nvPr/>
        </p:nvSpPr>
        <p:spPr bwMode="auto">
          <a:xfrm>
            <a:off x="5062301" y="1588730"/>
            <a:ext cx="2081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Poor convergence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8" name="Text Box 72"/>
          <p:cNvSpPr txBox="1">
            <a:spLocks noChangeArrowheads="1"/>
          </p:cNvSpPr>
          <p:nvPr/>
        </p:nvSpPr>
        <p:spPr bwMode="auto">
          <a:xfrm>
            <a:off x="7116914" y="1619508"/>
            <a:ext cx="1812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smtClean="0"/>
              <a:t>Caron-Huot </a:t>
            </a:r>
            <a:r>
              <a:rPr lang="en-US" altLang="ja-JP" dirty="0"/>
              <a:t>‘08)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71600" y="2740858"/>
            <a:ext cx="486280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  Strong </a:t>
            </a:r>
            <a:r>
              <a:rPr lang="en-US" altLang="ja-JP" sz="2000" dirty="0"/>
              <a:t>coupling </a:t>
            </a:r>
            <a:r>
              <a:rPr lang="en-US" altLang="ja-JP" sz="2000" dirty="0" smtClean="0"/>
              <a:t>(SYM by AdS/CFT </a:t>
            </a:r>
            <a:r>
              <a:rPr lang="en-US" altLang="ja-JP" sz="2000" dirty="0" smtClean="0">
                <a:sym typeface="Wingdings" pitchFamily="2" charset="2"/>
              </a:rPr>
              <a:t> sQGP</a:t>
            </a:r>
            <a:r>
              <a:rPr lang="en-US" altLang="ja-JP" sz="2000" dirty="0" smtClean="0"/>
              <a:t>)</a:t>
            </a:r>
            <a:endParaRPr lang="en-US" altLang="ja-JP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38880" y="3316922"/>
            <a:ext cx="190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N=4 SYM theory</a:t>
            </a:r>
            <a:endParaRPr kumimoji="1" lang="ja-JP" altLang="en-US" sz="2000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051720" y="3867324"/>
          <a:ext cx="3714750" cy="785812"/>
        </p:xfrm>
        <a:graphic>
          <a:graphicData uri="http://schemas.openxmlformats.org/presentationml/2006/ole">
            <p:oleObj spid="_x0000_s20482" name="数式" r:id="rId3" imgW="2400120" imgH="4950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372200" y="4077072"/>
          <a:ext cx="1719263" cy="400050"/>
        </p:xfrm>
        <a:graphic>
          <a:graphicData uri="http://schemas.openxmlformats.org/presentationml/2006/ole">
            <p:oleObj spid="_x0000_s20483" name="数式" r:id="rId4" imgW="1015920" imgH="22860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6001440" y="3284984"/>
            <a:ext cx="314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              for naïve perturbation]</a:t>
            </a:r>
            <a:endParaRPr kumimoji="1" lang="ja-JP" altLang="en-US" dirty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6161310" y="3284984"/>
          <a:ext cx="642938" cy="371475"/>
        </p:xfrm>
        <a:graphic>
          <a:graphicData uri="http://schemas.openxmlformats.org/presentationml/2006/ole">
            <p:oleObj spid="_x0000_s20484" name="数式" r:id="rId5" imgW="406080" imgH="228600" progId="Equation.3">
              <p:embed/>
            </p:oleObj>
          </a:graphicData>
        </a:graphic>
      </p:graphicFrame>
      <p:sp>
        <p:nvSpPr>
          <p:cNvPr id="28" name="Text Box 74"/>
          <p:cNvSpPr txBox="1">
            <a:spLocks noChangeArrowheads="1"/>
          </p:cNvSpPr>
          <p:nvPr/>
        </p:nvSpPr>
        <p:spPr bwMode="auto">
          <a:xfrm>
            <a:off x="3857620" y="4643844"/>
            <a:ext cx="4140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(Gubser </a:t>
            </a:r>
            <a:r>
              <a:rPr lang="en-US" altLang="ja-JP" dirty="0" smtClean="0"/>
              <a:t>’06, Herzog et al. </a:t>
            </a:r>
            <a:r>
              <a:rPr lang="en-US" altLang="ja-JP" dirty="0"/>
              <a:t>’06, </a:t>
            </a:r>
            <a:r>
              <a:rPr lang="en-US" altLang="ja-JP" dirty="0" smtClean="0"/>
              <a:t>Teaney ’06</a:t>
            </a:r>
            <a:r>
              <a:rPr lang="en-US" altLang="ja-JP" dirty="0"/>
              <a:t>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75656" y="5117122"/>
            <a:ext cx="251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“Translation” to sQGP</a:t>
            </a:r>
            <a:endParaRPr kumimoji="1" lang="ja-JP" altLang="en-US" sz="2000" dirty="0"/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2422029" y="5664671"/>
          <a:ext cx="1285875" cy="428625"/>
        </p:xfrm>
        <a:graphic>
          <a:graphicData uri="http://schemas.openxmlformats.org/presentationml/2006/ole">
            <p:oleObj spid="_x0000_s20485" name="数式" r:id="rId6" imgW="787320" imgH="203040" progId="Equation.3">
              <p:embed/>
            </p:oleObj>
          </a:graphicData>
        </a:graphic>
      </p:graphicFrame>
      <p:sp>
        <p:nvSpPr>
          <p:cNvPr id="32" name="正方形/長方形 31"/>
          <p:cNvSpPr/>
          <p:nvPr/>
        </p:nvSpPr>
        <p:spPr>
          <a:xfrm>
            <a:off x="2339752" y="5664668"/>
            <a:ext cx="1428760" cy="4286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67944" y="5651956"/>
            <a:ext cx="134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(Gubser ‘07)</a:t>
            </a:r>
            <a:endParaRPr kumimoji="1" lang="ja-JP" altLang="en-US" dirty="0"/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1500166" y="1628800"/>
          <a:ext cx="766763" cy="428625"/>
        </p:xfrm>
        <a:graphic>
          <a:graphicData uri="http://schemas.openxmlformats.org/presentationml/2006/ole">
            <p:oleObj spid="_x0000_s20487" name="数式" r:id="rId7" imgW="469800" imgH="203040" progId="Equation.3">
              <p:embed/>
            </p:oleObj>
          </a:graphicData>
        </a:graphic>
      </p:graphicFrame>
      <p:sp>
        <p:nvSpPr>
          <p:cNvPr id="46" name="テキスト ボックス 45"/>
          <p:cNvSpPr txBox="1"/>
          <p:nvPr/>
        </p:nvSpPr>
        <p:spPr>
          <a:xfrm>
            <a:off x="2357422" y="1588730"/>
            <a:ext cx="1766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(leadin</a:t>
            </a:r>
            <a:r>
              <a:rPr lang="en-US" altLang="ja-JP" sz="2000" dirty="0" smtClean="0"/>
              <a:t>g order)</a:t>
            </a:r>
            <a:endParaRPr kumimoji="1" lang="ja-JP" altLang="en-US" sz="2000" dirty="0"/>
          </a:p>
        </p:txBody>
      </p:sp>
      <p:cxnSp>
        <p:nvCxnSpPr>
          <p:cNvPr id="48" name="直線矢印コネクタ 47"/>
          <p:cNvCxnSpPr>
            <a:stCxn id="46" idx="3"/>
            <a:endCxn id="17" idx="1"/>
          </p:cNvCxnSpPr>
          <p:nvPr/>
        </p:nvCxnSpPr>
        <p:spPr>
          <a:xfrm>
            <a:off x="4124316" y="1788785"/>
            <a:ext cx="93798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539552" y="447055"/>
            <a:ext cx="235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 smtClean="0"/>
              <a:t>Drag coefficient</a:t>
            </a:r>
            <a:r>
              <a:rPr lang="en-US" altLang="ja-JP" sz="2400" dirty="0" smtClean="0">
                <a:solidFill>
                  <a:srgbClr val="FFC000"/>
                </a:solidFill>
              </a:rPr>
              <a:t> γ</a:t>
            </a:r>
            <a:endParaRPr lang="en-US" altLang="ja-JP" sz="2400" dirty="0">
              <a:solidFill>
                <a:srgbClr val="FFC00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03648" y="1632220"/>
            <a:ext cx="936104" cy="4286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071538" y="2071678"/>
            <a:ext cx="45719" cy="4165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2844" y="1857364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0 fm….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950" y="27019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0.6 fm…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33500" y="1857364"/>
            <a:ext cx="23749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Little Bang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331913" y="2714620"/>
            <a:ext cx="2592387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Initial Condition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331913" y="3573463"/>
            <a:ext cx="2735262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Brownian Motion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331913" y="4365625"/>
            <a:ext cx="3095625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Heavy Quark Spectra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651500" y="3573463"/>
            <a:ext cx="3024188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Full 3D hydrodynamics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338258" y="5805488"/>
            <a:ext cx="2876552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 dirty="0"/>
              <a:t>Electron </a:t>
            </a:r>
            <a:r>
              <a:rPr lang="en-US" altLang="ja-JP" sz="2000" b="1" dirty="0" smtClean="0"/>
              <a:t>Spectra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+ ….</a:t>
            </a: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4356100" y="382428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latin typeface="Corbel" pitchFamily="34" charset="0"/>
                <a:ea typeface="HGｺﾞｼｯｸM" pitchFamily="49" charset="-128"/>
              </a:rPr>
              <a:t>T(x), u(x)</a:t>
            </a:r>
          </a:p>
        </p:txBody>
      </p:sp>
      <p:sp>
        <p:nvSpPr>
          <p:cNvPr id="7182" name="Text Box 23"/>
          <p:cNvSpPr txBox="1">
            <a:spLocks noChangeArrowheads="1"/>
          </p:cNvSpPr>
          <p:nvPr/>
        </p:nvSpPr>
        <p:spPr bwMode="auto">
          <a:xfrm>
            <a:off x="4429125" y="3214686"/>
            <a:ext cx="208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latin typeface="Corbel" pitchFamily="34" charset="0"/>
                <a:ea typeface="HGｺﾞｼｯｸM" pitchFamily="49" charset="-128"/>
              </a:rPr>
              <a:t>Local temperature and flow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211638" y="3789363"/>
            <a:ext cx="1296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2411413" y="3284538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411413" y="4076700"/>
            <a:ext cx="144462" cy="215900"/>
          </a:xfrm>
          <a:prstGeom prst="downArrow">
            <a:avLst>
              <a:gd name="adj1" fmla="val 50000"/>
              <a:gd name="adj2" fmla="val 3736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411413" y="4868863"/>
            <a:ext cx="144462" cy="792162"/>
          </a:xfrm>
          <a:prstGeom prst="downArrow">
            <a:avLst>
              <a:gd name="adj1" fmla="val 50000"/>
              <a:gd name="adj2" fmla="val 1370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87" name="Rectangle 25"/>
          <p:cNvSpPr>
            <a:spLocks noChangeArrowheads="1"/>
          </p:cNvSpPr>
          <p:nvPr/>
        </p:nvSpPr>
        <p:spPr bwMode="auto">
          <a:xfrm>
            <a:off x="3995738" y="2781300"/>
            <a:ext cx="1909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Corbel" pitchFamily="34" charset="0"/>
                <a:ea typeface="HGｺﾞｼｯｸM" pitchFamily="49" charset="-128"/>
              </a:rPr>
              <a:t>(pp + Glauber)</a:t>
            </a:r>
          </a:p>
        </p:txBody>
      </p:sp>
      <p:sp>
        <p:nvSpPr>
          <p:cNvPr id="7188" name="Rectangle 26"/>
          <p:cNvSpPr>
            <a:spLocks noChangeArrowheads="1"/>
          </p:cNvSpPr>
          <p:nvPr/>
        </p:nvSpPr>
        <p:spPr bwMode="auto">
          <a:xfrm>
            <a:off x="7380288" y="39989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orbel" pitchFamily="34" charset="0"/>
                <a:ea typeface="HGｺﾞｼｯｸM" pitchFamily="49" charset="-128"/>
              </a:rPr>
              <a:t>(Hirano ’06)</a:t>
            </a:r>
          </a:p>
        </p:txBody>
      </p:sp>
      <p:sp>
        <p:nvSpPr>
          <p:cNvPr id="7189" name="AutoShape 18"/>
          <p:cNvSpPr>
            <a:spLocks noChangeArrowheads="1"/>
          </p:cNvSpPr>
          <p:nvPr/>
        </p:nvSpPr>
        <p:spPr bwMode="auto">
          <a:xfrm>
            <a:off x="2428860" y="4786322"/>
            <a:ext cx="3500438" cy="504825"/>
          </a:xfrm>
          <a:prstGeom prst="bracketPair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 dirty="0">
                <a:latin typeface="Corbel" pitchFamily="34" charset="0"/>
                <a:ea typeface="HGｺﾞｼｯｸM" pitchFamily="49" charset="-128"/>
              </a:rPr>
              <a:t>c(b)→D(B)→e</a:t>
            </a:r>
            <a:r>
              <a:rPr lang="en-US" altLang="ja-JP" sz="2000" b="1" baseline="30000" dirty="0">
                <a:latin typeface="Corbel" pitchFamily="34" charset="0"/>
                <a:ea typeface="HGｺﾞｼｯｸM" pitchFamily="49" charset="-128"/>
              </a:rPr>
              <a:t>- </a:t>
            </a:r>
            <a:r>
              <a:rPr lang="en-US" altLang="ja-JP" sz="2000" b="1" dirty="0">
                <a:latin typeface="Corbel" pitchFamily="34" charset="0"/>
                <a:ea typeface="HGｺﾞｼｯｸM" pitchFamily="49" charset="-128"/>
              </a:rPr>
              <a:t>+</a:t>
            </a:r>
            <a:r>
              <a:rPr lang="en-US" altLang="ja-JP" sz="2000" b="1" dirty="0" smtClean="0">
                <a:latin typeface="Corbel" pitchFamily="34" charset="0"/>
                <a:ea typeface="HGｺﾞｼｯｸM" pitchFamily="49" charset="-128"/>
              </a:rPr>
              <a:t>ν</a:t>
            </a:r>
            <a:r>
              <a:rPr lang="en-US" altLang="ja-JP" sz="2000" b="1" baseline="-25000" dirty="0" smtClean="0">
                <a:latin typeface="Corbel" pitchFamily="34" charset="0"/>
                <a:ea typeface="HGｺﾞｼｯｸM" pitchFamily="49" charset="-128"/>
              </a:rPr>
              <a:t>e</a:t>
            </a:r>
            <a:r>
              <a:rPr lang="en-US" altLang="ja-JP" sz="2000" b="1" dirty="0" smtClean="0">
                <a:latin typeface="Corbel" pitchFamily="34" charset="0"/>
                <a:ea typeface="HGｺﾞｼｯｸM" pitchFamily="49" charset="-128"/>
              </a:rPr>
              <a:t>+π  </a:t>
            </a:r>
            <a:r>
              <a:rPr lang="en-US" altLang="ja-JP" sz="2000" b="1" dirty="0">
                <a:latin typeface="Corbel" pitchFamily="34" charset="0"/>
                <a:ea typeface="HGｺﾞｼｯｸM" pitchFamily="49" charset="-128"/>
              </a:rPr>
              <a:t>etc</a:t>
            </a:r>
          </a:p>
        </p:txBody>
      </p:sp>
      <p:sp>
        <p:nvSpPr>
          <p:cNvPr id="7190" name="Text Box 24"/>
          <p:cNvSpPr txBox="1">
            <a:spLocks noChangeArrowheads="1"/>
          </p:cNvSpPr>
          <p:nvPr/>
        </p:nvSpPr>
        <p:spPr bwMode="auto">
          <a:xfrm>
            <a:off x="4500562" y="4643446"/>
            <a:ext cx="430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Corbel" pitchFamily="34" charset="0"/>
                <a:ea typeface="HGｺﾞｼｯｸM" pitchFamily="49" charset="-128"/>
              </a:rPr>
              <a:t>_</a:t>
            </a:r>
          </a:p>
        </p:txBody>
      </p:sp>
      <p:sp>
        <p:nvSpPr>
          <p:cNvPr id="7191" name="Line 24"/>
          <p:cNvSpPr>
            <a:spLocks noChangeShapeType="1"/>
          </p:cNvSpPr>
          <p:nvPr/>
        </p:nvSpPr>
        <p:spPr bwMode="auto">
          <a:xfrm flipH="1">
            <a:off x="954381" y="2928934"/>
            <a:ext cx="45719" cy="1928826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684213" y="63087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time</a:t>
            </a: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 rot="-5400000">
            <a:off x="377032" y="380761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</a:rPr>
              <a:t>QGP</a:t>
            </a:r>
          </a:p>
        </p:txBody>
      </p:sp>
      <p:pic>
        <p:nvPicPr>
          <p:cNvPr id="7194" name="Picture 27" descr="config_hqcb_xy_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06413" y="767538"/>
            <a:ext cx="24479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5" name="AutoShape 28"/>
          <p:cNvSpPr>
            <a:spLocks noChangeArrowheads="1"/>
          </p:cNvSpPr>
          <p:nvPr/>
        </p:nvSpPr>
        <p:spPr bwMode="auto">
          <a:xfrm>
            <a:off x="928662" y="1928802"/>
            <a:ext cx="357190" cy="214314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96" name="Rectangle 29"/>
          <p:cNvSpPr>
            <a:spLocks noChangeArrowheads="1"/>
          </p:cNvSpPr>
          <p:nvPr/>
        </p:nvSpPr>
        <p:spPr bwMode="auto">
          <a:xfrm>
            <a:off x="6084888" y="5805488"/>
            <a:ext cx="1943100" cy="43180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b="1"/>
              <a:t>Experiment</a:t>
            </a:r>
          </a:p>
        </p:txBody>
      </p:sp>
      <p:sp>
        <p:nvSpPr>
          <p:cNvPr id="7197" name="AutoShape 30"/>
          <p:cNvSpPr>
            <a:spLocks noChangeArrowheads="1"/>
          </p:cNvSpPr>
          <p:nvPr/>
        </p:nvSpPr>
        <p:spPr bwMode="auto">
          <a:xfrm>
            <a:off x="4344997" y="5949950"/>
            <a:ext cx="1584325" cy="142875"/>
          </a:xfrm>
          <a:prstGeom prst="leftRightArrow">
            <a:avLst>
              <a:gd name="adj1" fmla="val 50000"/>
              <a:gd name="adj2" fmla="val 221778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7198" name="Rectangle 26"/>
          <p:cNvSpPr>
            <a:spLocks noChangeArrowheads="1"/>
          </p:cNvSpPr>
          <p:nvPr/>
        </p:nvSpPr>
        <p:spPr bwMode="auto">
          <a:xfrm>
            <a:off x="6300788" y="62372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orbel" pitchFamily="34" charset="0"/>
                <a:ea typeface="HGｺﾞｼｯｸM" pitchFamily="49" charset="-128"/>
              </a:rPr>
              <a:t>(PHENIX, STAR ’07)</a:t>
            </a:r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2AB2-995E-4176-897D-2DC7D2B1C690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83568" y="591071"/>
            <a:ext cx="4992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 smtClean="0"/>
              <a:t>Heavy Quark Langevin + Hydro Model</a:t>
            </a:r>
            <a:endParaRPr lang="en-US" altLang="ja-JP" sz="2400" u="sng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-32" y="4988494"/>
            <a:ext cx="1125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O(10)fm</a:t>
            </a:r>
            <a:r>
              <a:rPr lang="en-US" altLang="ja-JP" dirty="0"/>
              <a:t>…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74658" y="2357430"/>
            <a:ext cx="1926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generated by PYTHIA</a:t>
            </a:r>
            <a:endParaRPr kumimoji="1" lang="ja-JP" altLang="en-US" sz="1600" dirty="0"/>
          </a:p>
        </p:txBody>
      </p:sp>
      <p:cxnSp>
        <p:nvCxnSpPr>
          <p:cNvPr id="38" name="図形 37"/>
          <p:cNvCxnSpPr>
            <a:stCxn id="33" idx="1"/>
          </p:cNvCxnSpPr>
          <p:nvPr/>
        </p:nvCxnSpPr>
        <p:spPr>
          <a:xfrm rot="10800000" flipV="1">
            <a:off x="4286248" y="2526706"/>
            <a:ext cx="288410" cy="3307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718114" y="5143512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(independent fragmentation)</a:t>
            </a:r>
            <a:endParaRPr kumimoji="1" lang="ja-JP" altLang="en-US" sz="2000" dirty="0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Heavy Ion Pub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ESIZE" val="1492"/>
  <p:tag name="ORIGWIDTH" val="23"/>
  <p:tag name="DEBUGINTERACTIVE" val="True"/>
  <p:tag name="BITMAPFORMAT" val="pngmono"/>
  <p:tag name="WORKAROUNDTRANSPARENCYBUG" val="False"/>
  <p:tag name="BOXWRAP" val="False"/>
  <p:tag name="BOXFONT" val="10"/>
  <p:tag name="BOXHEIGHT" val="276"/>
  <p:tag name="BOXWIDTH" val="348"/>
  <p:tag name="TIMEOUT" val="(none)"/>
  <p:tag name="RESOLUTION" val="1200"/>
  <p:tag name="DEBUGPAUSE" val="False"/>
  <p:tag name="KEEPFILES" val="False"/>
  <p:tag name="TRANSPARENT" val="False"/>
  <p:tag name="BLEND" val="False"/>
  <p:tag name="EXTERNALNAME" val="txp_fig"/>
  <p:tag name="SOURCE" val="\documentclass{slides}\pagestyle{empty}&#10;\begin{document}&#10;$\mu_{_B}$ &#10;\end{document}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FILESIZE" val="748"/>
  <p:tag name="ORIGWIDTH" val="16"/>
  <p:tag name="DEBUGINTERACTIVE" val="True"/>
  <p:tag name="BITMAPFORMAT" val="pngmono"/>
  <p:tag name="WORKAROUNDTRANSPARENCYBUG" val="False"/>
  <p:tag name="BOXWRAP" val="False"/>
  <p:tag name="BOXFONT" val="10"/>
  <p:tag name="BOXHEIGHT" val="276"/>
  <p:tag name="BOXWIDTH" val="348"/>
  <p:tag name="TIMEOUT" val="(none)"/>
  <p:tag name="RESOLUTION" val="1200"/>
  <p:tag name="DEBUGPAUSE" val="False"/>
  <p:tag name="KEEPFILES" val="False"/>
  <p:tag name="TRANSPARENT" val="False"/>
  <p:tag name="BLEND" val="False"/>
  <p:tag name="EXTERNALNAME" val="txp_fig"/>
  <p:tag name="SOURCE" val="\documentclass{slides}\pagestyle{empty}&#10;\begin{document}&#10;$T$&#10;\end{document}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rho &lt; \rho_c \    \ \ \ \     &#10;\rho \sim \rho_c \ \ \ \ \     &#10;\rho &gt; \rho_c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746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1068</Words>
  <Application>Microsoft Office PowerPoint</Application>
  <PresentationFormat>画面に合わせる (4:3)</PresentationFormat>
  <Paragraphs>266</Paragraphs>
  <Slides>27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Office テーマ</vt:lpstr>
      <vt:lpstr>数式</vt:lpstr>
      <vt:lpstr>Heavy quarks in heavy ion collisions</vt:lpstr>
      <vt:lpstr>Outline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quarks in heavy ion collisions</dc:title>
  <dc:creator>Yukinao</dc:creator>
  <cp:lastModifiedBy>Yukinao</cp:lastModifiedBy>
  <cp:revision>108</cp:revision>
  <dcterms:created xsi:type="dcterms:W3CDTF">2010-08-15T15:21:00Z</dcterms:created>
  <dcterms:modified xsi:type="dcterms:W3CDTF">2010-08-21T12:52:20Z</dcterms:modified>
</cp:coreProperties>
</file>