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256" r:id="rId2"/>
    <p:sldId id="257" r:id="rId3"/>
    <p:sldId id="258" r:id="rId4"/>
    <p:sldId id="259" r:id="rId5"/>
    <p:sldId id="260" r:id="rId6"/>
    <p:sldId id="262" r:id="rId7"/>
    <p:sldId id="272" r:id="rId8"/>
    <p:sldId id="273" r:id="rId9"/>
    <p:sldId id="274" r:id="rId10"/>
    <p:sldId id="275" r:id="rId11"/>
    <p:sldId id="281" r:id="rId12"/>
    <p:sldId id="277" r:id="rId13"/>
    <p:sldId id="276" r:id="rId14"/>
    <p:sldId id="282" r:id="rId15"/>
    <p:sldId id="278" r:id="rId16"/>
    <p:sldId id="279" r:id="rId17"/>
    <p:sldId id="317" r:id="rId18"/>
    <p:sldId id="323" r:id="rId19"/>
    <p:sldId id="361" r:id="rId20"/>
    <p:sldId id="321" r:id="rId21"/>
    <p:sldId id="319" r:id="rId22"/>
    <p:sldId id="320" r:id="rId23"/>
    <p:sldId id="322" r:id="rId24"/>
    <p:sldId id="431" r:id="rId25"/>
    <p:sldId id="318" r:id="rId26"/>
    <p:sldId id="284" r:id="rId27"/>
    <p:sldId id="285" r:id="rId28"/>
    <p:sldId id="408" r:id="rId29"/>
    <p:sldId id="367" r:id="rId30"/>
    <p:sldId id="366" r:id="rId31"/>
    <p:sldId id="354" r:id="rId32"/>
    <p:sldId id="356" r:id="rId33"/>
    <p:sldId id="416" r:id="rId34"/>
    <p:sldId id="417" r:id="rId35"/>
    <p:sldId id="415" r:id="rId36"/>
    <p:sldId id="287" r:id="rId37"/>
    <p:sldId id="357" r:id="rId38"/>
    <p:sldId id="365" r:id="rId39"/>
    <p:sldId id="362" r:id="rId40"/>
    <p:sldId id="363" r:id="rId41"/>
    <p:sldId id="359" r:id="rId42"/>
    <p:sldId id="358" r:id="rId43"/>
    <p:sldId id="396" r:id="rId44"/>
    <p:sldId id="364" r:id="rId45"/>
    <p:sldId id="437" r:id="rId46"/>
    <p:sldId id="346" r:id="rId47"/>
    <p:sldId id="373" r:id="rId48"/>
    <p:sldId id="368" r:id="rId49"/>
    <p:sldId id="441" r:id="rId50"/>
    <p:sldId id="376" r:id="rId51"/>
    <p:sldId id="369" r:id="rId52"/>
    <p:sldId id="377" r:id="rId53"/>
    <p:sldId id="371" r:id="rId54"/>
    <p:sldId id="438" r:id="rId55"/>
    <p:sldId id="423" r:id="rId56"/>
    <p:sldId id="370" r:id="rId57"/>
    <p:sldId id="378" r:id="rId58"/>
    <p:sldId id="379" r:id="rId59"/>
    <p:sldId id="380" r:id="rId60"/>
    <p:sldId id="381" r:id="rId61"/>
    <p:sldId id="403" r:id="rId62"/>
    <p:sldId id="399" r:id="rId63"/>
    <p:sldId id="386" r:id="rId64"/>
    <p:sldId id="389" r:id="rId65"/>
    <p:sldId id="390" r:id="rId66"/>
    <p:sldId id="398" r:id="rId67"/>
    <p:sldId id="393" r:id="rId68"/>
    <p:sldId id="392" r:id="rId69"/>
    <p:sldId id="387" r:id="rId70"/>
    <p:sldId id="406" r:id="rId71"/>
    <p:sldId id="347" r:id="rId72"/>
    <p:sldId id="388" r:id="rId73"/>
    <p:sldId id="382" r:id="rId74"/>
    <p:sldId id="383" r:id="rId75"/>
    <p:sldId id="384" r:id="rId76"/>
    <p:sldId id="385" r:id="rId77"/>
    <p:sldId id="351" r:id="rId78"/>
    <p:sldId id="296" r:id="rId79"/>
    <p:sldId id="405" r:id="rId80"/>
    <p:sldId id="298" r:id="rId81"/>
    <p:sldId id="418" r:id="rId82"/>
    <p:sldId id="444" r:id="rId83"/>
    <p:sldId id="439" r:id="rId84"/>
    <p:sldId id="419" r:id="rId85"/>
    <p:sldId id="440" r:id="rId86"/>
    <p:sldId id="315" r:id="rId87"/>
    <p:sldId id="300" r:id="rId88"/>
    <p:sldId id="301" r:id="rId89"/>
    <p:sldId id="303" r:id="rId90"/>
    <p:sldId id="309" r:id="rId91"/>
    <p:sldId id="447" r:id="rId92"/>
    <p:sldId id="302" r:id="rId93"/>
    <p:sldId id="446" r:id="rId94"/>
    <p:sldId id="404" r:id="rId95"/>
    <p:sldId id="407" r:id="rId96"/>
    <p:sldId id="409" r:id="rId97"/>
    <p:sldId id="411" r:id="rId98"/>
    <p:sldId id="413" r:id="rId99"/>
    <p:sldId id="427" r:id="rId100"/>
    <p:sldId id="428" r:id="rId101"/>
    <p:sldId id="436" r:id="rId102"/>
    <p:sldId id="443" r:id="rId103"/>
    <p:sldId id="442" r:id="rId104"/>
    <p:sldId id="445" r:id="rId105"/>
    <p:sldId id="448" r:id="rId10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handoutMaster" Target="handoutMasters/handoutMaster1.xml"/><Relationship Id="rId109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esProps" Target="pres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viewProps" Target="viewProps.xml"/><Relationship Id="rId112" Type="http://schemas.openxmlformats.org/officeDocument/2006/relationships/theme" Target="theme/theme1.xml"/><Relationship Id="rId11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Relationship Id="rId2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0.wmf"/><Relationship Id="rId2" Type="http://schemas.openxmlformats.org/officeDocument/2006/relationships/image" Target="../media/image2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0.wmf"/><Relationship Id="rId2" Type="http://schemas.openxmlformats.org/officeDocument/2006/relationships/image" Target="../media/image2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31CF9-C242-DA46-AFE9-537A5C996612}" type="datetimeFigureOut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85BE1-3CF1-A44B-9D5B-EF372094A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72142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9F247-0A12-164E-B8AE-CFB835CA880F}" type="datetimeFigureOut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17B76-A430-7B42-A0B8-F54125F1C7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95041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3587" cy="3430588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666" tIns="45333" rIns="90666" bIns="45333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13B8-C74A-8046-91F0-6BEBC7E0F64D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513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5805-1BCB-3E4E-AA6B-784E65F9601D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87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035-B785-7A46-A23D-189681D16436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114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6021C-C762-7C43-87B9-25C1B22EDDAD}" type="datetime1">
              <a:rPr lang="ja-JP" altLang="en-US" smtClean="0"/>
              <a:t>13/06/01</a:t>
            </a:fld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A9AB-A3B6-4FC6-91B8-05319890BC9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914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69FD-5BFF-8D4B-AC63-EC52AED90C12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275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06881-53EC-5D4A-B144-919E2DD49244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3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022A-281C-1244-AAFE-26ADCAD5DF96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00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3012E-C8CC-8940-A2DF-C9A6F5C50936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221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4135-DED2-034A-9276-CD3E9982D365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44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FBDBD-434B-B145-953D-0204650C8AE7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01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3BFD3-0A23-5343-BD03-A52F5E07AF2F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46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7A0-2B95-6948-96EC-40F6F4F8A64A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48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152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58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17D34-E417-B44A-A726-1CBE3684B0F2}" type="datetime1">
              <a:rPr kumimoji="1" lang="ja-JP" altLang="en-US" smtClean="0"/>
              <a:t>13/06/01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10400" y="85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96FF5845-C929-134F-81F9-8FEE4F95907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905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40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9.png"/><Relationship Id="rId9" Type="http://schemas.openxmlformats.org/officeDocument/2006/relationships/image" Target="../media/image34.emf"/><Relationship Id="rId10" Type="http://schemas.openxmlformats.org/officeDocument/2006/relationships/image" Target="../media/image3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emf"/><Relationship Id="rId3" Type="http://schemas.openxmlformats.org/officeDocument/2006/relationships/image" Target="../media/image240.e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emf"/><Relationship Id="rId3" Type="http://schemas.openxmlformats.org/officeDocument/2006/relationships/image" Target="../media/image242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4" Type="http://schemas.openxmlformats.org/officeDocument/2006/relationships/image" Target="../media/image245.emf"/><Relationship Id="rId5" Type="http://schemas.openxmlformats.org/officeDocument/2006/relationships/image" Target="../media/image2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oleObject" Target="../embeddings/oleObject2.bin"/><Relationship Id="rId7" Type="http://schemas.openxmlformats.org/officeDocument/2006/relationships/image" Target="../media/image48.emf"/><Relationship Id="rId8" Type="http://schemas.openxmlformats.org/officeDocument/2006/relationships/image" Target="../media/image5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5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65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66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Relationship Id="rId3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liceinfo.cern.ch/Figure/sites/aliceinfo.cern.ch.Figure/files/Figures/mkrzewic/2011-May-17-triangularity_1020.gi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Relationship Id="rId3" Type="http://schemas.openxmlformats.org/officeDocument/2006/relationships/image" Target="../media/image11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1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05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Relationship Id="rId3" Type="http://schemas.openxmlformats.org/officeDocument/2006/relationships/image" Target="../media/image12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4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emf"/><Relationship Id="rId3" Type="http://schemas.openxmlformats.org/officeDocument/2006/relationships/image" Target="../media/image14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emf"/><Relationship Id="rId3" Type="http://schemas.openxmlformats.org/officeDocument/2006/relationships/image" Target="../media/image149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5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4" Type="http://schemas.openxmlformats.org/officeDocument/2006/relationships/image" Target="../media/image158.emf"/><Relationship Id="rId5" Type="http://schemas.openxmlformats.org/officeDocument/2006/relationships/image" Target="../media/image159.emf"/><Relationship Id="rId6" Type="http://schemas.openxmlformats.org/officeDocument/2006/relationships/image" Target="../media/image160.emf"/><Relationship Id="rId7" Type="http://schemas.openxmlformats.org/officeDocument/2006/relationships/image" Target="../media/image1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Relationship Id="rId3" Type="http://schemas.openxmlformats.org/officeDocument/2006/relationships/image" Target="../media/image16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emf"/><Relationship Id="rId3" Type="http://schemas.openxmlformats.org/officeDocument/2006/relationships/image" Target="../media/image169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Relationship Id="rId3" Type="http://schemas.openxmlformats.org/officeDocument/2006/relationships/image" Target="../media/image177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Relationship Id="rId3" Type="http://schemas.openxmlformats.org/officeDocument/2006/relationships/image" Target="../media/image19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19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emf"/><Relationship Id="rId3" Type="http://schemas.openxmlformats.org/officeDocument/2006/relationships/image" Target="../media/image195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4" Type="http://schemas.openxmlformats.org/officeDocument/2006/relationships/image" Target="../media/image19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4" Type="http://schemas.openxmlformats.org/officeDocument/2006/relationships/image" Target="../media/image201.emf"/><Relationship Id="rId5" Type="http://schemas.openxmlformats.org/officeDocument/2006/relationships/image" Target="../media/image2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emf"/><Relationship Id="rId3" Type="http://schemas.openxmlformats.org/officeDocument/2006/relationships/image" Target="../media/image205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Relationship Id="rId3" Type="http://schemas.openxmlformats.org/officeDocument/2006/relationships/image" Target="../media/image207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gif"/><Relationship Id="rId4" Type="http://schemas.openxmlformats.org/officeDocument/2006/relationships/image" Target="../media/image210.png"/><Relationship Id="rId5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4" Type="http://schemas.openxmlformats.org/officeDocument/2006/relationships/image" Target="../media/image217.emf"/><Relationship Id="rId5" Type="http://schemas.openxmlformats.org/officeDocument/2006/relationships/image" Target="../media/image2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4" Type="http://schemas.openxmlformats.org/officeDocument/2006/relationships/image" Target="../media/image22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9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223.emf"/><Relationship Id="rId6" Type="http://schemas.openxmlformats.org/officeDocument/2006/relationships/image" Target="../media/image224.emf"/><Relationship Id="rId7" Type="http://schemas.openxmlformats.org/officeDocument/2006/relationships/image" Target="../media/image2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emf"/><Relationship Id="rId3" Type="http://schemas.openxmlformats.org/officeDocument/2006/relationships/image" Target="../media/image227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emf"/><Relationship Id="rId3" Type="http://schemas.openxmlformats.org/officeDocument/2006/relationships/image" Target="../media/image229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230.wmf"/><Relationship Id="rId7" Type="http://schemas.openxmlformats.org/officeDocument/2006/relationships/image" Target="../media/image234.png"/><Relationship Id="rId8" Type="http://schemas.openxmlformats.org/officeDocument/2006/relationships/oleObject" Target="../embeddings/oleObject8.bin"/><Relationship Id="rId9" Type="http://schemas.openxmlformats.org/officeDocument/2006/relationships/image" Target="../media/image23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30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31.wmf"/><Relationship Id="rId7" Type="http://schemas.openxmlformats.org/officeDocument/2006/relationships/image" Target="../media/image235.emf"/><Relationship Id="rId8" Type="http://schemas.openxmlformats.org/officeDocument/2006/relationships/image" Target="../media/image23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>
                <a:latin typeface="Trebuchet MS"/>
                <a:cs typeface="Trebuchet MS"/>
              </a:rPr>
              <a:t>LHC-ALICE</a:t>
            </a:r>
            <a:r>
              <a:rPr lang="ja-JP" altLang="en-US" dirty="0" smtClean="0">
                <a:latin typeface="Trebuchet MS"/>
                <a:cs typeface="Trebuchet MS"/>
              </a:rPr>
              <a:t>実験の第一次運転成果と今後の展望</a:t>
            </a:r>
            <a:endParaRPr kumimoji="1" lang="ja-JP" altLang="en-US" dirty="0">
              <a:latin typeface="Trebuchet MS"/>
              <a:cs typeface="Trebuchet MS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i="1" dirty="0" smtClean="0"/>
              <a:t>Taku Gunji</a:t>
            </a:r>
          </a:p>
          <a:p>
            <a:r>
              <a:rPr lang="en-US" altLang="ja-JP" i="1" dirty="0" smtClean="0"/>
              <a:t>Center for Nuclear Study </a:t>
            </a:r>
          </a:p>
          <a:p>
            <a:r>
              <a:rPr kumimoji="1" lang="en-US" altLang="ja-JP" i="1" dirty="0" smtClean="0"/>
              <a:t>The University of Tokyo</a:t>
            </a:r>
          </a:p>
          <a:p>
            <a:r>
              <a:rPr lang="en-US" altLang="ja-JP" sz="2400" i="1" dirty="0" err="1" smtClean="0"/>
              <a:t>gunji@cns.s.u-tokyo.ac.jp</a:t>
            </a:r>
            <a:endParaRPr kumimoji="1" lang="ja-JP" altLang="en-US" sz="2400" i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7691" y="6488668"/>
            <a:ext cx="405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Heavy Ion Pub, 5/31/2013 @ Osaka Univ.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330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42602" y="1070607"/>
            <a:ext cx="8229600" cy="4525963"/>
          </a:xfrm>
        </p:spPr>
        <p:txBody>
          <a:bodyPr/>
          <a:lstStyle/>
          <a:p>
            <a:r>
              <a:rPr lang="ja-JP" altLang="en-US" dirty="0" smtClean="0"/>
              <a:t>２</a:t>
            </a:r>
            <a:r>
              <a:rPr lang="ja-JP" altLang="en-US" dirty="0" smtClean="0"/>
              <a:t>種類</a:t>
            </a:r>
            <a:r>
              <a:rPr lang="ja-JP" altLang="en-US" dirty="0" smtClean="0"/>
              <a:t>の</a:t>
            </a:r>
            <a:r>
              <a:rPr lang="ja-JP" altLang="en-US" dirty="0" smtClean="0"/>
              <a:t>電磁</a:t>
            </a:r>
            <a:r>
              <a:rPr lang="ja-JP" altLang="en-US" dirty="0" smtClean="0"/>
              <a:t>カロリメータ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EMCAL(</a:t>
            </a:r>
            <a:r>
              <a:rPr kumimoji="1" lang="en-US" altLang="ja-JP" dirty="0" err="1" smtClean="0"/>
              <a:t>PbSc</a:t>
            </a:r>
            <a:r>
              <a:rPr kumimoji="1" lang="en-US" altLang="ja-JP" dirty="0" smtClean="0"/>
              <a:t>), PHOS(PWO)</a:t>
            </a:r>
          </a:p>
          <a:p>
            <a:pPr lvl="1"/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ja-JP" altLang="en-US" dirty="0" smtClean="0"/>
              <a:t>、</a:t>
            </a:r>
            <a:r>
              <a:rPr lang="en-US" altLang="ja-JP" dirty="0" smtClean="0"/>
              <a:t>jet</a:t>
            </a:r>
            <a:r>
              <a:rPr lang="ja-JP" altLang="en-US" dirty="0" smtClean="0"/>
              <a:t>、光子測定。</a:t>
            </a:r>
            <a:r>
              <a:rPr lang="en-US" altLang="ja-JP" dirty="0" smtClean="0"/>
              <a:t>L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/L</a:t>
            </a:r>
            <a:r>
              <a:rPr lang="en-US" altLang="ja-JP" baseline="-25000" dirty="0" smtClean="0"/>
              <a:t>1</a:t>
            </a:r>
            <a:r>
              <a:rPr lang="ja-JP" altLang="en-US" dirty="0" smtClean="0"/>
              <a:t>トリガー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0930-837B-B146-BE45-833D578C2807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Calorimeters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494" y="1302398"/>
            <a:ext cx="3201406" cy="3337900"/>
          </a:xfrm>
          <a:prstGeom prst="rect">
            <a:avLst/>
          </a:prstGeom>
        </p:spPr>
      </p:pic>
      <p:pic>
        <p:nvPicPr>
          <p:cNvPr id="7" name="Picture 4" descr="IMG_0812_1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9" y="3925071"/>
            <a:ext cx="2200018" cy="293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pho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4" b="8369"/>
          <a:stretch>
            <a:fillRect/>
          </a:stretch>
        </p:blipFill>
        <p:spPr bwMode="auto">
          <a:xfrm>
            <a:off x="407621" y="2769458"/>
            <a:ext cx="2002339" cy="113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3042" y="2769458"/>
            <a:ext cx="1729851" cy="1988926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graphicFrame>
        <p:nvGraphicFramePr>
          <p:cNvPr id="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905869"/>
              </p:ext>
            </p:extLst>
          </p:nvPr>
        </p:nvGraphicFramePr>
        <p:xfrm>
          <a:off x="2499007" y="4758383"/>
          <a:ext cx="3183117" cy="2020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9" name="Bitmap Image" r:id="rId7" imgW="18476190" imgH="10409524" progId="Paint.Picture">
                  <p:embed/>
                </p:oleObj>
              </mc:Choice>
              <mc:Fallback>
                <p:oleObj name="Bitmap Image" r:id="rId7" imgW="18476190" imgH="104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741" r="4494"/>
                      <a:stretch>
                        <a:fillRect/>
                      </a:stretch>
                    </p:blipFill>
                    <p:spPr bwMode="auto">
                      <a:xfrm>
                        <a:off x="2499007" y="4758383"/>
                        <a:ext cx="3183117" cy="2020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図 16" descr="PHOS_InvMassPi0Pt3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24" y="4938451"/>
            <a:ext cx="1771156" cy="1699310"/>
          </a:xfrm>
          <a:prstGeom prst="rect">
            <a:avLst/>
          </a:prstGeom>
        </p:spPr>
      </p:pic>
      <p:pic>
        <p:nvPicPr>
          <p:cNvPr id="18" name="図 17" descr="EMCAL_InvMassPi0Pt5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80" y="4859332"/>
            <a:ext cx="1853620" cy="177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0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100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358900"/>
            <a:ext cx="9105900" cy="54991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055782" y="708218"/>
            <a:ext cx="3088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t</a:t>
            </a:r>
            <a:r>
              <a:rPr kumimoji="1" lang="en-US" altLang="ja-JP" dirty="0" smtClean="0"/>
              <a:t>=lifetime of B</a:t>
            </a:r>
          </a:p>
          <a:p>
            <a:r>
              <a:rPr lang="en-US" altLang="ja-JP" dirty="0" smtClean="0"/>
              <a:t>Assuming constant B over</a:t>
            </a:r>
            <a:r>
              <a:rPr kumimoji="1" lang="en-US" altLang="ja-JP" dirty="0" smtClean="0"/>
              <a:t> time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951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Magnetic field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Magnetic field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101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82687"/>
            <a:ext cx="4551210" cy="32760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11" y="1787896"/>
            <a:ext cx="4496882" cy="317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Particl</a:t>
            </a:r>
            <a:r>
              <a:rPr lang="en-US" altLang="ja-JP" dirty="0" smtClean="0"/>
              <a:t>e production and correlations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Initial fluctuation vs. hydro flow</a:t>
            </a:r>
          </a:p>
          <a:p>
            <a:r>
              <a:rPr lang="en-US" altLang="ja-JP" sz="2400" dirty="0" err="1" smtClean="0">
                <a:latin typeface="Arial"/>
                <a:cs typeface="Arial"/>
              </a:rPr>
              <a:t>Glasma</a:t>
            </a:r>
            <a:r>
              <a:rPr lang="en-US" altLang="ja-JP" sz="2400" dirty="0" smtClean="0">
                <a:latin typeface="Arial"/>
                <a:cs typeface="Arial"/>
              </a:rPr>
              <a:t> contributions : AA &gt; </a:t>
            </a:r>
            <a:r>
              <a:rPr lang="en-US" altLang="ja-JP" sz="2400" dirty="0" err="1" smtClean="0">
                <a:latin typeface="Arial"/>
                <a:cs typeface="Arial"/>
              </a:rPr>
              <a:t>pA</a:t>
            </a:r>
            <a:r>
              <a:rPr lang="en-US" altLang="ja-JP" sz="2400" dirty="0" smtClean="0">
                <a:latin typeface="Arial"/>
                <a:cs typeface="Arial"/>
              </a:rPr>
              <a:t> &gt; </a:t>
            </a:r>
            <a:r>
              <a:rPr lang="en-US" altLang="ja-JP" sz="2400" dirty="0" err="1" smtClean="0">
                <a:latin typeface="Arial"/>
                <a:cs typeface="Arial"/>
              </a:rPr>
              <a:t>pp</a:t>
            </a:r>
            <a:r>
              <a:rPr lang="en-US" altLang="ja-JP" sz="2400" dirty="0" smtClean="0">
                <a:latin typeface="Arial"/>
                <a:cs typeface="Arial"/>
              </a:rPr>
              <a:t> (power counting)</a:t>
            </a:r>
          </a:p>
          <a:p>
            <a:pPr lvl="1"/>
            <a:r>
              <a:rPr kumimoji="1" lang="en-US" altLang="ja-JP" sz="2200" dirty="0" smtClean="0">
                <a:latin typeface="Arial"/>
                <a:cs typeface="Arial"/>
              </a:rPr>
              <a:t>More gluon ladders from p-p </a:t>
            </a:r>
            <a:r>
              <a:rPr kumimoji="1" lang="en-US" altLang="ja-JP" sz="2200" dirty="0" smtClean="0">
                <a:latin typeface="Arial"/>
                <a:cs typeface="Arial"/>
                <a:sym typeface="Wingdings"/>
              </a:rPr>
              <a:t> A+A</a:t>
            </a:r>
            <a:endParaRPr kumimoji="1" lang="ja-JP" altLang="en-US" sz="22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102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29" y="2561827"/>
            <a:ext cx="4287242" cy="42123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271" y="2813532"/>
            <a:ext cx="4394085" cy="382851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548070" y="2432951"/>
            <a:ext cx="2444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K. </a:t>
            </a:r>
            <a:r>
              <a:rPr lang="en-US" altLang="ja-JP" sz="1400" dirty="0" err="1" smtClean="0"/>
              <a:t>Dusling</a:t>
            </a:r>
            <a:r>
              <a:rPr lang="en-US" altLang="ja-JP" sz="1400" dirty="0" smtClean="0"/>
              <a:t>, INT workshop, 2012 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6301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Particl</a:t>
            </a:r>
            <a:r>
              <a:rPr lang="en-US" altLang="ja-JP" dirty="0" smtClean="0"/>
              <a:t>e production and correlations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200" dirty="0" smtClean="0">
                <a:latin typeface="Arial"/>
                <a:cs typeface="Arial"/>
              </a:rPr>
              <a:t>Collimation in </a:t>
            </a:r>
            <a:r>
              <a:rPr kumimoji="1" lang="en-US" altLang="ja-JP" sz="2200" dirty="0" err="1" smtClean="0">
                <a:latin typeface="Arial"/>
                <a:cs typeface="Arial"/>
              </a:rPr>
              <a:t>pT</a:t>
            </a:r>
            <a:r>
              <a:rPr kumimoji="1" lang="en-US" altLang="ja-JP" sz="2200" dirty="0" smtClean="0">
                <a:latin typeface="Arial"/>
                <a:cs typeface="Arial"/>
              </a:rPr>
              <a:t> and phi</a:t>
            </a:r>
          </a:p>
          <a:p>
            <a:pPr lvl="1"/>
            <a:r>
              <a:rPr lang="en-US" altLang="ja-JP" sz="2000" dirty="0" smtClean="0">
                <a:latin typeface="Arial"/>
                <a:cs typeface="Arial"/>
              </a:rPr>
              <a:t>Built up by collective flow 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 Case for A+A</a:t>
            </a:r>
            <a:endParaRPr lang="en-US" altLang="ja-JP" sz="2000" dirty="0" smtClean="0">
              <a:latin typeface="Arial"/>
              <a:cs typeface="Arial"/>
            </a:endParaRPr>
          </a:p>
          <a:p>
            <a:pPr lvl="1"/>
            <a:r>
              <a:rPr kumimoji="1" lang="en-US" altLang="ja-JP" sz="2000" dirty="0" smtClean="0">
                <a:latin typeface="Arial"/>
                <a:cs typeface="Arial"/>
              </a:rPr>
              <a:t>Build up by “intrinsic” correlation induced by color fluctuations</a:t>
            </a:r>
          </a:p>
          <a:p>
            <a:pPr lvl="2"/>
            <a:r>
              <a:rPr lang="en-US" altLang="ja-JP" sz="1800" dirty="0" smtClean="0">
                <a:latin typeface="Arial"/>
                <a:cs typeface="Arial"/>
              </a:rPr>
              <a:t>Case for p-p and p-</a:t>
            </a:r>
            <a:r>
              <a:rPr lang="en-US" altLang="ja-JP" sz="1800" dirty="0" err="1" smtClean="0">
                <a:latin typeface="Arial"/>
                <a:cs typeface="Arial"/>
              </a:rPr>
              <a:t>Pb</a:t>
            </a:r>
            <a:r>
              <a:rPr kumimoji="1" lang="en-US" altLang="ja-JP" sz="1800" dirty="0" smtClean="0">
                <a:latin typeface="Arial"/>
                <a:cs typeface="Arial"/>
              </a:rPr>
              <a:t> </a:t>
            </a:r>
            <a:endParaRPr kumimoji="1" lang="ja-JP" altLang="en-US" sz="18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103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4489964"/>
            <a:ext cx="3382149" cy="221210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655" y="2756495"/>
            <a:ext cx="4107824" cy="381317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56495"/>
            <a:ext cx="5350180" cy="65756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556211"/>
            <a:ext cx="5065604" cy="81345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766187" y="237452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F. </a:t>
            </a:r>
            <a:r>
              <a:rPr kumimoji="1" lang="en-US" altLang="ja-JP" sz="1400" dirty="0" err="1" smtClean="0"/>
              <a:t>Gelis</a:t>
            </a:r>
            <a:r>
              <a:rPr kumimoji="1" lang="en-US" altLang="ja-JP" sz="1400" dirty="0" smtClean="0"/>
              <a:t>, 2010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48070" y="2602606"/>
            <a:ext cx="2444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K. </a:t>
            </a:r>
            <a:r>
              <a:rPr lang="en-US" altLang="ja-JP" sz="1400" dirty="0" err="1" smtClean="0"/>
              <a:t>Dusling</a:t>
            </a:r>
            <a:r>
              <a:rPr lang="en-US" altLang="ja-JP" sz="1400" dirty="0" smtClean="0"/>
              <a:t>, INT workshop, 2012 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9564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Depends on medium density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1037" y="1193850"/>
            <a:ext cx="8326103" cy="54488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dilute medium</a:t>
            </a:r>
          </a:p>
          <a:p>
            <a:pPr lvl="1"/>
            <a:r>
              <a:rPr lang="en-US" dirty="0" smtClean="0"/>
              <a:t>Independent processes: </a:t>
            </a:r>
            <a:r>
              <a:rPr lang="en-US" dirty="0" err="1" smtClean="0"/>
              <a:t>bremsstrahlung</a:t>
            </a:r>
            <a:r>
              <a:rPr lang="en-US" dirty="0" smtClean="0"/>
              <a:t> &amp; scattering</a:t>
            </a:r>
          </a:p>
          <a:p>
            <a:pPr lvl="1"/>
            <a:r>
              <a:rPr lang="en-US" dirty="0" smtClean="0"/>
              <a:t>Calculate probabilities and add them up</a:t>
            </a:r>
          </a:p>
          <a:p>
            <a:pPr lvl="1"/>
            <a:r>
              <a:rPr lang="en-US" dirty="0" smtClean="0"/>
              <a:t>Independent radiations follow Bethe-</a:t>
            </a:r>
            <a:r>
              <a:rPr lang="en-US" dirty="0" err="1" smtClean="0"/>
              <a:t>Heitler</a:t>
            </a:r>
            <a:endParaRPr lang="en-US" dirty="0" smtClean="0"/>
          </a:p>
          <a:p>
            <a:r>
              <a:rPr lang="en-US" dirty="0" smtClean="0">
                <a:solidFill>
                  <a:srgbClr val="660066"/>
                </a:solidFill>
              </a:rPr>
              <a:t>In dense medium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Mean free path is short: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 =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s/r</a:t>
            </a:r>
            <a:endParaRPr lang="en-US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Formation time of radiated gluon: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t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 = w/</a:t>
            </a:r>
            <a:r>
              <a:rPr lang="en-US" dirty="0" smtClean="0">
                <a:solidFill>
                  <a:srgbClr val="660066"/>
                </a:solidFill>
              </a:rPr>
              <a:t>k</a:t>
            </a:r>
            <a:r>
              <a:rPr lang="en-US" baseline="-25000" dirty="0" smtClean="0">
                <a:solidFill>
                  <a:srgbClr val="660066"/>
                </a:solidFill>
              </a:rPr>
              <a:t>T</a:t>
            </a:r>
            <a:r>
              <a:rPr lang="en-US" baseline="30000" dirty="0" smtClean="0">
                <a:solidFill>
                  <a:srgbClr val="660066"/>
                </a:solidFill>
              </a:rPr>
              <a:t>2</a:t>
            </a:r>
            <a:endParaRPr lang="en-US" baseline="300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660066"/>
                </a:solidFill>
                <a:cs typeface="Symbol" charset="2"/>
              </a:rPr>
              <a:t>Transverse momentum of radiated gluon: </a:t>
            </a:r>
            <a:r>
              <a:rPr lang="en-US" dirty="0" smtClean="0">
                <a:solidFill>
                  <a:srgbClr val="660066"/>
                </a:solidFill>
              </a:rPr>
              <a:t>k</a:t>
            </a:r>
            <a:r>
              <a:rPr lang="en-US" baseline="-25000" dirty="0" smtClean="0">
                <a:solidFill>
                  <a:srgbClr val="660066"/>
                </a:solidFill>
              </a:rPr>
              <a:t>T</a:t>
            </a:r>
            <a:r>
              <a:rPr lang="en-US" baseline="30000" dirty="0" smtClean="0">
                <a:solidFill>
                  <a:srgbClr val="660066"/>
                </a:solidFill>
              </a:rPr>
              <a:t>2</a:t>
            </a:r>
            <a:r>
              <a:rPr lang="en-US" dirty="0" smtClean="0">
                <a:solidFill>
                  <a:srgbClr val="660066"/>
                </a:solidFill>
              </a:rPr>
              <a:t>=n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660066"/>
                </a:solidFill>
              </a:rPr>
              <a:t>2</a:t>
            </a:r>
          </a:p>
          <a:p>
            <a:pPr lvl="1">
              <a:buFont typeface="Symbol" pitchFamily="-110" charset="2"/>
              <a:buChar char=" "/>
            </a:pPr>
            <a:r>
              <a:rPr lang="en-US" dirty="0" smtClean="0">
                <a:solidFill>
                  <a:srgbClr val="660066"/>
                </a:solidFill>
                <a:cs typeface="Symbol" charset="2"/>
              </a:rPr>
              <a:t># of collisions </a:t>
            </a:r>
            <a:r>
              <a:rPr lang="en-US" dirty="0" err="1" smtClean="0">
                <a:solidFill>
                  <a:srgbClr val="660066"/>
                </a:solidFill>
                <a:cs typeface="Symbol" charset="2"/>
              </a:rPr>
              <a:t>n</a:t>
            </a:r>
            <a:r>
              <a:rPr lang="en-US" dirty="0" smtClean="0">
                <a:solidFill>
                  <a:srgbClr val="660066"/>
                </a:solidFill>
                <a:cs typeface="Symbol" charset="2"/>
              </a:rPr>
              <a:t>=L/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,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=</a:t>
            </a:r>
            <a:r>
              <a:rPr lang="en-US" dirty="0" smtClean="0">
                <a:solidFill>
                  <a:srgbClr val="660066"/>
                </a:solidFill>
                <a:cs typeface="Symbol" charset="2"/>
              </a:rPr>
              <a:t>typical </a:t>
            </a:r>
            <a:r>
              <a:rPr lang="en-US" dirty="0" err="1" smtClean="0">
                <a:solidFill>
                  <a:srgbClr val="660066"/>
                </a:solidFill>
                <a:cs typeface="Symbol" charset="2"/>
              </a:rPr>
              <a:t>p</a:t>
            </a:r>
            <a:r>
              <a:rPr lang="en-US" baseline="-25000" dirty="0" err="1" smtClean="0">
                <a:solidFill>
                  <a:srgbClr val="660066"/>
                </a:solidFill>
                <a:cs typeface="Symbol" charset="2"/>
              </a:rPr>
              <a:t>T</a:t>
            </a:r>
            <a:r>
              <a:rPr lang="en-US" dirty="0" smtClean="0">
                <a:solidFill>
                  <a:srgbClr val="660066"/>
                </a:solidFill>
                <a:cs typeface="Symbol" charset="2"/>
              </a:rPr>
              <a:t> transfer in 1 scattering</a:t>
            </a:r>
          </a:p>
          <a:p>
            <a:pPr lvl="1">
              <a:buFont typeface="Symbol" pitchFamily="-110" charset="2"/>
              <a:buChar char=" "/>
            </a:pP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l,m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are properties of the medium, combine to </a:t>
            </a:r>
            <a:r>
              <a:rPr lang="en-US" dirty="0" err="1" smtClean="0">
                <a:solidFill>
                  <a:srgbClr val="660066"/>
                </a:solidFill>
              </a:rPr>
              <a:t>qhat</a:t>
            </a:r>
            <a:r>
              <a:rPr lang="en-US" dirty="0" smtClean="0">
                <a:solidFill>
                  <a:srgbClr val="660066"/>
                </a:solidFill>
              </a:rPr>
              <a:t> = √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/l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Coherence in the dense medium!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Next scattering takes place faster than gluon formation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Add amplitudes for all multiple scatterings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In QCD this increases the energy loss!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7393274" y="5432778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7929492" y="4330183"/>
            <a:ext cx="664170" cy="1588"/>
          </a:xfrm>
          <a:prstGeom prst="line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128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 and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dirty="0" smtClean="0"/>
              <a:t>/s at LHC and RHIC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158201"/>
            <a:ext cx="8447753" cy="5699799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Hydro model calculation (VISHNU)</a:t>
            </a:r>
          </a:p>
          <a:p>
            <a:r>
              <a:rPr lang="en-US" altLang="ja-JP" sz="2400" dirty="0" smtClean="0"/>
              <a:t>RHIC</a:t>
            </a:r>
            <a:r>
              <a:rPr lang="ja-JP" altLang="en-US" sz="2400" dirty="0" smtClean="0"/>
              <a:t>と</a:t>
            </a:r>
            <a:r>
              <a:rPr lang="en-US" altLang="ja-JP" sz="2400" dirty="0" smtClean="0"/>
              <a:t>LHC</a:t>
            </a:r>
            <a:r>
              <a:rPr lang="ja-JP" altLang="en-US" sz="2400" dirty="0" smtClean="0"/>
              <a:t>で同じ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400" dirty="0" smtClean="0"/>
              <a:t>/s</a:t>
            </a:r>
            <a:r>
              <a:rPr lang="ja-JP" altLang="en-US" sz="2400" dirty="0" smtClean="0"/>
              <a:t>で何故</a:t>
            </a:r>
            <a:r>
              <a:rPr lang="en-US" altLang="ja-JP" sz="2400" dirty="0" smtClean="0"/>
              <a:t>v</a:t>
            </a:r>
            <a:r>
              <a:rPr lang="en-US" altLang="ja-JP" sz="2400" baseline="-25000" dirty="0" smtClean="0"/>
              <a:t>2</a:t>
            </a:r>
            <a:r>
              <a:rPr lang="ja-JP" altLang="en-US" sz="2400" dirty="0" smtClean="0"/>
              <a:t>の大きさは違うのか？</a:t>
            </a:r>
            <a:endParaRPr lang="en-US" altLang="ja-JP" sz="2400" dirty="0" smtClean="0"/>
          </a:p>
          <a:p>
            <a:pPr lvl="1"/>
            <a:r>
              <a:rPr kumimoji="1" lang="en-US" altLang="ja-JP" sz="2200" dirty="0" smtClean="0"/>
              <a:t>Peripheral</a:t>
            </a:r>
            <a:r>
              <a:rPr kumimoji="1" lang="ja-JP" altLang="en-US" sz="2200" dirty="0" smtClean="0"/>
              <a:t>で顕著</a:t>
            </a:r>
            <a:endParaRPr kumimoji="1" lang="en-US" altLang="ja-JP" sz="2200" dirty="0" smtClean="0"/>
          </a:p>
          <a:p>
            <a:pPr lvl="1"/>
            <a:r>
              <a:rPr lang="en-US" altLang="ja-JP" sz="2200" dirty="0" smtClean="0"/>
              <a:t>(</a:t>
            </a:r>
            <a:r>
              <a:rPr lang="ja-JP" altLang="en-US" sz="2200" dirty="0" smtClean="0"/>
              <a:t>論文でも言及されて</a:t>
            </a:r>
            <a:endParaRPr lang="en-US" altLang="ja-JP" sz="2200" dirty="0" smtClean="0"/>
          </a:p>
          <a:p>
            <a:pPr marL="457200" lvl="1" indent="0">
              <a:buNone/>
            </a:pPr>
            <a:r>
              <a:rPr lang="ja-JP" altLang="en-US" sz="2200" dirty="0" smtClean="0"/>
              <a:t>いなかった気が</a:t>
            </a:r>
            <a:r>
              <a:rPr lang="en-US" altLang="ja-JP" sz="2200" dirty="0" smtClean="0"/>
              <a:t>…To be checked)</a:t>
            </a:r>
            <a:endParaRPr kumimoji="1" lang="en-US" altLang="ja-JP" sz="2200" dirty="0" smtClean="0"/>
          </a:p>
          <a:p>
            <a:r>
              <a:rPr lang="en-US" altLang="ja-JP" sz="2400" dirty="0" smtClean="0"/>
              <a:t>Possible solution </a:t>
            </a:r>
          </a:p>
          <a:p>
            <a:pPr lvl="1"/>
            <a:r>
              <a:rPr lang="en-US" altLang="ja-JP" sz="2200" dirty="0">
                <a:latin typeface="Symbol" charset="2"/>
                <a:cs typeface="Symbol" charset="2"/>
              </a:rPr>
              <a:t>e</a:t>
            </a:r>
            <a:r>
              <a:rPr lang="en-US" altLang="ja-JP" sz="2200" baseline="-25000" dirty="0" smtClean="0"/>
              <a:t>2</a:t>
            </a:r>
            <a:r>
              <a:rPr lang="ja-JP" altLang="en-US" sz="2200" dirty="0" smtClean="0"/>
              <a:t>の違い</a:t>
            </a:r>
            <a:r>
              <a:rPr lang="en-US" altLang="ja-JP" sz="2200" dirty="0" smtClean="0"/>
              <a:t> (Q</a:t>
            </a:r>
            <a:r>
              <a:rPr lang="en-US" altLang="ja-JP" sz="2200" baseline="-25000" dirty="0" smtClean="0"/>
              <a:t>s</a:t>
            </a:r>
            <a:r>
              <a:rPr lang="ja-JP" altLang="en-US" sz="2200" dirty="0" smtClean="0"/>
              <a:t>の違い</a:t>
            </a:r>
            <a:r>
              <a:rPr lang="en-US" altLang="ja-JP" sz="2200" dirty="0" smtClean="0"/>
              <a:t>)</a:t>
            </a:r>
          </a:p>
          <a:p>
            <a:pPr lvl="1"/>
            <a:r>
              <a:rPr kumimoji="1" lang="en-US" altLang="ja-JP" sz="2200" dirty="0" smtClean="0"/>
              <a:t>T</a:t>
            </a:r>
            <a:r>
              <a:rPr kumimoji="1" lang="ja-JP" altLang="en-US" sz="2200" dirty="0" smtClean="0"/>
              <a:t>の違い</a:t>
            </a:r>
            <a:endParaRPr kumimoji="1" lang="en-US" altLang="ja-JP" sz="2200" dirty="0" smtClean="0"/>
          </a:p>
          <a:p>
            <a:pPr lvl="2"/>
            <a:r>
              <a:rPr lang="en-US" altLang="ja-JP" sz="2000" dirty="0">
                <a:latin typeface="Symbol" charset="2"/>
                <a:cs typeface="Symbol" charset="2"/>
              </a:rPr>
              <a:t>e</a:t>
            </a:r>
            <a:r>
              <a:rPr lang="en-US" altLang="ja-JP" sz="2000" baseline="-25000" dirty="0" smtClean="0"/>
              <a:t>n</a:t>
            </a:r>
            <a:r>
              <a:rPr lang="ja-JP" altLang="en-US" sz="2000" dirty="0" smtClean="0"/>
              <a:t>の</a:t>
            </a:r>
            <a:r>
              <a:rPr lang="en-US" altLang="ja-JP" sz="2000" dirty="0" smtClean="0"/>
              <a:t>dumping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000" dirty="0" smtClean="0"/>
              <a:t>/s x 1/T</a:t>
            </a:r>
          </a:p>
          <a:p>
            <a:pPr lvl="2"/>
            <a:r>
              <a:rPr kumimoji="1" lang="ja-JP" altLang="en-US" sz="2000" dirty="0" smtClean="0"/>
              <a:t>大きな</a:t>
            </a:r>
            <a:r>
              <a:rPr kumimoji="1" lang="en-US" altLang="ja-JP" sz="2000" dirty="0" smtClean="0"/>
              <a:t>T</a:t>
            </a:r>
            <a:r>
              <a:rPr kumimoji="1" lang="ja-JP" altLang="en-US" sz="2000" dirty="0" smtClean="0"/>
              <a:t>の方が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e</a:t>
            </a:r>
            <a:r>
              <a:rPr kumimoji="1" lang="en-US" altLang="ja-JP" sz="2000" baseline="-25000" dirty="0" smtClean="0"/>
              <a:t>x</a:t>
            </a:r>
            <a:r>
              <a:rPr kumimoji="1" lang="ja-JP" altLang="en-US" sz="2000" dirty="0" smtClean="0"/>
              <a:t>が早く</a:t>
            </a:r>
            <a:r>
              <a:rPr kumimoji="1" lang="en-US" altLang="ja-JP" sz="2000" dirty="0" smtClean="0"/>
              <a:t>dump</a:t>
            </a:r>
            <a:r>
              <a:rPr kumimoji="1" lang="ja-JP" altLang="en-US" sz="2000" dirty="0" smtClean="0"/>
              <a:t>する</a:t>
            </a:r>
            <a:endParaRPr kumimoji="1" lang="en-US" altLang="ja-JP" sz="2000" dirty="0" smtClean="0"/>
          </a:p>
          <a:p>
            <a:pPr lvl="2"/>
            <a:r>
              <a:rPr lang="en-US" altLang="ja-JP" sz="2000" dirty="0" smtClean="0">
                <a:latin typeface="Arial"/>
                <a:cs typeface="Arial"/>
                <a:sym typeface="Wingdings"/>
              </a:rPr>
              <a:t>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e</a:t>
            </a:r>
            <a:r>
              <a:rPr lang="en-US" altLang="ja-JP" sz="2000" baseline="-25000" dirty="0" err="1" smtClean="0"/>
              <a:t>p</a:t>
            </a:r>
            <a:r>
              <a:rPr lang="ja-JP" altLang="en-US" sz="2000" dirty="0" smtClean="0"/>
              <a:t>への転化</a:t>
            </a:r>
            <a:r>
              <a:rPr lang="en-US" altLang="ja-JP" sz="2000" dirty="0" smtClean="0"/>
              <a:t>/</a:t>
            </a:r>
            <a:r>
              <a:rPr lang="ja-JP" altLang="en-US" sz="2000" dirty="0" smtClean="0"/>
              <a:t>成長が早い</a:t>
            </a:r>
            <a:r>
              <a:rPr lang="en-US" altLang="ja-JP" sz="2000" dirty="0" smtClean="0"/>
              <a:t> or </a:t>
            </a:r>
          </a:p>
          <a:p>
            <a:pPr marL="914400" lvl="2" indent="0">
              <a:buNone/>
            </a:pPr>
            <a:r>
              <a:rPr lang="ja-JP" altLang="en-US" sz="2000" dirty="0" smtClean="0">
                <a:latin typeface="Symbol" charset="2"/>
                <a:cs typeface="Symbol" charset="2"/>
              </a:rPr>
              <a:t>飽和した時の</a:t>
            </a:r>
            <a:r>
              <a:rPr kumimoji="1" lang="en-US" altLang="ja-JP" sz="2000" dirty="0" err="1" smtClean="0">
                <a:latin typeface="Symbol" charset="2"/>
                <a:cs typeface="Symbol" charset="2"/>
              </a:rPr>
              <a:t>e</a:t>
            </a:r>
            <a:r>
              <a:rPr kumimoji="1" lang="en-US" altLang="ja-JP" sz="2000" baseline="-25000" dirty="0" err="1" smtClean="0"/>
              <a:t>p</a:t>
            </a:r>
            <a:r>
              <a:rPr kumimoji="1" lang="ja-JP" altLang="en-US" sz="2000" dirty="0" smtClean="0"/>
              <a:t>が大きい</a:t>
            </a:r>
            <a:endParaRPr kumimoji="1" lang="en-US" altLang="ja-JP" sz="2000" dirty="0" smtClean="0"/>
          </a:p>
          <a:p>
            <a:pPr lvl="2"/>
            <a:r>
              <a:rPr lang="en-US" altLang="ja-JP" sz="2000" dirty="0" smtClean="0">
                <a:sym typeface="Wingdings"/>
              </a:rPr>
              <a:t> </a:t>
            </a:r>
            <a:r>
              <a:rPr lang="en-US" altLang="ja-JP" sz="2000" dirty="0" err="1" smtClean="0"/>
              <a:t>v</a:t>
            </a:r>
            <a:r>
              <a:rPr lang="en-US" altLang="ja-JP" sz="2000" baseline="-25000" dirty="0" err="1" smtClean="0"/>
              <a:t>n</a:t>
            </a:r>
            <a:r>
              <a:rPr lang="ja-JP" altLang="en-US" sz="2000" dirty="0" smtClean="0"/>
              <a:t>が大きい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ということか</a:t>
            </a:r>
            <a:r>
              <a:rPr lang="en-US" altLang="ja-JP" sz="2000" dirty="0" smtClean="0"/>
              <a:t>…)</a:t>
            </a:r>
            <a:endParaRPr lang="en-US" altLang="ja-JP" dirty="0"/>
          </a:p>
          <a:p>
            <a:r>
              <a:rPr lang="en-US" altLang="ja-JP" sz="2400" dirty="0" smtClean="0"/>
              <a:t>BES(RHIC)</a:t>
            </a:r>
            <a:r>
              <a:rPr lang="ja-JP" altLang="en-US" sz="2400" dirty="0" smtClean="0"/>
              <a:t>などで系統的に</a:t>
            </a:r>
            <a:r>
              <a:rPr lang="en-US" altLang="ja-JP" sz="2400" dirty="0" smtClean="0"/>
              <a:t>study</a:t>
            </a:r>
            <a:r>
              <a:rPr lang="ja-JP" altLang="en-US" sz="2400" dirty="0" smtClean="0"/>
              <a:t>する必要性</a:t>
            </a:r>
            <a:r>
              <a:rPr lang="en-US" altLang="ja-JP" sz="2400" dirty="0" smtClean="0"/>
              <a:t>. T</a:t>
            </a:r>
            <a:r>
              <a:rPr lang="ja-JP" altLang="en-US" sz="2400" dirty="0" smtClean="0"/>
              <a:t>の測定の重要性</a:t>
            </a: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105</a:t>
            </a:fld>
            <a:endParaRPr kumimoji="1" lang="ja-JP" altLang="en-US"/>
          </a:p>
        </p:txBody>
      </p:sp>
      <p:pic>
        <p:nvPicPr>
          <p:cNvPr id="5" name="Picture 3" descr="v2.png"/>
          <p:cNvPicPr preferRelativeResize="0">
            <a:picLocks/>
          </p:cNvPicPr>
          <p:nvPr/>
        </p:nvPicPr>
        <p:blipFill>
          <a:blip r:embed="rId2" cstate="print"/>
          <a:srcRect l="2728" t="14119" r="26367" b="4706"/>
          <a:stretch>
            <a:fillRect/>
          </a:stretch>
        </p:blipFill>
        <p:spPr>
          <a:xfrm>
            <a:off x="5269980" y="2292904"/>
            <a:ext cx="3874019" cy="3970175"/>
          </a:xfrm>
          <a:prstGeom prst="rect">
            <a:avLst/>
          </a:prstGeom>
        </p:spPr>
      </p:pic>
      <p:sp>
        <p:nvSpPr>
          <p:cNvPr id="6" name="Rectangle 20"/>
          <p:cNvSpPr/>
          <p:nvPr/>
        </p:nvSpPr>
        <p:spPr>
          <a:xfrm>
            <a:off x="6172199" y="1954351"/>
            <a:ext cx="2971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CC00CC"/>
                </a:solidFill>
              </a:rPr>
              <a:t>Song,  Bass &amp; Heinz, PRC 2011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843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Trigger Devices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12" y="5440150"/>
            <a:ext cx="8229600" cy="1417850"/>
          </a:xfrm>
        </p:spPr>
        <p:txBody>
          <a:bodyPr>
            <a:noAutofit/>
          </a:bodyPr>
          <a:lstStyle/>
          <a:p>
            <a:r>
              <a:rPr lang="en-US" sz="2000" dirty="0" smtClean="0"/>
              <a:t>Scintillator paddles placed at 90 cm or 340 cm away from the interaction point (V0-C and V0-A)</a:t>
            </a:r>
          </a:p>
          <a:p>
            <a:r>
              <a:rPr lang="en-US" sz="2000" dirty="0" smtClean="0"/>
              <a:t>32 channels PMT readout for each</a:t>
            </a:r>
          </a:p>
          <a:p>
            <a:r>
              <a:rPr lang="en-US" sz="2000" dirty="0" smtClean="0"/>
              <a:t>SPD (Silicon Pixel Vertex detector)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12BD-922B-494A-AB8A-03BB930D833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5" descr="alice_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192" y="1325909"/>
            <a:ext cx="8077200" cy="399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821192" y="1286221"/>
            <a:ext cx="2133600" cy="679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kumimoji="0" lang="es-MX" altLang="ja-JP" sz="2000"/>
              <a:t>V0C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kumimoji="0" lang="es-MX" altLang="ja-JP" sz="2000"/>
              <a:t>8 cm &lt; r &lt; 76 cm</a:t>
            </a:r>
            <a:endParaRPr kumimoji="0" lang="es-ES" altLang="ja-JP" sz="2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239792" y="1297334"/>
            <a:ext cx="2286000" cy="679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kumimoji="0" lang="es-MX" altLang="ja-JP" sz="2000"/>
              <a:t>V0A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kumimoji="0" lang="es-MX" altLang="ja-JP" sz="2000"/>
              <a:t>8 cm &lt; r &lt; 100 cm</a:t>
            </a:r>
            <a:endParaRPr kumimoji="0" lang="es-ES" altLang="ja-JP" sz="2000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1706392" y="1972022"/>
            <a:ext cx="533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7954792" y="1972022"/>
            <a:ext cx="2286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54192" y="5110509"/>
            <a:ext cx="194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s-MX" altLang="ja-JP"/>
              <a:t>340 cm (11 nsec)</a:t>
            </a:r>
            <a:endParaRPr kumimoji="0" lang="es-ES" altLang="ja-JP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1706392" y="5091459"/>
            <a:ext cx="51911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900692" y="5096221"/>
            <a:ext cx="169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s-MX" altLang="ja-JP"/>
              <a:t>90 cm (3 nsec)</a:t>
            </a:r>
            <a:endParaRPr kumimoji="0" lang="es-ES" altLang="ja-JP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6897517" y="5091459"/>
            <a:ext cx="1285875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V="1">
            <a:off x="4906792" y="3507134"/>
            <a:ext cx="1981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154192" y="3757959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s-MX" altLang="ja-JP"/>
              <a:t>Interaction point</a:t>
            </a:r>
            <a:endParaRPr kumimoji="0" lang="es-ES" altLang="ja-JP"/>
          </a:p>
        </p:txBody>
      </p:sp>
      <p:sp>
        <p:nvSpPr>
          <p:cNvPr id="18" name="Oval 17"/>
          <p:cNvSpPr/>
          <p:nvPr/>
        </p:nvSpPr>
        <p:spPr>
          <a:xfrm>
            <a:off x="6430792" y="3115021"/>
            <a:ext cx="990600" cy="762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107192" y="2657821"/>
            <a:ext cx="228600" cy="1752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553992" y="2657821"/>
            <a:ext cx="228600" cy="1752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754392" y="1362421"/>
            <a:ext cx="6858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ja-JP" sz="2000" dirty="0" smtClean="0"/>
              <a:t>SPD</a:t>
            </a:r>
            <a:endParaRPr kumimoji="0" lang="es-ES" altLang="ja-JP" sz="2000" dirty="0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5135392" y="1743421"/>
            <a:ext cx="152400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5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最初の衝突</a:t>
            </a:r>
            <a:r>
              <a:rPr lang="en-US" altLang="ja-JP" dirty="0" smtClean="0"/>
              <a:t>(08.11.2010</a:t>
            </a:r>
            <a:r>
              <a:rPr lang="en-US" altLang="ja-JP" dirty="0"/>
              <a:t>)</a:t>
            </a:r>
            <a:endParaRPr lang="en-US" altLang="ja-JP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0930-837B-B146-BE45-833D578C2807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Event display in </a:t>
            </a:r>
            <a:r>
              <a:rPr kumimoji="1" lang="en-US" altLang="ja-JP" dirty="0" err="1" smtClean="0"/>
              <a:t>Pb+Pb</a:t>
            </a:r>
            <a:r>
              <a:rPr kumimoji="1" lang="en-US" altLang="ja-JP" dirty="0" smtClean="0"/>
              <a:t> Collisions</a:t>
            </a:r>
            <a:endParaRPr kumimoji="1" lang="ja-JP" altLang="en-US" dirty="0"/>
          </a:p>
        </p:txBody>
      </p:sp>
      <p:pic>
        <p:nvPicPr>
          <p:cNvPr id="5" name="Picture 5" descr="1011251_01-A4-at-144-dpi"/>
          <p:cNvPicPr>
            <a:picLocks noChangeAspect="1" noChangeArrowheads="1"/>
          </p:cNvPicPr>
          <p:nvPr/>
        </p:nvPicPr>
        <p:blipFill>
          <a:blip r:embed="rId2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3" y="2048163"/>
            <a:ext cx="5804104" cy="426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05" y="2048163"/>
            <a:ext cx="2517474" cy="221532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5671" y="4444717"/>
            <a:ext cx="3029413" cy="20854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586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11" y="4508037"/>
            <a:ext cx="2359766" cy="235976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909" y="0"/>
            <a:ext cx="2272028" cy="2272028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0930-837B-B146-BE45-833D578C2807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LHC</a:t>
            </a:r>
            <a:r>
              <a:rPr lang="ja-JP" altLang="en-US" dirty="0" smtClean="0"/>
              <a:t>運転状況と</a:t>
            </a:r>
            <a:r>
              <a:rPr lang="en-US" altLang="ja-JP" dirty="0" smtClean="0"/>
              <a:t>3</a:t>
            </a:r>
            <a:r>
              <a:rPr lang="ja-JP" altLang="en-US" dirty="0" smtClean="0"/>
              <a:t>年間のラン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811" y="4508811"/>
            <a:ext cx="2349189" cy="234918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811" y="2259582"/>
            <a:ext cx="2349189" cy="2349189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721" y="4585972"/>
            <a:ext cx="2272028" cy="227202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853" y="4598419"/>
            <a:ext cx="2259580" cy="225958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544" y="956773"/>
            <a:ext cx="4904127" cy="3551264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426947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前置き</a:t>
            </a:r>
            <a:r>
              <a:rPr lang="en-US" altLang="ja-JP" dirty="0" smtClean="0"/>
              <a:t>(RHIC</a:t>
            </a:r>
            <a:r>
              <a:rPr lang="ja-JP" altLang="en-US" dirty="0" smtClean="0"/>
              <a:t>の成果</a:t>
            </a:r>
            <a:r>
              <a:rPr lang="en-US" altLang="ja-JP" dirty="0" smtClean="0"/>
              <a:t>)</a:t>
            </a:r>
            <a:r>
              <a:rPr lang="ja-JP" altLang="en-US" dirty="0" smtClean="0"/>
              <a:t>と</a:t>
            </a:r>
            <a:r>
              <a:rPr lang="en-US" altLang="ja-JP" dirty="0" smtClean="0"/>
              <a:t>LHC</a:t>
            </a:r>
            <a:r>
              <a:rPr lang="ja-JP" altLang="en-US" dirty="0" smtClean="0"/>
              <a:t>の成果</a:t>
            </a:r>
            <a:r>
              <a:rPr lang="en-US" altLang="ja-JP" dirty="0" smtClean="0"/>
              <a:t>(ALICE/CMS/ATLAS)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25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28601" y="1073003"/>
            <a:ext cx="8688888" cy="4617965"/>
          </a:xfrm>
        </p:spPr>
        <p:txBody>
          <a:bodyPr/>
          <a:lstStyle/>
          <a:p>
            <a:r>
              <a:rPr kumimoji="1" lang="en-US" altLang="ja-JP" dirty="0" smtClean="0"/>
              <a:t>Space-time Evolution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Space-time Evolution of HEHIC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0930-837B-B146-BE45-833D578C2807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24" name="Picture 3" descr="LightC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2" y="1787411"/>
            <a:ext cx="5472359" cy="41161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矢印コネクタ 6"/>
          <p:cNvCxnSpPr/>
          <p:nvPr/>
        </p:nvCxnSpPr>
        <p:spPr>
          <a:xfrm>
            <a:off x="2755571" y="4941738"/>
            <a:ext cx="3173988" cy="45898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endCxn id="31" idx="1"/>
          </p:cNvCxnSpPr>
          <p:nvPr/>
        </p:nvCxnSpPr>
        <p:spPr>
          <a:xfrm>
            <a:off x="2755571" y="4429695"/>
            <a:ext cx="3235971" cy="27539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2778696" y="1514650"/>
            <a:ext cx="3150863" cy="15041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5881960" y="2187832"/>
            <a:ext cx="365125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0" indent="0" algn="l">
              <a:buClr>
                <a:srgbClr val="FF0000"/>
              </a:buClr>
            </a:pPr>
            <a:r>
              <a:rPr lang="ja-JP" altLang="en-US" sz="1600" u="sng" dirty="0" smtClean="0">
                <a:latin typeface="+mn-lt"/>
                <a:cs typeface="Arial Unicode MS" charset="0"/>
              </a:rPr>
              <a:t>化学的凍結</a:t>
            </a:r>
            <a:r>
              <a:rPr lang="en-US" altLang="ja-JP" sz="1600" u="sng" dirty="0" smtClean="0">
                <a:latin typeface="+mn-lt"/>
                <a:cs typeface="Arial Unicode MS" charset="0"/>
              </a:rPr>
              <a:t>(T=160MeV, t~10fm)</a:t>
            </a:r>
          </a:p>
          <a:p>
            <a:pPr marL="0" indent="0" algn="l">
              <a:buClr>
                <a:srgbClr val="FF0000"/>
              </a:buClr>
            </a:pPr>
            <a:r>
              <a:rPr lang="ja-JP" altLang="en-US" sz="1600" b="0" dirty="0" smtClean="0">
                <a:latin typeface="+mn-lt"/>
                <a:cs typeface="Arial Unicode MS" charset="0"/>
              </a:rPr>
              <a:t>粒子数</a:t>
            </a:r>
            <a:r>
              <a:rPr lang="en-US" altLang="ja-JP" sz="1600" b="0" dirty="0" smtClean="0">
                <a:latin typeface="+mn-lt"/>
                <a:cs typeface="Arial Unicode MS" charset="0"/>
              </a:rPr>
              <a:t>(</a:t>
            </a:r>
            <a:r>
              <a:rPr lang="ja-JP" altLang="en-US" sz="1600" b="0" dirty="0" smtClean="0">
                <a:latin typeface="+mn-lt"/>
                <a:cs typeface="Arial Unicode MS" charset="0"/>
              </a:rPr>
              <a:t>比</a:t>
            </a:r>
            <a:r>
              <a:rPr lang="en-US" altLang="ja-JP" sz="1600" b="0" dirty="0" smtClean="0">
                <a:latin typeface="+mn-lt"/>
                <a:cs typeface="Arial Unicode MS" charset="0"/>
              </a:rPr>
              <a:t>)</a:t>
            </a:r>
            <a:r>
              <a:rPr lang="ja-JP" altLang="en-US" sz="1600" b="0" dirty="0" smtClean="0">
                <a:latin typeface="+mn-lt"/>
                <a:cs typeface="Arial Unicode MS" charset="0"/>
              </a:rPr>
              <a:t>が固定</a:t>
            </a:r>
            <a:endParaRPr lang="en-US" altLang="ja-JP" sz="1600" b="0" dirty="0" smtClean="0">
              <a:latin typeface="+mn-lt"/>
              <a:cs typeface="Arial Unicode MS" charset="0"/>
            </a:endParaRPr>
          </a:p>
          <a:p>
            <a:pPr marL="0" indent="0" algn="l">
              <a:buClr>
                <a:srgbClr val="FF0000"/>
              </a:buClr>
            </a:pPr>
            <a:r>
              <a:rPr lang="en-US" altLang="ja-JP" sz="1600" b="0" dirty="0" smtClean="0">
                <a:latin typeface="+mn-lt"/>
                <a:cs typeface="Arial Unicode MS" charset="0"/>
              </a:rPr>
              <a:t>(</a:t>
            </a:r>
            <a:r>
              <a:rPr lang="ja-JP" altLang="en-US" sz="1600" b="0" dirty="0" smtClean="0">
                <a:latin typeface="+mn-lt"/>
                <a:cs typeface="Arial Unicode MS" charset="0"/>
              </a:rPr>
              <a:t>ハドロン間の非弾性散乱の終焉</a:t>
            </a:r>
            <a:r>
              <a:rPr lang="en-US" altLang="ja-JP" sz="1600" b="0" dirty="0" smtClean="0">
                <a:latin typeface="+mn-lt"/>
                <a:cs typeface="Arial Unicode MS" charset="0"/>
              </a:rPr>
              <a:t>)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844818" y="1176188"/>
            <a:ext cx="378019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0" indent="0" algn="l">
              <a:buClr>
                <a:srgbClr val="FF0000"/>
              </a:buClr>
            </a:pPr>
            <a:r>
              <a:rPr lang="ja-JP" altLang="en-US" sz="1600" u="sng" dirty="0" smtClean="0">
                <a:latin typeface="+mn-lt"/>
                <a:cs typeface="Arial Unicode MS" charset="0"/>
              </a:rPr>
              <a:t>運動学的凍結</a:t>
            </a:r>
            <a:r>
              <a:rPr lang="en-US" altLang="ja-JP" sz="1600" u="sng" dirty="0" smtClean="0">
                <a:latin typeface="+mn-lt"/>
                <a:cs typeface="Arial Unicode MS" charset="0"/>
              </a:rPr>
              <a:t>(T=100MeV, t~20fm)</a:t>
            </a:r>
          </a:p>
          <a:p>
            <a:pPr marL="0" indent="0" algn="l">
              <a:buClr>
                <a:srgbClr val="FF0000"/>
              </a:buClr>
            </a:pPr>
            <a:r>
              <a:rPr lang="ja-JP" altLang="en-US" sz="1600" b="0" dirty="0" smtClean="0">
                <a:latin typeface="+mn-lt"/>
                <a:cs typeface="Arial Unicode MS" charset="0"/>
              </a:rPr>
              <a:t>運動量分布が固定</a:t>
            </a:r>
            <a:endParaRPr lang="en-US" altLang="ja-JP" sz="1600" b="0" dirty="0">
              <a:latin typeface="+mn-lt"/>
              <a:cs typeface="Arial Unicode MS" charset="0"/>
            </a:endParaRPr>
          </a:p>
          <a:p>
            <a:pPr marL="0" indent="0" algn="l">
              <a:buClr>
                <a:srgbClr val="FF0000"/>
              </a:buClr>
            </a:pPr>
            <a:r>
              <a:rPr lang="en-US" altLang="ja-JP" sz="1600" b="0" dirty="0" smtClean="0">
                <a:latin typeface="+mn-lt"/>
                <a:cs typeface="Arial Unicode MS" charset="0"/>
              </a:rPr>
              <a:t>(</a:t>
            </a:r>
            <a:r>
              <a:rPr lang="ja-JP" altLang="en-US" sz="1600" b="0" dirty="0" smtClean="0">
                <a:latin typeface="+mn-lt"/>
                <a:cs typeface="Arial Unicode MS" charset="0"/>
              </a:rPr>
              <a:t>ハドロン間の弾性散乱の終焉</a:t>
            </a:r>
            <a:r>
              <a:rPr lang="en-US" altLang="ja-JP" sz="1600" b="0" dirty="0" smtClean="0">
                <a:latin typeface="+mn-lt"/>
                <a:cs typeface="Arial Unicode MS" charset="0"/>
              </a:rPr>
              <a:t>)</a:t>
            </a:r>
            <a:endParaRPr lang="en-US" altLang="ja-JP" sz="1600" b="0" dirty="0">
              <a:latin typeface="+mn-lt"/>
              <a:cs typeface="Arial Unicode MS" charset="0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5991542" y="4381923"/>
            <a:ext cx="365125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0" indent="0" algn="l">
              <a:buClr>
                <a:srgbClr val="FF0000"/>
              </a:buClr>
            </a:pPr>
            <a:r>
              <a:rPr lang="en-US" altLang="ja-JP" sz="1800" u="sng" dirty="0" smtClean="0">
                <a:latin typeface="+mn-lt"/>
                <a:cs typeface="Arial Unicode MS" charset="0"/>
              </a:rPr>
              <a:t> </a:t>
            </a:r>
            <a:r>
              <a:rPr lang="ja-JP" altLang="en-US" sz="1800" u="sng" dirty="0" smtClean="0">
                <a:latin typeface="+mn-lt"/>
                <a:cs typeface="Arial Unicode MS" charset="0"/>
              </a:rPr>
              <a:t>クォークグルオンプラズマ</a:t>
            </a:r>
            <a:r>
              <a:rPr lang="en-US" altLang="ja-JP" sz="1800" u="sng" dirty="0" smtClean="0">
                <a:latin typeface="+mn-lt"/>
                <a:cs typeface="Arial Unicode MS" charset="0"/>
              </a:rPr>
              <a:t>(T&gt;160MeV, t~1fm)</a:t>
            </a:r>
            <a:endParaRPr lang="en-US" altLang="ja-JP" sz="1800" u="sng" dirty="0">
              <a:latin typeface="+mn-lt"/>
              <a:cs typeface="Arial Unicode MS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5991542" y="5122348"/>
            <a:ext cx="4746314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0" indent="0" algn="l">
              <a:buClr>
                <a:srgbClr val="FF0000"/>
              </a:buClr>
            </a:pPr>
            <a:r>
              <a:rPr lang="ja-JP" altLang="en-US" sz="1600" u="sng" dirty="0" smtClean="0">
                <a:latin typeface="+mn-lt"/>
                <a:cs typeface="Arial Unicode MS" charset="0"/>
              </a:rPr>
              <a:t>衝突初期</a:t>
            </a:r>
            <a:r>
              <a:rPr lang="en-US" altLang="ja-JP" sz="1600" u="sng" dirty="0" smtClean="0">
                <a:latin typeface="+mn-lt"/>
                <a:cs typeface="Arial Unicode MS" charset="0"/>
              </a:rPr>
              <a:t>〜</a:t>
            </a:r>
            <a:r>
              <a:rPr lang="ja-JP" altLang="en-US" sz="1600" u="sng" dirty="0" smtClean="0">
                <a:latin typeface="+mn-lt"/>
                <a:cs typeface="Arial Unicode MS" charset="0"/>
              </a:rPr>
              <a:t>熱平衡化</a:t>
            </a:r>
            <a:endParaRPr lang="en-US" altLang="ja-JP" sz="1600" u="sng" dirty="0" smtClean="0">
              <a:latin typeface="+mn-lt"/>
              <a:cs typeface="Arial Unicode MS" charset="0"/>
            </a:endParaRPr>
          </a:p>
          <a:p>
            <a:pPr marL="0" indent="0" algn="l">
              <a:buClr>
                <a:srgbClr val="FF0000"/>
              </a:buClr>
            </a:pPr>
            <a:r>
              <a:rPr lang="en-US" altLang="ja-JP" sz="1600" b="0" dirty="0" smtClean="0">
                <a:latin typeface="+mn-lt"/>
                <a:cs typeface="Arial Unicode MS" charset="0"/>
              </a:rPr>
              <a:t>(</a:t>
            </a:r>
            <a:r>
              <a:rPr lang="ja-JP" altLang="en-US" sz="1600" b="0" dirty="0" smtClean="0">
                <a:latin typeface="+mn-lt"/>
                <a:cs typeface="Arial Unicode MS" charset="0"/>
              </a:rPr>
              <a:t>高エネルギーでは、衝突初期は</a:t>
            </a:r>
            <a:endParaRPr lang="en-US" altLang="ja-JP" sz="1600" b="0" dirty="0" smtClean="0">
              <a:latin typeface="+mn-lt"/>
              <a:cs typeface="Arial Unicode MS" charset="0"/>
            </a:endParaRPr>
          </a:p>
          <a:p>
            <a:pPr marL="0" indent="0" algn="l">
              <a:buClr>
                <a:srgbClr val="FF0000"/>
              </a:buClr>
            </a:pPr>
            <a:r>
              <a:rPr lang="ja-JP" altLang="en-US" sz="1600" b="0" dirty="0" smtClean="0">
                <a:latin typeface="+mn-lt"/>
                <a:cs typeface="Arial Unicode MS" charset="0"/>
              </a:rPr>
              <a:t>原子核核子内のパートン分布。</a:t>
            </a:r>
            <a:endParaRPr lang="en-US" altLang="ja-JP" sz="1600" b="0" dirty="0" smtClean="0">
              <a:latin typeface="+mn-lt"/>
              <a:cs typeface="Arial Unicode MS" charset="0"/>
            </a:endParaRPr>
          </a:p>
          <a:p>
            <a:pPr marL="0" indent="0" algn="l">
              <a:buClr>
                <a:srgbClr val="FF0000"/>
              </a:buClr>
            </a:pPr>
            <a:r>
              <a:rPr lang="ja-JP" altLang="en-US" sz="1600" b="0" dirty="0" smtClean="0">
                <a:latin typeface="+mn-lt"/>
                <a:cs typeface="Arial Unicode MS" charset="0"/>
              </a:rPr>
              <a:t>衝突直後</a:t>
            </a:r>
            <a:r>
              <a:rPr lang="en-US" altLang="ja-JP" sz="1600" b="0" dirty="0" smtClean="0">
                <a:latin typeface="+mn-lt"/>
                <a:cs typeface="Arial Unicode MS" charset="0"/>
              </a:rPr>
              <a:t>〜</a:t>
            </a:r>
            <a:r>
              <a:rPr lang="ja-JP" altLang="en-US" sz="1600" b="0" dirty="0" smtClean="0">
                <a:latin typeface="+mn-lt"/>
                <a:cs typeface="Arial Unicode MS" charset="0"/>
              </a:rPr>
              <a:t>熱化は未理解。</a:t>
            </a:r>
            <a:endParaRPr lang="en-US" altLang="ja-JP" sz="1600" b="0" dirty="0" smtClean="0">
              <a:latin typeface="+mn-lt"/>
              <a:cs typeface="Arial Unicode MS" charset="0"/>
            </a:endParaRPr>
          </a:p>
          <a:p>
            <a:pPr marL="0" indent="0" algn="l">
              <a:buClr>
                <a:srgbClr val="FF0000"/>
              </a:buClr>
            </a:pPr>
            <a:r>
              <a:rPr lang="en-US" altLang="ja-JP" sz="1600" b="0" dirty="0" smtClean="0">
                <a:latin typeface="+mn-lt"/>
                <a:cs typeface="Arial Unicode MS" charset="0"/>
              </a:rPr>
              <a:t>HI</a:t>
            </a:r>
            <a:r>
              <a:rPr lang="ja-JP" altLang="en-US" sz="1600" b="0" dirty="0" smtClean="0">
                <a:latin typeface="+mn-lt"/>
                <a:cs typeface="Arial Unicode MS" charset="0"/>
              </a:rPr>
              <a:t>において最も難解な物理</a:t>
            </a:r>
            <a:r>
              <a:rPr lang="en-US" altLang="ja-JP" sz="1600" b="0" dirty="0" smtClean="0">
                <a:latin typeface="+mn-lt"/>
                <a:cs typeface="Arial Unicode MS" charset="0"/>
              </a:rPr>
              <a:t>.</a:t>
            </a:r>
          </a:p>
          <a:p>
            <a:pPr marL="0" indent="0" algn="l">
              <a:buClr>
                <a:srgbClr val="FF0000"/>
              </a:buClr>
            </a:pPr>
            <a:r>
              <a:rPr lang="ja-JP" altLang="en-US" sz="1600" b="0" dirty="0" smtClean="0">
                <a:latin typeface="+mn-lt"/>
                <a:cs typeface="Arial Unicode MS" charset="0"/>
              </a:rPr>
              <a:t>高強度ゲージ場＋不安定性＋熱化</a:t>
            </a:r>
            <a:r>
              <a:rPr lang="en-US" altLang="ja-JP" sz="1600" b="0" dirty="0" smtClean="0">
                <a:latin typeface="+mn-lt"/>
                <a:cs typeface="Arial Unicode MS" charset="0"/>
              </a:rPr>
              <a:t>)</a:t>
            </a:r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2778696" y="2631514"/>
            <a:ext cx="3103264" cy="70377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2763395" y="3335291"/>
            <a:ext cx="3087671" cy="87207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5820756" y="3058484"/>
            <a:ext cx="36512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0" indent="0" algn="l">
              <a:buClr>
                <a:srgbClr val="FF0000"/>
              </a:buClr>
            </a:pPr>
            <a:r>
              <a:rPr lang="en-US" altLang="ja-JP" sz="1600" u="sng" dirty="0" smtClean="0">
                <a:latin typeface="+mn-lt"/>
                <a:cs typeface="Arial Unicode MS" charset="0"/>
              </a:rPr>
              <a:t> </a:t>
            </a:r>
            <a:r>
              <a:rPr lang="ja-JP" altLang="en-US" sz="1600" u="sng" dirty="0" smtClean="0">
                <a:latin typeface="+mn-lt"/>
                <a:cs typeface="Arial Unicode MS" charset="0"/>
              </a:rPr>
              <a:t>閉じ込め開始</a:t>
            </a:r>
            <a:r>
              <a:rPr lang="en-US" altLang="ja-JP" sz="1600" u="sng" dirty="0" smtClean="0">
                <a:latin typeface="+mn-lt"/>
                <a:cs typeface="Arial Unicode MS" charset="0"/>
              </a:rPr>
              <a:t>(T=160MeV, t~5fm)</a:t>
            </a:r>
          </a:p>
          <a:p>
            <a:pPr marL="0" indent="0" algn="l">
              <a:buClr>
                <a:srgbClr val="FF0000"/>
              </a:buClr>
            </a:pPr>
            <a:r>
              <a:rPr lang="en-US" altLang="ja-JP" sz="1600" b="0" dirty="0" smtClean="0">
                <a:latin typeface="+mn-lt"/>
                <a:cs typeface="Arial Unicode MS" charset="0"/>
              </a:rPr>
              <a:t>(QGP</a:t>
            </a:r>
            <a:r>
              <a:rPr lang="ja-JP" altLang="en-US" sz="1600" b="0" dirty="0" smtClean="0">
                <a:latin typeface="+mn-lt"/>
                <a:cs typeface="Arial Unicode MS" charset="0"/>
              </a:rPr>
              <a:t>からハドロン相への相転移は</a:t>
            </a:r>
            <a:endParaRPr lang="en-US" altLang="ja-JP" sz="1600" b="0" dirty="0" smtClean="0">
              <a:latin typeface="+mn-lt"/>
              <a:cs typeface="Arial Unicode MS" charset="0"/>
            </a:endParaRPr>
          </a:p>
          <a:p>
            <a:pPr marL="0" indent="0" algn="l">
              <a:buClr>
                <a:srgbClr val="FF0000"/>
              </a:buClr>
            </a:pPr>
            <a:r>
              <a:rPr lang="ja-JP" altLang="en-US" sz="1600" b="0" dirty="0" smtClean="0">
                <a:latin typeface="+mn-lt"/>
                <a:cs typeface="Arial Unicode MS" charset="0"/>
              </a:rPr>
              <a:t>高温・低密度領域ではクロスオーバー</a:t>
            </a:r>
            <a:endParaRPr lang="en-US" altLang="ja-JP" sz="1600" b="0" dirty="0" smtClean="0">
              <a:latin typeface="+mn-lt"/>
              <a:cs typeface="Arial Unicode MS" charset="0"/>
            </a:endParaRPr>
          </a:p>
          <a:p>
            <a:pPr marL="0" indent="0" algn="l">
              <a:buClr>
                <a:srgbClr val="FF0000"/>
              </a:buClr>
            </a:pPr>
            <a:r>
              <a:rPr lang="ja-JP" altLang="en-US" sz="1600" b="0" dirty="0" smtClean="0">
                <a:latin typeface="+mn-lt"/>
                <a:cs typeface="Arial Unicode MS" charset="0"/>
              </a:rPr>
              <a:t>中間密度では、１次相転移だと</a:t>
            </a:r>
            <a:endParaRPr lang="en-US" altLang="ja-JP" sz="1600" b="0" dirty="0" smtClean="0">
              <a:latin typeface="+mn-lt"/>
              <a:cs typeface="Arial Unicode MS" charset="0"/>
            </a:endParaRPr>
          </a:p>
          <a:p>
            <a:pPr marL="0" indent="0" algn="l">
              <a:buClr>
                <a:srgbClr val="FF0000"/>
              </a:buClr>
            </a:pPr>
            <a:r>
              <a:rPr lang="ja-JP" altLang="en-US" sz="1600" b="0" dirty="0" smtClean="0">
                <a:latin typeface="+mn-lt"/>
                <a:cs typeface="Arial Unicode MS" charset="0"/>
              </a:rPr>
              <a:t>考えられている</a:t>
            </a:r>
            <a:r>
              <a:rPr lang="en-US" altLang="ja-JP" sz="1600" b="0" dirty="0" smtClean="0">
                <a:latin typeface="+mn-lt"/>
                <a:cs typeface="Arial Unicode MS" charset="0"/>
              </a:rPr>
              <a:t>)</a:t>
            </a:r>
            <a:endParaRPr lang="en-US" altLang="ja-JP" sz="1600" b="0" dirty="0">
              <a:latin typeface="+mn-lt"/>
              <a:cs typeface="Arial Unicode MS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-1818" y="5718867"/>
            <a:ext cx="58528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高エネルギー重イオンの物理</a:t>
            </a:r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ja-JP" altLang="en-US" sz="1600" dirty="0" smtClean="0"/>
              <a:t>クォークグルオンプラズマの物性</a:t>
            </a:r>
            <a:endParaRPr lang="en-US" altLang="ja-JP" sz="1600" dirty="0" smtClean="0"/>
          </a:p>
          <a:p>
            <a:pPr marL="285750" indent="-285750">
              <a:buFont typeface="Arial"/>
              <a:buChar char="•"/>
            </a:pPr>
            <a:r>
              <a:rPr kumimoji="1" lang="ja-JP" altLang="en-US" sz="1600" dirty="0" smtClean="0"/>
              <a:t>初期状態。原子核内核子のパートン分布</a:t>
            </a:r>
            <a:r>
              <a:rPr kumimoji="1" lang="en-US" altLang="ja-JP" sz="1600" dirty="0" smtClean="0"/>
              <a:t>(</a:t>
            </a:r>
            <a:r>
              <a:rPr kumimoji="1" lang="ja-JP" altLang="en-US" sz="1600" dirty="0" smtClean="0"/>
              <a:t>グルオン飽和</a:t>
            </a:r>
            <a:r>
              <a:rPr kumimoji="1" lang="en-US" altLang="ja-JP" sz="1600" dirty="0" smtClean="0"/>
              <a:t>)</a:t>
            </a:r>
            <a:r>
              <a:rPr kumimoji="1" lang="ja-JP" altLang="en-US" sz="1600" dirty="0" smtClean="0"/>
              <a:t>の物理</a:t>
            </a:r>
            <a:endParaRPr kumimoji="1" lang="en-US" altLang="ja-JP" sz="1600" dirty="0" smtClean="0"/>
          </a:p>
          <a:p>
            <a:pPr marL="285750" indent="-285750">
              <a:buFont typeface="Arial"/>
              <a:buChar char="•"/>
            </a:pPr>
            <a:r>
              <a:rPr lang="ja-JP" altLang="en-US" sz="1600" dirty="0" smtClean="0"/>
              <a:t>熱化機構。高強度カラー場、非平衡</a:t>
            </a:r>
            <a:r>
              <a:rPr lang="en-US" altLang="ja-JP" sz="1600" dirty="0" smtClean="0"/>
              <a:t>QCD</a:t>
            </a:r>
            <a:r>
              <a:rPr lang="ja-JP" altLang="en-US" sz="1600" dirty="0" smtClean="0"/>
              <a:t>のダイナミクス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0106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/>
          <a:srcRect t="14300" b="14300"/>
          <a:stretch>
            <a:fillRect/>
          </a:stretch>
        </p:blipFill>
        <p:spPr>
          <a:xfrm>
            <a:off x="228600" y="1289050"/>
            <a:ext cx="8688388" cy="4618038"/>
          </a:xfr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QG</a:t>
            </a:r>
            <a:r>
              <a:rPr lang="en-US" altLang="ja-JP" dirty="0" smtClean="0"/>
              <a:t>P</a:t>
            </a:r>
            <a:r>
              <a:rPr lang="ja-JP" altLang="en-US" dirty="0" smtClean="0"/>
              <a:t>を見るツール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0930-837B-B146-BE45-833D578C2807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44" name="Rectangle 17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/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7"/>
          <a:stretch>
            <a:fillRect/>
          </a:stretch>
        </p:blipFill>
        <p:spPr bwMode="auto">
          <a:xfrm>
            <a:off x="1547813" y="1844675"/>
            <a:ext cx="48958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7"/>
          <p:cNvSpPr>
            <a:spLocks noChangeArrowheads="1"/>
          </p:cNvSpPr>
          <p:nvPr/>
        </p:nvSpPr>
        <p:spPr bwMode="auto">
          <a:xfrm rot="18963435">
            <a:off x="5133505" y="2242392"/>
            <a:ext cx="1102575" cy="790575"/>
          </a:xfrm>
          <a:prstGeom prst="rightArrow">
            <a:avLst>
              <a:gd name="adj1" fmla="val 50000"/>
              <a:gd name="adj2" fmla="val 38705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 flipV="1">
            <a:off x="3135569" y="2493818"/>
            <a:ext cx="1291968" cy="1420956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" name="Line 12"/>
          <p:cNvSpPr>
            <a:spLocks noChangeShapeType="1"/>
          </p:cNvSpPr>
          <p:nvPr/>
        </p:nvSpPr>
        <p:spPr bwMode="auto">
          <a:xfrm flipH="1">
            <a:off x="2916238" y="4005263"/>
            <a:ext cx="1506537" cy="9366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>
            <a:off x="4572000" y="4005263"/>
            <a:ext cx="1584325" cy="8651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133350" y="1257300"/>
            <a:ext cx="3002219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r>
              <a:rPr lang="ja-JP" altLang="en-US" sz="1800" b="1" u="sng" dirty="0" smtClean="0">
                <a:solidFill>
                  <a:srgbClr val="FF9900"/>
                </a:solidFill>
                <a:latin typeface="+mn-lt"/>
              </a:rPr>
              <a:t>電磁プローブ</a:t>
            </a:r>
            <a:r>
              <a:rPr lang="en-US" altLang="ja-JP" sz="1800" b="1" u="sng" dirty="0" smtClean="0">
                <a:solidFill>
                  <a:srgbClr val="FF9900"/>
                </a:solidFill>
                <a:latin typeface="+mn-lt"/>
              </a:rPr>
              <a:t>(</a:t>
            </a:r>
            <a:r>
              <a:rPr lang="ja-JP" altLang="en-US" sz="1800" b="1" u="sng" dirty="0" smtClean="0">
                <a:solidFill>
                  <a:srgbClr val="FF9900"/>
                </a:solidFill>
                <a:latin typeface="+mn-lt"/>
              </a:rPr>
              <a:t>光子、レプトン</a:t>
            </a:r>
            <a:r>
              <a:rPr lang="en-US" altLang="ja-JP" sz="1800" b="1" u="sng" dirty="0" smtClean="0">
                <a:solidFill>
                  <a:srgbClr val="FF9900"/>
                </a:solidFill>
                <a:latin typeface="+mn-lt"/>
              </a:rPr>
              <a:t>)</a:t>
            </a:r>
          </a:p>
          <a:p>
            <a:pPr>
              <a:buFontTx/>
              <a:buChar char="•"/>
            </a:pPr>
            <a:r>
              <a:rPr lang="en-US" altLang="ja-JP" sz="1800" dirty="0" smtClean="0">
                <a:solidFill>
                  <a:srgbClr val="FF9900"/>
                </a:solidFill>
                <a:latin typeface="+mn-lt"/>
              </a:rPr>
              <a:t>QGP</a:t>
            </a:r>
            <a:r>
              <a:rPr lang="ja-JP" altLang="en-US" sz="1800" dirty="0" smtClean="0">
                <a:solidFill>
                  <a:srgbClr val="FF9900"/>
                </a:solidFill>
                <a:latin typeface="+mn-lt"/>
              </a:rPr>
              <a:t>の透過的なプローブ</a:t>
            </a:r>
            <a:endParaRPr lang="en-US" altLang="ja-JP" sz="1800" dirty="0" smtClean="0">
              <a:solidFill>
                <a:srgbClr val="FF99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FF9900"/>
                </a:solidFill>
                <a:latin typeface="+mn-lt"/>
              </a:rPr>
              <a:t>熱的光子、電子対</a:t>
            </a:r>
            <a:endParaRPr lang="en-US" altLang="ja-JP" sz="1800" dirty="0" smtClean="0">
              <a:solidFill>
                <a:srgbClr val="FF9900"/>
              </a:solidFill>
              <a:latin typeface="+mn-lt"/>
            </a:endParaRPr>
          </a:p>
          <a:p>
            <a:pPr lvl="1">
              <a:buFontTx/>
              <a:buChar char="•"/>
            </a:pPr>
            <a:r>
              <a:rPr lang="ja-JP" altLang="en-US" sz="1800" dirty="0" smtClean="0">
                <a:solidFill>
                  <a:srgbClr val="FF9900"/>
                </a:solidFill>
                <a:latin typeface="+mn-lt"/>
              </a:rPr>
              <a:t>系の温度、自由度</a:t>
            </a:r>
            <a:endParaRPr lang="en-US" altLang="ja-JP" sz="1800" dirty="0">
              <a:solidFill>
                <a:srgbClr val="FF9900"/>
              </a:solidFill>
              <a:latin typeface="+mn-lt"/>
            </a:endParaRPr>
          </a:p>
          <a:p>
            <a:pPr lvl="1">
              <a:buFontTx/>
              <a:buChar char="•"/>
            </a:pPr>
            <a:r>
              <a:rPr lang="ja-JP" altLang="en-US" sz="1800" dirty="0" smtClean="0">
                <a:solidFill>
                  <a:srgbClr val="FF9900"/>
                </a:solidFill>
                <a:latin typeface="+mn-lt"/>
              </a:rPr>
              <a:t>系の時空発展の情報</a:t>
            </a:r>
            <a:endParaRPr lang="en-US" altLang="ja-JP" sz="1800" dirty="0">
              <a:solidFill>
                <a:srgbClr val="FF99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FF9900"/>
                </a:solidFill>
                <a:latin typeface="+mn-lt"/>
              </a:rPr>
              <a:t>ハード光子</a:t>
            </a:r>
            <a:endParaRPr lang="en-US" altLang="ja-JP" sz="1800" dirty="0">
              <a:solidFill>
                <a:srgbClr val="FF9900"/>
              </a:solidFill>
              <a:latin typeface="+mn-lt"/>
            </a:endParaRPr>
          </a:p>
          <a:p>
            <a:pPr lvl="1">
              <a:buFontTx/>
              <a:buChar char="•"/>
            </a:pPr>
            <a:r>
              <a:rPr lang="ja-JP" altLang="en-US" sz="1800" dirty="0" smtClean="0">
                <a:solidFill>
                  <a:srgbClr val="FF9900"/>
                </a:solidFill>
                <a:latin typeface="+mn-lt"/>
              </a:rPr>
              <a:t>衝突初期の</a:t>
            </a:r>
            <a:r>
              <a:rPr lang="en-US" altLang="ja-JP" sz="1800" dirty="0" err="1" smtClean="0">
                <a:solidFill>
                  <a:srgbClr val="FF9900"/>
                </a:solidFill>
                <a:latin typeface="+mn-lt"/>
              </a:rPr>
              <a:t>q+g</a:t>
            </a:r>
            <a:r>
              <a:rPr lang="ja-JP" altLang="en-US" sz="1800" dirty="0" smtClean="0">
                <a:solidFill>
                  <a:srgbClr val="FF9900"/>
                </a:solidFill>
                <a:latin typeface="+mn-lt"/>
              </a:rPr>
              <a:t>散乱</a:t>
            </a:r>
            <a:endParaRPr lang="en-US" altLang="ja-JP" sz="1800" dirty="0" smtClean="0">
              <a:solidFill>
                <a:srgbClr val="FF9900"/>
              </a:solidFill>
              <a:latin typeface="+mn-lt"/>
            </a:endParaRPr>
          </a:p>
          <a:p>
            <a:pPr lvl="1">
              <a:buFontTx/>
              <a:buChar char="•"/>
            </a:pPr>
            <a:r>
              <a:rPr lang="ja-JP" altLang="en-US" sz="1800" dirty="0" smtClean="0">
                <a:solidFill>
                  <a:srgbClr val="FF9900"/>
                </a:solidFill>
                <a:latin typeface="+mn-lt"/>
              </a:rPr>
              <a:t>核子核子衝突数</a:t>
            </a:r>
            <a:endParaRPr lang="en-US" altLang="ja-JP" sz="1800" dirty="0" smtClean="0">
              <a:solidFill>
                <a:srgbClr val="FF9900"/>
              </a:solidFill>
              <a:latin typeface="+mn-lt"/>
            </a:endParaRPr>
          </a:p>
          <a:p>
            <a:pPr lvl="1"/>
            <a:r>
              <a:rPr lang="ja-JP" altLang="en-US" sz="1800" dirty="0" smtClean="0">
                <a:solidFill>
                  <a:srgbClr val="FF9900"/>
                </a:solidFill>
                <a:latin typeface="+mn-lt"/>
              </a:rPr>
              <a:t>のスケーリング</a:t>
            </a:r>
            <a:endParaRPr lang="en-US" altLang="ja-JP" sz="1800" dirty="0" smtClean="0">
              <a:solidFill>
                <a:srgbClr val="FF9900"/>
              </a:solidFill>
              <a:latin typeface="+mn-lt"/>
            </a:endParaRPr>
          </a:p>
          <a:p>
            <a:pPr lvl="1">
              <a:buFontTx/>
              <a:buChar char="•"/>
            </a:pPr>
            <a:endParaRPr lang="en-US" altLang="ja-JP" sz="1800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117475" y="4292600"/>
            <a:ext cx="2749471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r>
              <a:rPr lang="ja-JP" altLang="en-US" sz="1800" b="1" u="sng" dirty="0" smtClean="0">
                <a:solidFill>
                  <a:srgbClr val="FFFF00"/>
                </a:solidFill>
                <a:latin typeface="+mn-lt"/>
              </a:rPr>
              <a:t>重クォーク・クォーコニウム</a:t>
            </a:r>
            <a:endParaRPr lang="en-US" altLang="ja-JP" sz="1800" b="1" u="sng" dirty="0" smtClean="0">
              <a:solidFill>
                <a:srgbClr val="FFFF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FFFF00"/>
                </a:solidFill>
                <a:latin typeface="+mn-lt"/>
              </a:rPr>
              <a:t>衝突初期のハード過程</a:t>
            </a:r>
            <a:endParaRPr lang="en-US" altLang="ja-JP" sz="1800" dirty="0" smtClean="0">
              <a:solidFill>
                <a:srgbClr val="FFFF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altLang="ja-JP" sz="1800" dirty="0" smtClean="0">
                <a:solidFill>
                  <a:srgbClr val="FFFF00"/>
                </a:solidFill>
                <a:latin typeface="+mn-lt"/>
              </a:rPr>
              <a:t>QGP</a:t>
            </a:r>
            <a:r>
              <a:rPr lang="ja-JP" altLang="en-US" sz="1800" dirty="0" smtClean="0">
                <a:solidFill>
                  <a:srgbClr val="FFFF00"/>
                </a:solidFill>
                <a:latin typeface="+mn-lt"/>
              </a:rPr>
              <a:t>では“不純物“</a:t>
            </a:r>
            <a:endParaRPr lang="en-US" altLang="ja-JP" sz="1800" dirty="0" smtClean="0">
              <a:solidFill>
                <a:srgbClr val="FFFF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FFFF00"/>
                </a:solidFill>
                <a:latin typeface="+mn-lt"/>
              </a:rPr>
              <a:t>系の輸送特性</a:t>
            </a:r>
            <a:endParaRPr lang="en-US" altLang="ja-JP" sz="1800" dirty="0" smtClean="0">
              <a:solidFill>
                <a:srgbClr val="FFFF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altLang="ja-JP" sz="1800" dirty="0" smtClean="0">
                <a:solidFill>
                  <a:srgbClr val="FFFF00"/>
                </a:solidFill>
                <a:latin typeface="+mn-lt"/>
              </a:rPr>
              <a:t>QGP</a:t>
            </a:r>
            <a:r>
              <a:rPr lang="ja-JP" altLang="en-US" sz="1800" dirty="0" smtClean="0">
                <a:solidFill>
                  <a:srgbClr val="FFFF00"/>
                </a:solidFill>
                <a:latin typeface="+mn-lt"/>
              </a:rPr>
              <a:t>の遮蔽長</a:t>
            </a:r>
            <a:endParaRPr lang="en-US" altLang="ja-JP" sz="1800" dirty="0" smtClean="0">
              <a:solidFill>
                <a:srgbClr val="FFFF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FFFF00"/>
                </a:solidFill>
                <a:latin typeface="+mn-lt"/>
              </a:rPr>
              <a:t>温度</a:t>
            </a:r>
            <a:endParaRPr lang="en-US" altLang="ja-JP" sz="1800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6105355" y="1275184"/>
            <a:ext cx="312136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r>
              <a:rPr lang="ja-JP" altLang="en-US" sz="1800" b="1" u="sng" dirty="0" smtClean="0">
                <a:solidFill>
                  <a:srgbClr val="00FF00"/>
                </a:solidFill>
                <a:latin typeface="+mn-lt"/>
              </a:rPr>
              <a:t>ソフトな粒子</a:t>
            </a:r>
            <a:r>
              <a:rPr lang="en-US" altLang="ja-JP" sz="1800" b="1" u="sng" dirty="0" smtClean="0">
                <a:solidFill>
                  <a:srgbClr val="00FF00"/>
                </a:solidFill>
                <a:latin typeface="+mn-lt"/>
              </a:rPr>
              <a:t>(Low </a:t>
            </a:r>
            <a:r>
              <a:rPr lang="en-US" altLang="ja-JP" sz="1800" b="1" u="sng" dirty="0" err="1">
                <a:solidFill>
                  <a:srgbClr val="00FF00"/>
                </a:solidFill>
                <a:latin typeface="+mn-lt"/>
              </a:rPr>
              <a:t>pT</a:t>
            </a:r>
            <a:r>
              <a:rPr lang="en-US" altLang="ja-JP" sz="1800" b="1" u="sng" dirty="0">
                <a:solidFill>
                  <a:srgbClr val="00FF00"/>
                </a:solidFill>
                <a:latin typeface="+mn-lt"/>
              </a:rPr>
              <a:t> </a:t>
            </a:r>
            <a:r>
              <a:rPr lang="en-US" altLang="ja-JP" sz="1800" b="1" u="sng" dirty="0" smtClean="0">
                <a:solidFill>
                  <a:srgbClr val="00FF00"/>
                </a:solidFill>
                <a:latin typeface="+mn-lt"/>
              </a:rPr>
              <a:t>hadrons)</a:t>
            </a:r>
            <a:endParaRPr lang="en-US" altLang="ja-JP" sz="1800" b="1" u="sng" dirty="0">
              <a:solidFill>
                <a:srgbClr val="00FF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altLang="ja-JP" sz="1800" dirty="0" smtClean="0">
                <a:solidFill>
                  <a:srgbClr val="00FF00"/>
                </a:solidFill>
                <a:latin typeface="+mn-lt"/>
              </a:rPr>
              <a:t>QGP</a:t>
            </a:r>
            <a:r>
              <a:rPr lang="ja-JP" altLang="en-US" sz="1800" dirty="0" smtClean="0">
                <a:solidFill>
                  <a:srgbClr val="00FF00"/>
                </a:solidFill>
                <a:latin typeface="+mn-lt"/>
              </a:rPr>
              <a:t>中の構成パートンが種</a:t>
            </a:r>
            <a:endParaRPr lang="en-US" altLang="ja-JP" sz="1800" dirty="0" smtClean="0">
              <a:solidFill>
                <a:srgbClr val="00FF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00FF00"/>
                </a:solidFill>
                <a:latin typeface="+mn-lt"/>
              </a:rPr>
              <a:t>時空発展の結果</a:t>
            </a:r>
            <a:endParaRPr lang="en-US" altLang="ja-JP" sz="1800" dirty="0" smtClean="0">
              <a:solidFill>
                <a:srgbClr val="00FF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00FF00"/>
                </a:solidFill>
                <a:latin typeface="+mn-lt"/>
              </a:rPr>
              <a:t>系の集団運動</a:t>
            </a:r>
            <a:r>
              <a:rPr lang="en-US" altLang="ja-JP" sz="1800" dirty="0" smtClean="0">
                <a:solidFill>
                  <a:srgbClr val="00FF00"/>
                </a:solidFill>
                <a:latin typeface="+mn-lt"/>
              </a:rPr>
              <a:t>(</a:t>
            </a:r>
            <a:r>
              <a:rPr lang="ja-JP" altLang="en-US" sz="1800" dirty="0" smtClean="0">
                <a:solidFill>
                  <a:srgbClr val="00FF00"/>
                </a:solidFill>
                <a:latin typeface="+mn-lt"/>
              </a:rPr>
              <a:t>フロー</a:t>
            </a:r>
            <a:r>
              <a:rPr lang="en-US" altLang="ja-JP" sz="1800" dirty="0" smtClean="0">
                <a:solidFill>
                  <a:srgbClr val="00FF00"/>
                </a:solidFill>
                <a:latin typeface="+mn-lt"/>
              </a:rPr>
              <a:t>)</a:t>
            </a:r>
            <a:endParaRPr lang="en-US" altLang="ja-JP" sz="1800" dirty="0">
              <a:solidFill>
                <a:srgbClr val="00FF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00FF00"/>
                </a:solidFill>
                <a:latin typeface="+mn-lt"/>
              </a:rPr>
              <a:t>運動学的・化学的凍結</a:t>
            </a:r>
            <a:endParaRPr lang="en-US" altLang="ja-JP" sz="1800" dirty="0" smtClean="0">
              <a:solidFill>
                <a:srgbClr val="00FF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00FF00"/>
                </a:solidFill>
                <a:latin typeface="+mn-lt"/>
              </a:rPr>
              <a:t>エネルギー密度</a:t>
            </a:r>
            <a:endParaRPr lang="en-US" altLang="ja-JP" sz="1800" dirty="0" smtClean="0">
              <a:solidFill>
                <a:srgbClr val="00FF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00FF00"/>
                </a:solidFill>
                <a:latin typeface="+mn-lt"/>
              </a:rPr>
              <a:t>系の大きさ</a:t>
            </a:r>
            <a:endParaRPr lang="en-US" altLang="ja-JP" sz="1800" dirty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54" name="Line 23"/>
          <p:cNvSpPr>
            <a:spLocks noChangeShapeType="1"/>
          </p:cNvSpPr>
          <p:nvPr/>
        </p:nvSpPr>
        <p:spPr bwMode="auto">
          <a:xfrm>
            <a:off x="4500563" y="4437063"/>
            <a:ext cx="0" cy="1368425"/>
          </a:xfrm>
          <a:prstGeom prst="line">
            <a:avLst/>
          </a:prstGeom>
          <a:noFill/>
          <a:ln w="38100">
            <a:solidFill>
              <a:srgbClr val="FF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" name="Text Box 24"/>
          <p:cNvSpPr txBox="1">
            <a:spLocks noChangeArrowheads="1"/>
          </p:cNvSpPr>
          <p:nvPr/>
        </p:nvSpPr>
        <p:spPr bwMode="auto">
          <a:xfrm>
            <a:off x="3137196" y="5759591"/>
            <a:ext cx="4339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r>
              <a:rPr lang="en-US" altLang="ja-JP" sz="1800" b="1" u="sng" dirty="0">
                <a:solidFill>
                  <a:srgbClr val="FF99FF"/>
                </a:solidFill>
                <a:latin typeface="Symbol" charset="0"/>
              </a:rPr>
              <a:t>f</a:t>
            </a:r>
            <a:r>
              <a:rPr lang="en-US" altLang="ja-JP" sz="1800" b="1" u="sng" dirty="0">
                <a:solidFill>
                  <a:srgbClr val="FF99FF"/>
                </a:solidFill>
              </a:rPr>
              <a:t>, </a:t>
            </a:r>
            <a:r>
              <a:rPr lang="en-US" altLang="ja-JP" sz="1800" b="1" u="sng" dirty="0">
                <a:solidFill>
                  <a:srgbClr val="FF99FF"/>
                </a:solidFill>
                <a:latin typeface="Symbol" charset="0"/>
              </a:rPr>
              <a:t>w</a:t>
            </a:r>
            <a:r>
              <a:rPr lang="en-US" altLang="ja-JP" sz="1800" b="1" u="sng" dirty="0">
                <a:solidFill>
                  <a:srgbClr val="FF99FF"/>
                </a:solidFill>
              </a:rPr>
              <a:t>, </a:t>
            </a:r>
            <a:r>
              <a:rPr lang="en-US" altLang="ja-JP" sz="1800" b="1" u="sng" dirty="0" smtClean="0">
                <a:solidFill>
                  <a:srgbClr val="FF99FF"/>
                </a:solidFill>
                <a:latin typeface="Symbol" charset="0"/>
              </a:rPr>
              <a:t>r, </a:t>
            </a:r>
            <a:r>
              <a:rPr lang="en-US" altLang="ja-JP" sz="1800" b="1" u="sng" dirty="0" err="1" smtClean="0">
                <a:solidFill>
                  <a:srgbClr val="FF99FF"/>
                </a:solidFill>
                <a:latin typeface="+mn-lt"/>
              </a:rPr>
              <a:t>ee</a:t>
            </a:r>
            <a:r>
              <a:rPr lang="en-US" altLang="ja-JP" sz="1800" b="1" u="sng" dirty="0" smtClean="0">
                <a:solidFill>
                  <a:srgbClr val="FF99FF"/>
                </a:solidFill>
                <a:latin typeface="Symbol" charset="0"/>
              </a:rPr>
              <a:t>/mm </a:t>
            </a:r>
            <a:r>
              <a:rPr lang="en-US" altLang="ja-JP" sz="1800" b="1" u="sng" dirty="0" smtClean="0">
                <a:solidFill>
                  <a:srgbClr val="FF99FF"/>
                </a:solidFill>
                <a:latin typeface="+mn-lt"/>
              </a:rPr>
              <a:t>pairs</a:t>
            </a: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FF99FF"/>
                </a:solidFill>
                <a:latin typeface="+mn-lt"/>
              </a:rPr>
              <a:t>質量変化の測定</a:t>
            </a:r>
            <a:endParaRPr lang="en-US" altLang="ja-JP" sz="1800" dirty="0" smtClean="0">
              <a:solidFill>
                <a:srgbClr val="FF99FF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rgbClr val="FF99FF"/>
                </a:solidFill>
                <a:latin typeface="+mn-lt"/>
              </a:rPr>
              <a:t>真空構造、カイラル対称性の回復のヒント</a:t>
            </a:r>
            <a:endParaRPr lang="en-US" altLang="ja-JP" sz="1800" dirty="0" smtClean="0">
              <a:solidFill>
                <a:srgbClr val="FF99FF"/>
              </a:solidFill>
              <a:latin typeface="+mn-lt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115937" y="4468562"/>
            <a:ext cx="283721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r>
              <a:rPr lang="ja-JP" altLang="en-US" sz="1800" b="1" u="sng" dirty="0" smtClean="0">
                <a:solidFill>
                  <a:schemeClr val="bg1"/>
                </a:solidFill>
                <a:latin typeface="+mn-lt"/>
              </a:rPr>
              <a:t>ハード過程</a:t>
            </a:r>
            <a:endParaRPr lang="en-US" altLang="ja-JP" sz="1800" b="1" u="sng" dirty="0" smtClean="0">
              <a:solidFill>
                <a:schemeClr val="bg1"/>
              </a:solidFill>
              <a:latin typeface="+mn-lt"/>
            </a:endParaRPr>
          </a:p>
          <a:p>
            <a:r>
              <a:rPr lang="ja-JP" altLang="en-US" sz="1800" b="1" u="sng" dirty="0" smtClean="0">
                <a:solidFill>
                  <a:schemeClr val="bg1"/>
                </a:solidFill>
                <a:latin typeface="+mn-lt"/>
              </a:rPr>
              <a:t>（</a:t>
            </a:r>
            <a:r>
              <a:rPr lang="en-US" altLang="ja-JP" sz="1800" b="1" u="sng" dirty="0" smtClean="0">
                <a:solidFill>
                  <a:schemeClr val="bg1"/>
                </a:solidFill>
                <a:latin typeface="+mn-lt"/>
              </a:rPr>
              <a:t>high </a:t>
            </a:r>
            <a:r>
              <a:rPr lang="en-US" altLang="ja-JP" sz="1800" b="1" u="sng" dirty="0" err="1" smtClean="0">
                <a:solidFill>
                  <a:schemeClr val="bg1"/>
                </a:solidFill>
                <a:latin typeface="+mn-lt"/>
              </a:rPr>
              <a:t>pT</a:t>
            </a:r>
            <a:r>
              <a:rPr lang="en-US" altLang="ja-JP" sz="1800" b="1" u="sng" dirty="0" smtClean="0">
                <a:solidFill>
                  <a:schemeClr val="bg1"/>
                </a:solidFill>
                <a:latin typeface="+mn-lt"/>
              </a:rPr>
              <a:t> hadrons and jets</a:t>
            </a:r>
            <a:r>
              <a:rPr lang="ja-JP" altLang="en-US" sz="1800" dirty="0" smtClean="0">
                <a:solidFill>
                  <a:schemeClr val="bg1"/>
                </a:solidFill>
                <a:latin typeface="+mn-lt"/>
              </a:rPr>
              <a:t>）</a:t>
            </a: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chemeClr val="bg1"/>
                </a:solidFill>
                <a:latin typeface="+mn-lt"/>
              </a:rPr>
              <a:t>衝突初期のパートン間の</a:t>
            </a:r>
            <a:endParaRPr lang="en-US" altLang="ja-JP" sz="1800" dirty="0" smtClean="0">
              <a:solidFill>
                <a:schemeClr val="bg1"/>
              </a:solidFill>
              <a:latin typeface="+mn-lt"/>
            </a:endParaRPr>
          </a:p>
          <a:p>
            <a:r>
              <a:rPr lang="ja-JP" altLang="en-US" sz="1800" dirty="0" smtClean="0">
                <a:solidFill>
                  <a:schemeClr val="bg1"/>
                </a:solidFill>
                <a:latin typeface="+mn-lt"/>
              </a:rPr>
              <a:t>ハード散乱が種</a:t>
            </a:r>
            <a:endParaRPr lang="en-US" altLang="ja-JP" sz="1800" dirty="0" smtClean="0">
              <a:solidFill>
                <a:schemeClr val="bg1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altLang="ja-JP" sz="1800" dirty="0" smtClean="0">
                <a:solidFill>
                  <a:schemeClr val="bg1"/>
                </a:solidFill>
                <a:latin typeface="+mn-lt"/>
              </a:rPr>
              <a:t>QGP</a:t>
            </a:r>
            <a:r>
              <a:rPr lang="ja-JP" altLang="en-US" sz="1800" dirty="0" smtClean="0">
                <a:solidFill>
                  <a:schemeClr val="bg1"/>
                </a:solidFill>
                <a:latin typeface="+mn-lt"/>
              </a:rPr>
              <a:t>とのカラー相互作用</a:t>
            </a:r>
            <a:endParaRPr lang="en-US" altLang="ja-JP" sz="1800" dirty="0" smtClean="0">
              <a:solidFill>
                <a:schemeClr val="bg1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ja-JP" altLang="en-US" sz="1800" dirty="0" smtClean="0">
                <a:solidFill>
                  <a:schemeClr val="bg1"/>
                </a:solidFill>
                <a:latin typeface="+mn-lt"/>
              </a:rPr>
              <a:t>パートン密度、輸送係数</a:t>
            </a:r>
            <a:endParaRPr lang="en-US" altLang="ja-JP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6" name="Picture 19" descr="C:\Users\Yasuyuki Akiba\Desktop\aa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96" y="1037205"/>
            <a:ext cx="1438554" cy="1393893"/>
          </a:xfrm>
          <a:prstGeom prst="rect">
            <a:avLst/>
          </a:prstGeom>
          <a:noFill/>
          <a:ln w="28575" cmpd="sng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449331"/>
              </p:ext>
            </p:extLst>
          </p:nvPr>
        </p:nvGraphicFramePr>
        <p:xfrm>
          <a:off x="1347373" y="5805488"/>
          <a:ext cx="1255312" cy="1029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" name="VISIO" r:id="rId6" imgW="3816000" imgH="3130200" progId="">
                  <p:embed/>
                </p:oleObj>
              </mc:Choice>
              <mc:Fallback>
                <p:oleObj name="VISIO" r:id="rId6" imgW="3816000" imgH="3130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7373" y="5805488"/>
                        <a:ext cx="1255312" cy="102970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9063" y="3455254"/>
            <a:ext cx="1784937" cy="13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1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47" y="1483459"/>
            <a:ext cx="3416253" cy="232630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92469"/>
            <a:ext cx="4217294" cy="3991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主な</a:t>
            </a:r>
            <a:r>
              <a:rPr lang="en-US" altLang="ja-JP" dirty="0" smtClean="0"/>
              <a:t>RHIC</a:t>
            </a:r>
            <a:r>
              <a:rPr lang="ja-JP" altLang="en-US" dirty="0" smtClean="0"/>
              <a:t>の成果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12209"/>
            <a:ext cx="8229600" cy="4525963"/>
          </a:xfrm>
        </p:spPr>
        <p:txBody>
          <a:bodyPr/>
          <a:lstStyle/>
          <a:p>
            <a:r>
              <a:rPr kumimoji="1" lang="ja-JP" altLang="en-US" sz="2400" dirty="0" smtClean="0"/>
              <a:t>大きな楕円フローの発見と</a:t>
            </a:r>
            <a:r>
              <a:rPr lang="en-US" altLang="ja-JP" sz="2400" dirty="0" err="1" smtClean="0"/>
              <a:t>sQGP</a:t>
            </a:r>
            <a:r>
              <a:rPr lang="ja-JP" altLang="en-US" sz="2400" dirty="0" smtClean="0"/>
              <a:t>の発見</a:t>
            </a:r>
            <a:endParaRPr lang="en-US" altLang="ja-JP" sz="2400" dirty="0" smtClean="0"/>
          </a:p>
          <a:p>
            <a:pPr lvl="1"/>
            <a:r>
              <a:rPr kumimoji="1" lang="ja-JP" altLang="en-US" sz="2200" dirty="0" smtClean="0"/>
              <a:t>構成クォーク数の</a:t>
            </a:r>
            <a:r>
              <a:rPr kumimoji="1" lang="en-US" altLang="ja-JP" sz="2200" dirty="0" smtClean="0"/>
              <a:t>scaling </a:t>
            </a:r>
            <a:r>
              <a:rPr kumimoji="1" lang="en-US" altLang="ja-JP" sz="2200" dirty="0" smtClean="0"/>
              <a:t>(</a:t>
            </a:r>
            <a:r>
              <a:rPr lang="en-US" altLang="ja-JP" sz="2200" dirty="0" smtClean="0"/>
              <a:t>s</a:t>
            </a:r>
            <a:r>
              <a:rPr lang="en-US" altLang="ja-JP" sz="2200" dirty="0" smtClean="0"/>
              <a:t>-</a:t>
            </a:r>
            <a:r>
              <a:rPr lang="en-US" altLang="ja-JP" sz="2200" dirty="0" smtClean="0"/>
              <a:t>quark</a:t>
            </a:r>
            <a:r>
              <a:rPr lang="ja-JP" altLang="en-US" sz="2200" dirty="0" smtClean="0"/>
              <a:t>も含む</a:t>
            </a:r>
            <a:r>
              <a:rPr kumimoji="1" lang="en-US" altLang="ja-JP" sz="2200" dirty="0" smtClean="0"/>
              <a:t>)</a:t>
            </a:r>
            <a:endParaRPr kumimoji="1" lang="en-US" altLang="ja-JP" sz="2200" dirty="0" smtClean="0"/>
          </a:p>
          <a:p>
            <a:pPr lvl="1"/>
            <a:r>
              <a:rPr kumimoji="1" lang="en-US" altLang="ja-JP" sz="2200" dirty="0" smtClean="0"/>
              <a:t>(</a:t>
            </a:r>
            <a:r>
              <a:rPr kumimoji="1" lang="ja-JP" altLang="en-US" sz="2200" dirty="0" smtClean="0"/>
              <a:t>粘性</a:t>
            </a:r>
            <a:r>
              <a:rPr kumimoji="1" lang="en-US" altLang="ja-JP" sz="2200" dirty="0" smtClean="0"/>
              <a:t>)</a:t>
            </a:r>
            <a:r>
              <a:rPr kumimoji="1" lang="ja-JP" altLang="en-US" sz="2200" dirty="0" smtClean="0"/>
              <a:t>流体計算による記述</a:t>
            </a:r>
            <a:endParaRPr kumimoji="1" lang="en-US" altLang="ja-JP" sz="2200" dirty="0" smtClean="0"/>
          </a:p>
          <a:p>
            <a:pPr lvl="2"/>
            <a:r>
              <a:rPr lang="ja-JP" altLang="en-US" sz="2000" dirty="0" smtClean="0"/>
              <a:t>時空発展を記述するツール</a:t>
            </a:r>
            <a:endParaRPr lang="en-US" altLang="ja-JP" sz="2000" dirty="0" smtClean="0"/>
          </a:p>
          <a:p>
            <a:pPr lvl="2"/>
            <a:r>
              <a:rPr lang="ja-JP" altLang="en-US" sz="2000" dirty="0" smtClean="0"/>
              <a:t>物性研究への足がかり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395" y="0"/>
            <a:ext cx="1818405" cy="156162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847" y="3673726"/>
            <a:ext cx="4220675" cy="318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8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主な</a:t>
            </a:r>
            <a:r>
              <a:rPr lang="en-US" altLang="ja-JP" dirty="0" smtClean="0"/>
              <a:t>RHIC</a:t>
            </a:r>
            <a:r>
              <a:rPr lang="ja-JP" altLang="en-US" dirty="0" smtClean="0"/>
              <a:t>の成果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99805"/>
            <a:ext cx="8229600" cy="4525963"/>
          </a:xfrm>
        </p:spPr>
        <p:txBody>
          <a:bodyPr/>
          <a:lstStyle/>
          <a:p>
            <a:r>
              <a:rPr lang="ja-JP" altLang="en-US" sz="2400" dirty="0" smtClean="0"/>
              <a:t>初期条件</a:t>
            </a:r>
            <a:r>
              <a:rPr lang="en-US" altLang="ja-JP" sz="2400" dirty="0" smtClean="0"/>
              <a:t>(CGC, </a:t>
            </a:r>
            <a:r>
              <a:rPr lang="en-US" altLang="ja-JP" sz="2400" dirty="0" err="1" smtClean="0"/>
              <a:t>Glauber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と</a:t>
            </a:r>
            <a:r>
              <a:rPr lang="en-US" altLang="ja-JP" sz="2400" dirty="0">
                <a:latin typeface="Symbol" charset="2"/>
                <a:cs typeface="Symbol" charset="2"/>
              </a:rPr>
              <a:t>h</a:t>
            </a:r>
            <a:r>
              <a:rPr lang="en-US" altLang="ja-JP" sz="2400" dirty="0" smtClean="0"/>
              <a:t>/s</a:t>
            </a:r>
          </a:p>
          <a:p>
            <a:pPr lvl="1"/>
            <a:r>
              <a:rPr lang="ja-JP" altLang="en-US" sz="2200" dirty="0" smtClean="0"/>
              <a:t>初期条件次第で異なる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200" dirty="0" smtClean="0"/>
              <a:t>/s</a:t>
            </a:r>
            <a:r>
              <a:rPr lang="ja-JP" altLang="en-US" sz="2200" dirty="0" smtClean="0"/>
              <a:t>。衝突初期条件の重要性</a:t>
            </a:r>
            <a:endParaRPr lang="en-US" altLang="ja-JP" sz="22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84" y="1996360"/>
            <a:ext cx="8345564" cy="4847043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kumimoji="0" lang="zh-CN" altLang="en-US">
              <a:latin typeface="Arial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53000" y="2379679"/>
            <a:ext cx="93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Glauber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88649" y="2390438"/>
            <a:ext cx="93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Glauber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099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主な</a:t>
            </a:r>
            <a:r>
              <a:rPr lang="en-US" altLang="ja-JP" dirty="0" smtClean="0"/>
              <a:t>RHIC</a:t>
            </a:r>
            <a:r>
              <a:rPr lang="ja-JP" altLang="en-US" dirty="0" smtClean="0"/>
              <a:t>の成果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99805"/>
            <a:ext cx="8229600" cy="4525963"/>
          </a:xfrm>
        </p:spPr>
        <p:txBody>
          <a:bodyPr/>
          <a:lstStyle/>
          <a:p>
            <a:r>
              <a:rPr lang="ja-JP" altLang="en-US" sz="2400" dirty="0" smtClean="0"/>
              <a:t>初期条件</a:t>
            </a:r>
            <a:r>
              <a:rPr lang="en-US" altLang="ja-JP" sz="2400" dirty="0" smtClean="0"/>
              <a:t>(CGC, </a:t>
            </a:r>
            <a:r>
              <a:rPr lang="en-US" altLang="ja-JP" sz="2400" dirty="0" err="1" smtClean="0"/>
              <a:t>Glauber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と</a:t>
            </a:r>
            <a:r>
              <a:rPr lang="en-US" altLang="ja-JP" sz="2400" dirty="0">
                <a:latin typeface="Symbol" charset="2"/>
                <a:cs typeface="Symbol" charset="2"/>
              </a:rPr>
              <a:t>h</a:t>
            </a:r>
            <a:r>
              <a:rPr lang="en-US" altLang="ja-JP" sz="2400" dirty="0" smtClean="0"/>
              <a:t>/s</a:t>
            </a:r>
          </a:p>
          <a:p>
            <a:pPr lvl="1"/>
            <a:r>
              <a:rPr lang="ja-JP" altLang="en-US" sz="2200" dirty="0" smtClean="0"/>
              <a:t>初期条件次第で異なる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200" dirty="0" smtClean="0"/>
              <a:t>/s</a:t>
            </a:r>
            <a:r>
              <a:rPr lang="ja-JP" altLang="en-US" sz="2200" dirty="0" smtClean="0"/>
              <a:t>。衝突初期条件の重要性</a:t>
            </a:r>
            <a:endParaRPr lang="en-US" altLang="ja-JP" sz="22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19</a:t>
            </a:fld>
            <a:endParaRPr kumimoji="1" lang="ja-JP" altLang="en-US"/>
          </a:p>
        </p:txBody>
      </p:sp>
      <p:grpSp>
        <p:nvGrpSpPr>
          <p:cNvPr id="11" name="Group 19"/>
          <p:cNvGrpSpPr/>
          <p:nvPr/>
        </p:nvGrpSpPr>
        <p:grpSpPr>
          <a:xfrm>
            <a:off x="0" y="2331816"/>
            <a:ext cx="9144000" cy="3657600"/>
            <a:chOff x="0" y="838200"/>
            <a:chExt cx="9144000" cy="3657600"/>
          </a:xfrm>
        </p:grpSpPr>
        <p:pic>
          <p:nvPicPr>
            <p:cNvPr id="12" name="Picture 14" descr="v2-ecc3b(1).png"/>
            <p:cNvPicPr>
              <a:picLocks noChangeAspect="1"/>
            </p:cNvPicPr>
            <p:nvPr/>
          </p:nvPicPr>
          <p:blipFill>
            <a:blip r:embed="rId3" cstate="print"/>
            <a:srcRect l="2980" t="3333" r="9444" b="52222"/>
            <a:stretch>
              <a:fillRect/>
            </a:stretch>
          </p:blipFill>
          <p:spPr>
            <a:xfrm>
              <a:off x="0" y="838200"/>
              <a:ext cx="9144000" cy="3657600"/>
            </a:xfrm>
            <a:prstGeom prst="rect">
              <a:avLst/>
            </a:prstGeom>
          </p:spPr>
        </p:pic>
        <p:sp>
          <p:nvSpPr>
            <p:cNvPr id="13" name="Rectangle 11"/>
            <p:cNvSpPr/>
            <p:nvPr/>
          </p:nvSpPr>
          <p:spPr>
            <a:xfrm>
              <a:off x="914400" y="990600"/>
              <a:ext cx="1371600" cy="37510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MC-</a:t>
              </a:r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KLN </a:t>
              </a:r>
            </a:p>
          </p:txBody>
        </p:sp>
        <p:sp>
          <p:nvSpPr>
            <p:cNvPr id="14" name="Rectangle 12"/>
            <p:cNvSpPr/>
            <p:nvPr/>
          </p:nvSpPr>
          <p:spPr>
            <a:xfrm>
              <a:off x="4876800" y="990600"/>
              <a:ext cx="1676400" cy="400110"/>
            </a:xfrm>
            <a:prstGeom prst="rect">
              <a:avLst/>
            </a:prstGeom>
            <a:solidFill>
              <a:srgbClr val="FFE5F9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MC-</a:t>
              </a:r>
              <a:r>
                <a:rPr lang="en-US" b="1" dirty="0" err="1" smtClean="0">
                  <a:solidFill>
                    <a:srgbClr val="FF3300"/>
                  </a:solidFill>
                  <a:latin typeface="Arial" pitchFamily="34" charset="0"/>
                  <a:cs typeface="Arial" pitchFamily="34" charset="0"/>
                </a:rPr>
                <a:t>Glauber</a:t>
              </a:r>
              <a:endParaRPr lang="en-US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kumimoji="0" lang="zh-CN" altLang="en-US">
              <a:latin typeface="Arial" charset="0"/>
            </a:endParaRPr>
          </a:p>
        </p:txBody>
      </p:sp>
      <p:sp>
        <p:nvSpPr>
          <p:cNvPr id="16" name="Rectangle 18"/>
          <p:cNvSpPr/>
          <p:nvPr/>
        </p:nvSpPr>
        <p:spPr>
          <a:xfrm>
            <a:off x="3733800" y="2004826"/>
            <a:ext cx="541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D60093"/>
                </a:solidFill>
                <a:latin typeface="+mn-lt"/>
              </a:rPr>
              <a:t>H. Song, S. Bass, U. Heinz, T. Hirano, and  C. </a:t>
            </a:r>
            <a:r>
              <a:rPr lang="en-US" sz="1600" dirty="0" err="1" smtClean="0">
                <a:solidFill>
                  <a:srgbClr val="D60093"/>
                </a:solidFill>
                <a:latin typeface="+mn-lt"/>
              </a:rPr>
              <a:t>Shen</a:t>
            </a:r>
            <a:r>
              <a:rPr lang="en-US" sz="1600" dirty="0" smtClean="0">
                <a:solidFill>
                  <a:srgbClr val="D60093"/>
                </a:solidFill>
                <a:latin typeface="+mn-lt"/>
              </a:rPr>
              <a:t>, PRL2011</a:t>
            </a:r>
            <a:endParaRPr lang="en-US" sz="1600" dirty="0">
              <a:solidFill>
                <a:srgbClr val="D60093"/>
              </a:solidFill>
              <a:latin typeface="+mn-lt"/>
            </a:endParaRPr>
          </a:p>
        </p:txBody>
      </p:sp>
      <p:graphicFrame>
        <p:nvGraphicFramePr>
          <p:cNvPr id="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351854"/>
              </p:ext>
            </p:extLst>
          </p:nvPr>
        </p:nvGraphicFramePr>
        <p:xfrm>
          <a:off x="2055812" y="6223000"/>
          <a:ext cx="56419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2" name="Equation" r:id="rId4" imgW="2247840" imgH="241200" progId="Equation.3">
                  <p:embed/>
                </p:oleObj>
              </mc:Choice>
              <mc:Fallback>
                <p:oleObj name="Equation" r:id="rId4" imgW="2247840" imgH="241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812" y="6223000"/>
                        <a:ext cx="5641975" cy="635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996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/>
                <a:cs typeface="Arial"/>
              </a:rPr>
              <a:t>Introduction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LHC</a:t>
            </a:r>
            <a:endParaRPr kumimoji="1" lang="en-US" altLang="ja-JP" dirty="0" smtClean="0">
              <a:latin typeface="Arial"/>
              <a:cs typeface="Arial"/>
            </a:endParaRPr>
          </a:p>
          <a:p>
            <a:pPr lvl="1"/>
            <a:r>
              <a:rPr kumimoji="1" lang="en-US" altLang="ja-JP" dirty="0" smtClean="0">
                <a:latin typeface="Arial"/>
                <a:cs typeface="Arial"/>
              </a:rPr>
              <a:t>4</a:t>
            </a:r>
            <a:r>
              <a:rPr kumimoji="1" lang="ja-JP" altLang="en-US" dirty="0" smtClean="0">
                <a:latin typeface="Arial"/>
                <a:cs typeface="Arial"/>
              </a:rPr>
              <a:t>大実験</a:t>
            </a:r>
            <a:endParaRPr kumimoji="1" lang="en-US" altLang="ja-JP" dirty="0" smtClean="0">
              <a:latin typeface="Arial"/>
              <a:cs typeface="Arial"/>
            </a:endParaRP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LHC-ALICE</a:t>
            </a:r>
            <a:r>
              <a:rPr lang="ja-JP" altLang="en-US" dirty="0" smtClean="0">
                <a:latin typeface="Arial"/>
                <a:cs typeface="Arial"/>
              </a:rPr>
              <a:t>実験運転</a:t>
            </a:r>
            <a:endParaRPr lang="en-US" altLang="ja-JP" dirty="0" smtClean="0">
              <a:latin typeface="Arial"/>
              <a:cs typeface="Arial"/>
            </a:endParaRPr>
          </a:p>
          <a:p>
            <a:r>
              <a:rPr lang="en-US" altLang="ja-JP" dirty="0" smtClean="0">
                <a:latin typeface="Arial"/>
                <a:cs typeface="Arial"/>
              </a:rPr>
              <a:t>LHC Run-I</a:t>
            </a:r>
            <a:r>
              <a:rPr lang="ja-JP" altLang="en-US" dirty="0" smtClean="0">
                <a:latin typeface="Arial"/>
                <a:cs typeface="Arial"/>
              </a:rPr>
              <a:t>の成果</a:t>
            </a:r>
            <a:endParaRPr lang="en-US" altLang="ja-JP" dirty="0" smtClean="0">
              <a:latin typeface="Arial"/>
              <a:cs typeface="Arial"/>
            </a:endParaRPr>
          </a:p>
          <a:p>
            <a:r>
              <a:rPr kumimoji="1" lang="ja-JP" altLang="en-US" dirty="0" smtClean="0">
                <a:latin typeface="Arial"/>
                <a:cs typeface="Arial"/>
              </a:rPr>
              <a:t>今後の展望</a:t>
            </a:r>
            <a:endParaRPr kumimoji="1" lang="en-US" altLang="ja-JP" dirty="0" smtClean="0">
              <a:latin typeface="Arial"/>
              <a:cs typeface="Arial"/>
            </a:endParaRPr>
          </a:p>
          <a:p>
            <a:r>
              <a:rPr kumimoji="1" lang="en-US" altLang="ja-JP" dirty="0" smtClean="0">
                <a:latin typeface="Arial"/>
                <a:cs typeface="Arial"/>
              </a:rPr>
              <a:t>ALICE</a:t>
            </a:r>
            <a:r>
              <a:rPr kumimoji="1" lang="ja-JP" altLang="en-US" dirty="0" smtClean="0">
                <a:latin typeface="Arial"/>
                <a:cs typeface="Arial"/>
              </a:rPr>
              <a:t>アップグレード計画</a:t>
            </a:r>
            <a:endParaRPr kumimoji="1" lang="en-US" altLang="ja-JP" dirty="0" smtClean="0">
              <a:latin typeface="Arial"/>
              <a:cs typeface="Arial"/>
            </a:endParaRPr>
          </a:p>
          <a:p>
            <a:r>
              <a:rPr kumimoji="1" lang="ja-JP" altLang="en-US" dirty="0" smtClean="0">
                <a:latin typeface="Arial"/>
                <a:cs typeface="Arial"/>
              </a:rPr>
              <a:t>まとめ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74704" y="5678196"/>
            <a:ext cx="6894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お詫び</a:t>
            </a:r>
            <a:r>
              <a:rPr lang="en-US" altLang="ja-JP" dirty="0" smtClean="0"/>
              <a:t>: </a:t>
            </a:r>
          </a:p>
          <a:p>
            <a:r>
              <a:rPr kumimoji="1" lang="en-US" altLang="ja-JP" dirty="0" smtClean="0"/>
              <a:t>	</a:t>
            </a:r>
            <a:r>
              <a:rPr kumimoji="1" lang="ja-JP" altLang="en-US" dirty="0" smtClean="0"/>
              <a:t>当初の予定では、“成果</a:t>
            </a:r>
            <a:r>
              <a:rPr kumimoji="1" lang="en-US" altLang="ja-JP" dirty="0" smtClean="0"/>
              <a:t>&lt;</a:t>
            </a:r>
            <a:r>
              <a:rPr kumimoji="1" lang="ja-JP" altLang="en-US" dirty="0" smtClean="0"/>
              <a:t>展望</a:t>
            </a:r>
            <a:r>
              <a:rPr lang="en-US" altLang="ja-JP" dirty="0" smtClean="0"/>
              <a:t>, ALICE</a:t>
            </a:r>
            <a:r>
              <a:rPr lang="ja-JP" altLang="en-US" dirty="0" smtClean="0"/>
              <a:t>次期計画“の予定でしたが、</a:t>
            </a:r>
            <a:endParaRPr lang="en-US" altLang="ja-JP" dirty="0" smtClean="0"/>
          </a:p>
          <a:p>
            <a:r>
              <a:rPr kumimoji="1" lang="en-US" altLang="ja-JP" dirty="0" smtClean="0"/>
              <a:t>	“</a:t>
            </a:r>
            <a:r>
              <a:rPr kumimoji="1" lang="ja-JP" altLang="en-US" dirty="0" smtClean="0"/>
              <a:t>成果</a:t>
            </a:r>
            <a:r>
              <a:rPr kumimoji="1" lang="en-US" altLang="ja-JP" dirty="0" smtClean="0"/>
              <a:t>&gt;&gt;</a:t>
            </a:r>
            <a:r>
              <a:rPr kumimoji="1" lang="ja-JP" altLang="en-US" dirty="0" smtClean="0"/>
              <a:t>展望、</a:t>
            </a:r>
            <a:r>
              <a:rPr kumimoji="1" lang="en-US" altLang="ja-JP" dirty="0" smtClean="0"/>
              <a:t>ALICE</a:t>
            </a:r>
            <a:r>
              <a:rPr lang="ja-JP" altLang="en-US" dirty="0" smtClean="0"/>
              <a:t>次期計画</a:t>
            </a:r>
            <a:r>
              <a:rPr lang="en-US" altLang="ja-JP" dirty="0" smtClean="0"/>
              <a:t>”</a:t>
            </a:r>
            <a:r>
              <a:rPr lang="ja-JP" altLang="en-US" dirty="0" smtClean="0"/>
              <a:t>になってしまいました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986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主な</a:t>
            </a:r>
            <a:r>
              <a:rPr lang="en-US" altLang="ja-JP" dirty="0" smtClean="0"/>
              <a:t>RHIC</a:t>
            </a:r>
            <a:r>
              <a:rPr lang="ja-JP" altLang="en-US" dirty="0" smtClean="0"/>
              <a:t>の成果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71" y="-16446"/>
            <a:ext cx="3594258" cy="382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20" y="3806543"/>
            <a:ext cx="4082480" cy="3051457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82611"/>
            <a:ext cx="8229600" cy="4525963"/>
          </a:xfrm>
        </p:spPr>
        <p:txBody>
          <a:bodyPr/>
          <a:lstStyle/>
          <a:p>
            <a:r>
              <a:rPr lang="ja-JP" altLang="en-US" sz="2400" dirty="0" smtClean="0"/>
              <a:t>低運動量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仮想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光子の測定</a:t>
            </a:r>
            <a:endParaRPr lang="en-US" altLang="ja-JP" sz="2400" dirty="0" smtClean="0"/>
          </a:p>
          <a:p>
            <a:pPr lvl="1"/>
            <a:r>
              <a:rPr lang="ja-JP" altLang="en-US" sz="2200" dirty="0" smtClean="0"/>
              <a:t>余剰成分</a:t>
            </a:r>
            <a:r>
              <a:rPr lang="en-US" altLang="ja-JP" sz="2200" dirty="0" smtClean="0"/>
              <a:t>=</a:t>
            </a:r>
            <a:r>
              <a:rPr lang="ja-JP" altLang="en-US" sz="2200" dirty="0" smtClean="0"/>
              <a:t>熱的光子</a:t>
            </a:r>
            <a:endParaRPr lang="en-US" altLang="ja-JP" sz="2200" dirty="0"/>
          </a:p>
          <a:p>
            <a:pPr lvl="2"/>
            <a:r>
              <a:rPr lang="en-US" altLang="ja-JP" sz="2000" dirty="0" err="1" smtClean="0"/>
              <a:t>T</a:t>
            </a:r>
            <a:r>
              <a:rPr lang="en-US" altLang="ja-JP" sz="2000" baseline="-25000" dirty="0" err="1" smtClean="0"/>
              <a:t>slope</a:t>
            </a:r>
            <a:r>
              <a:rPr lang="en-US" altLang="ja-JP" sz="2000" dirty="0" smtClean="0"/>
              <a:t>=220 +- 20MeV &gt; </a:t>
            </a:r>
            <a:r>
              <a:rPr lang="en-US" altLang="ja-JP" sz="2000" dirty="0" err="1" smtClean="0"/>
              <a:t>T</a:t>
            </a:r>
            <a:r>
              <a:rPr lang="en-US" altLang="ja-JP" sz="2000" baseline="-25000" dirty="0" err="1" smtClean="0"/>
              <a:t>c</a:t>
            </a:r>
            <a:endParaRPr lang="en-US" altLang="ja-JP" sz="2000" baseline="-25000" dirty="0" smtClean="0"/>
          </a:p>
          <a:p>
            <a:pPr lvl="1"/>
            <a:r>
              <a:rPr lang="ja-JP" altLang="en-US" sz="2200" dirty="0" smtClean="0"/>
              <a:t>初期温度と初期時間の制限</a:t>
            </a:r>
            <a:endParaRPr lang="en-US" altLang="ja-JP" sz="2200" dirty="0" smtClean="0"/>
          </a:p>
          <a:p>
            <a:pPr lvl="2"/>
            <a:r>
              <a:rPr lang="en-US" altLang="ja-JP" sz="2000" dirty="0">
                <a:latin typeface="Symbol" charset="2"/>
                <a:cs typeface="Symbol" charset="2"/>
              </a:rPr>
              <a:t>t</a:t>
            </a:r>
            <a:r>
              <a:rPr lang="en-US" altLang="ja-JP" sz="2000" baseline="-25000" dirty="0" smtClean="0"/>
              <a:t>0</a:t>
            </a:r>
            <a:r>
              <a:rPr lang="en-US" altLang="ja-JP" sz="2000" dirty="0" smtClean="0"/>
              <a:t>~0.1-0.6fm/c, T</a:t>
            </a:r>
            <a:r>
              <a:rPr lang="en-US" altLang="ja-JP" sz="2000" baseline="-25000" dirty="0" smtClean="0"/>
              <a:t>0</a:t>
            </a:r>
            <a:r>
              <a:rPr lang="en-US" altLang="ja-JP" sz="2000" dirty="0" smtClean="0"/>
              <a:t>=300-600MeV</a:t>
            </a:r>
          </a:p>
          <a:p>
            <a:pPr lvl="1"/>
            <a:r>
              <a:rPr lang="ja-JP" altLang="en-US" sz="2200" dirty="0" smtClean="0"/>
              <a:t>大きな</a:t>
            </a:r>
            <a:r>
              <a:rPr lang="en-US" altLang="ja-JP" sz="2200" dirty="0" smtClean="0"/>
              <a:t>v2</a:t>
            </a:r>
            <a:r>
              <a:rPr lang="ja-JP" altLang="en-US" sz="2200" dirty="0" smtClean="0"/>
              <a:t>はパズル</a:t>
            </a:r>
            <a:endParaRPr lang="en-US" altLang="ja-JP" sz="2200" dirty="0" smtClean="0"/>
          </a:p>
          <a:p>
            <a:pPr lvl="2"/>
            <a:r>
              <a:rPr lang="en-US" altLang="ja-JP" sz="2000" dirty="0" err="1" smtClean="0">
                <a:latin typeface="Symbol" charset="2"/>
                <a:cs typeface="Symbol" charset="2"/>
              </a:rPr>
              <a:t>e</a:t>
            </a:r>
            <a:r>
              <a:rPr lang="en-US" altLang="ja-JP" sz="2000" baseline="-25000" dirty="0" err="1" smtClean="0"/>
              <a:t>p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運動量異方性</a:t>
            </a:r>
            <a:r>
              <a:rPr lang="en-US" altLang="ja-JP" sz="2000" dirty="0" smtClean="0"/>
              <a:t>)</a:t>
            </a:r>
            <a:r>
              <a:rPr lang="ja-JP" altLang="en-US" sz="2000" dirty="0" smtClean="0"/>
              <a:t>の飽和</a:t>
            </a:r>
            <a:r>
              <a:rPr lang="en-US" altLang="ja-JP" sz="2000" dirty="0" smtClean="0"/>
              <a:t>: </a:t>
            </a:r>
            <a:r>
              <a:rPr lang="en-US" altLang="ja-JP" sz="2000" dirty="0" smtClean="0"/>
              <a:t>3</a:t>
            </a:r>
            <a:r>
              <a:rPr lang="en-US" altLang="ja-JP" sz="2000" dirty="0" smtClean="0"/>
              <a:t>~6fm/c [TECHQM]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188" y="3772875"/>
            <a:ext cx="2621341" cy="30851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13271" y="4616292"/>
            <a:ext cx="124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</a:t>
            </a:r>
            <a:r>
              <a:rPr lang="hu-HU" altLang="ja-JP" sz="1400" dirty="0" smtClean="0"/>
              <a:t>RL. </a:t>
            </a:r>
            <a:r>
              <a:rPr lang="hu-HU" altLang="ja-JP" sz="1400" dirty="0"/>
              <a:t>109, </a:t>
            </a:r>
            <a:endParaRPr lang="hu-HU" altLang="ja-JP" sz="1400" dirty="0" smtClean="0"/>
          </a:p>
          <a:p>
            <a:r>
              <a:rPr lang="hu-HU" altLang="ja-JP" sz="1400" dirty="0" smtClean="0"/>
              <a:t>122302 </a:t>
            </a:r>
            <a:r>
              <a:rPr lang="hu-HU" altLang="ja-JP" sz="1400" dirty="0"/>
              <a:t>(2012</a:t>
            </a:r>
            <a:r>
              <a:rPr lang="hu-HU" altLang="ja-JP" sz="1400" dirty="0" smtClean="0"/>
              <a:t>)</a:t>
            </a:r>
            <a:endParaRPr lang="hu-HU" altLang="ja-JP" sz="1400" dirty="0"/>
          </a:p>
        </p:txBody>
      </p:sp>
    </p:spTree>
    <p:extLst>
      <p:ext uri="{BB962C8B-B14F-4D97-AF65-F5344CB8AC3E}">
        <p14:creationId xmlns:p14="http://schemas.microsoft.com/office/powerpoint/2010/main" val="415724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63" y="3013033"/>
            <a:ext cx="4574737" cy="384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3309"/>
          <a:stretch>
            <a:fillRect/>
          </a:stretch>
        </p:blipFill>
        <p:spPr bwMode="auto">
          <a:xfrm>
            <a:off x="1" y="3933790"/>
            <a:ext cx="4717532" cy="29242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主な</a:t>
            </a:r>
            <a:r>
              <a:rPr lang="en-US" altLang="ja-JP" dirty="0" smtClean="0"/>
              <a:t>RHIC</a:t>
            </a:r>
            <a:r>
              <a:rPr lang="ja-JP" altLang="en-US" dirty="0" smtClean="0"/>
              <a:t>の成果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6008"/>
            <a:ext cx="8686800" cy="4525963"/>
          </a:xfrm>
        </p:spPr>
        <p:txBody>
          <a:bodyPr/>
          <a:lstStyle/>
          <a:p>
            <a:r>
              <a:rPr kumimoji="1" lang="ja-JP" altLang="en-US" sz="2400" dirty="0" smtClean="0"/>
              <a:t>ジェットクエンチングの発見</a:t>
            </a:r>
            <a:endParaRPr kumimoji="1" lang="en-US" altLang="ja-JP" sz="2400" dirty="0" smtClean="0"/>
          </a:p>
          <a:p>
            <a:pPr lvl="1"/>
            <a:r>
              <a:rPr lang="ja-JP" altLang="en-US" sz="2200" dirty="0" smtClean="0"/>
              <a:t>大きな</a:t>
            </a:r>
            <a:r>
              <a:rPr lang="en-US" altLang="ja-JP" sz="2200" dirty="0" err="1" smtClean="0"/>
              <a:t>p</a:t>
            </a:r>
            <a:r>
              <a:rPr lang="en-US" altLang="ja-JP" sz="2200" baseline="-25000" dirty="0" err="1" smtClean="0"/>
              <a:t>T</a:t>
            </a:r>
            <a:r>
              <a:rPr lang="ja-JP" altLang="en-US" sz="2200" dirty="0" smtClean="0"/>
              <a:t>領域で、</a:t>
            </a:r>
            <a:r>
              <a:rPr lang="en-US" altLang="ja-JP" sz="2200" dirty="0" smtClean="0"/>
              <a:t>R</a:t>
            </a:r>
            <a:r>
              <a:rPr lang="en-US" altLang="ja-JP" sz="2200" baseline="-25000" dirty="0" smtClean="0"/>
              <a:t>AA</a:t>
            </a:r>
            <a:r>
              <a:rPr lang="en-US" altLang="ja-JP" sz="2200" dirty="0" smtClean="0"/>
              <a:t> &lt; 1</a:t>
            </a:r>
          </a:p>
          <a:p>
            <a:pPr lvl="2"/>
            <a:r>
              <a:rPr lang="en-US" altLang="ja-JP" sz="2000" dirty="0" err="1" smtClean="0"/>
              <a:t>d+Au</a:t>
            </a:r>
            <a:r>
              <a:rPr lang="ja-JP" altLang="en-US" sz="2000" dirty="0" smtClean="0"/>
              <a:t>衝突や直接光子では見られない、終状態による効果</a:t>
            </a:r>
            <a:endParaRPr lang="en-US" altLang="ja-JP" sz="2000" dirty="0" smtClean="0"/>
          </a:p>
          <a:p>
            <a:pPr lvl="1"/>
            <a:r>
              <a:rPr kumimoji="1" lang="ja-JP" altLang="en-US" sz="2200" dirty="0" smtClean="0"/>
              <a:t>グルーオン放出によるエネルギー損失</a:t>
            </a:r>
            <a:r>
              <a:rPr kumimoji="1" lang="en-US" altLang="ja-JP" sz="2200" dirty="0" smtClean="0"/>
              <a:t> </a:t>
            </a:r>
          </a:p>
          <a:p>
            <a:pPr lvl="2"/>
            <a:r>
              <a:rPr kumimoji="1" lang="en-US" altLang="ja-JP" sz="2000" dirty="0" err="1" smtClean="0">
                <a:sym typeface="Wingdings"/>
              </a:rPr>
              <a:t>dN</a:t>
            </a:r>
            <a:r>
              <a:rPr kumimoji="1" lang="en-US" altLang="ja-JP" sz="2000" baseline="-25000" dirty="0" err="1" smtClean="0">
                <a:sym typeface="Wingdings"/>
              </a:rPr>
              <a:t>g</a:t>
            </a:r>
            <a:r>
              <a:rPr kumimoji="1" lang="en-US" altLang="ja-JP" sz="2000" dirty="0" smtClean="0">
                <a:sym typeface="Wingdings"/>
              </a:rPr>
              <a:t>/</a:t>
            </a:r>
            <a:r>
              <a:rPr kumimoji="1" lang="en-US" altLang="ja-JP" sz="2000" dirty="0" err="1" smtClean="0">
                <a:sym typeface="Wingdings"/>
              </a:rPr>
              <a:t>dy</a:t>
            </a:r>
            <a:r>
              <a:rPr kumimoji="1" lang="en-US" altLang="ja-JP" sz="2000" dirty="0" smtClean="0">
                <a:sym typeface="Wingdings"/>
              </a:rPr>
              <a:t> ~ 600-1000, </a:t>
            </a:r>
            <a:r>
              <a:rPr kumimoji="1" lang="en-US" altLang="ja-JP" sz="2000" dirty="0" err="1" smtClean="0">
                <a:sym typeface="Wingdings"/>
              </a:rPr>
              <a:t>qhat</a:t>
            </a:r>
            <a:r>
              <a:rPr kumimoji="1" lang="en-US" altLang="ja-JP" sz="2000" dirty="0" smtClean="0">
                <a:sym typeface="Wingdings"/>
              </a:rPr>
              <a:t>=6~24 GeV</a:t>
            </a:r>
            <a:r>
              <a:rPr kumimoji="1" lang="en-US" altLang="ja-JP" sz="2000" baseline="30000" dirty="0" smtClean="0">
                <a:sym typeface="Wingdings"/>
              </a:rPr>
              <a:t>2</a:t>
            </a:r>
            <a:r>
              <a:rPr kumimoji="1" lang="en-US" altLang="ja-JP" sz="2000" dirty="0" smtClean="0">
                <a:sym typeface="Wingdings"/>
              </a:rPr>
              <a:t>/</a:t>
            </a:r>
            <a:r>
              <a:rPr kumimoji="1" lang="en-US" altLang="ja-JP" sz="2000" dirty="0" err="1" smtClean="0">
                <a:sym typeface="Wingdings"/>
              </a:rPr>
              <a:t>fm</a:t>
            </a:r>
            <a:endParaRPr kumimoji="1" lang="en-US" altLang="ja-JP" sz="2000" dirty="0" smtClean="0"/>
          </a:p>
          <a:p>
            <a:pPr lvl="2"/>
            <a:r>
              <a:rPr kumimoji="1" lang="en-US" altLang="ja-JP" sz="2000" dirty="0" smtClean="0"/>
              <a:t>Path length</a:t>
            </a:r>
            <a:r>
              <a:rPr kumimoji="1" lang="ja-JP" altLang="en-US" sz="2000" dirty="0" smtClean="0"/>
              <a:t>依存性</a:t>
            </a:r>
            <a:r>
              <a:rPr kumimoji="1" lang="en-US" altLang="ja-JP" sz="2000" dirty="0" smtClean="0"/>
              <a:t> (v</a:t>
            </a:r>
            <a:r>
              <a:rPr kumimoji="1" lang="en-US" altLang="ja-JP" sz="2000" baseline="-25000" dirty="0" smtClean="0"/>
              <a:t>2</a:t>
            </a:r>
            <a:r>
              <a:rPr kumimoji="1" lang="en-US" altLang="ja-JP" sz="2000" dirty="0" smtClean="0"/>
              <a:t>)</a:t>
            </a:r>
          </a:p>
          <a:p>
            <a:pPr lvl="3"/>
            <a:r>
              <a:rPr lang="en-US" altLang="ja-JP" sz="1600" dirty="0" smtClean="0"/>
              <a:t>L</a:t>
            </a:r>
            <a:r>
              <a:rPr lang="en-US" altLang="ja-JP" sz="1600" baseline="30000" dirty="0" smtClean="0"/>
              <a:t>2</a:t>
            </a:r>
            <a:r>
              <a:rPr lang="en-US" altLang="ja-JP" sz="1600" dirty="0" smtClean="0"/>
              <a:t>(</a:t>
            </a:r>
            <a:r>
              <a:rPr lang="en-US" altLang="ja-JP" sz="1600" dirty="0" err="1" smtClean="0"/>
              <a:t>pQCD</a:t>
            </a:r>
            <a:r>
              <a:rPr lang="en-US" altLang="ja-JP" sz="1600" dirty="0" smtClean="0"/>
              <a:t>)</a:t>
            </a:r>
            <a:r>
              <a:rPr lang="ja-JP" altLang="en-US" sz="1600" dirty="0" smtClean="0"/>
              <a:t>よりも</a:t>
            </a:r>
            <a:r>
              <a:rPr lang="en-US" altLang="ja-JP" sz="1600" dirty="0" smtClean="0"/>
              <a:t>L</a:t>
            </a:r>
            <a:r>
              <a:rPr lang="en-US" altLang="ja-JP" sz="1600" baseline="30000" dirty="0" smtClean="0"/>
              <a:t>3</a:t>
            </a:r>
            <a:r>
              <a:rPr lang="en-US" altLang="ja-JP" sz="1600" dirty="0" smtClean="0"/>
              <a:t>(</a:t>
            </a:r>
            <a:r>
              <a:rPr lang="en-US" altLang="ja-JP" sz="1600" dirty="0" err="1" smtClean="0"/>
              <a:t>AdS</a:t>
            </a:r>
            <a:r>
              <a:rPr lang="en-US" altLang="ja-JP" sz="1600" dirty="0" smtClean="0"/>
              <a:t>/CFT)</a:t>
            </a:r>
          </a:p>
          <a:p>
            <a:pPr marL="1371600" lvl="3" indent="0">
              <a:buNone/>
            </a:pPr>
            <a:r>
              <a:rPr lang="ja-JP" altLang="en-US" sz="1600" dirty="0" smtClean="0"/>
              <a:t>の方がよく記述できる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98976" y="1342867"/>
            <a:ext cx="3917171" cy="369332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 = (d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N/</a:t>
            </a:r>
            <a:r>
              <a:rPr kumimoji="1" lang="en-US" altLang="ja-JP" dirty="0" err="1" smtClean="0"/>
              <a:t>dydp</a:t>
            </a:r>
            <a:r>
              <a:rPr kumimoji="1" lang="en-US" altLang="ja-JP" baseline="-25000" dirty="0" err="1" smtClean="0"/>
              <a:t>t</a:t>
            </a:r>
            <a:r>
              <a:rPr kumimoji="1" lang="en-US" altLang="ja-JP" dirty="0" smtClean="0"/>
              <a:t>)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/&lt;</a:t>
            </a:r>
            <a:r>
              <a:rPr kumimoji="1" lang="en-US" altLang="ja-JP" dirty="0" err="1" smtClean="0"/>
              <a:t>N</a:t>
            </a:r>
            <a:r>
              <a:rPr kumimoji="1" lang="en-US" altLang="ja-JP" baseline="-25000" dirty="0" err="1" smtClean="0"/>
              <a:t>col</a:t>
            </a:r>
            <a:r>
              <a:rPr kumimoji="1" lang="en-US" altLang="ja-JP" dirty="0" smtClean="0"/>
              <a:t>&gt;(d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N/</a:t>
            </a:r>
            <a:r>
              <a:rPr kumimoji="1" lang="en-US" altLang="ja-JP" dirty="0" err="1" smtClean="0"/>
              <a:t>dydp</a:t>
            </a:r>
            <a:r>
              <a:rPr kumimoji="1" lang="en-US" altLang="ja-JP" baseline="-25000" dirty="0" err="1" smtClean="0"/>
              <a:t>t</a:t>
            </a:r>
            <a:r>
              <a:rPr kumimoji="1" lang="en-US" altLang="ja-JP" dirty="0" smtClean="0"/>
              <a:t>)</a:t>
            </a:r>
            <a:r>
              <a:rPr kumimoji="1" lang="en-US" altLang="ja-JP" baseline="-25000" dirty="0" err="1" smtClean="0"/>
              <a:t>pp</a:t>
            </a:r>
            <a:endParaRPr kumimoji="1" lang="ja-JP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4923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主な</a:t>
            </a:r>
            <a:r>
              <a:rPr lang="en-US" altLang="ja-JP" dirty="0" smtClean="0"/>
              <a:t>RHIC</a:t>
            </a:r>
            <a:r>
              <a:rPr lang="ja-JP" altLang="en-US" dirty="0" smtClean="0"/>
              <a:t>の成果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2400" dirty="0" smtClean="0"/>
              <a:t>重クォークのエネルギー損失</a:t>
            </a:r>
            <a:endParaRPr kumimoji="1" lang="en-US" altLang="ja-JP" sz="2400" dirty="0" smtClean="0"/>
          </a:p>
          <a:p>
            <a:pPr lvl="1"/>
            <a:r>
              <a:rPr lang="ja-JP" altLang="en-US" sz="2200" dirty="0" smtClean="0"/>
              <a:t>衝突過程によるエネルギー損失</a:t>
            </a:r>
            <a:endParaRPr lang="en-US" altLang="ja-JP" sz="2200" dirty="0"/>
          </a:p>
          <a:p>
            <a:pPr lvl="1"/>
            <a:r>
              <a:rPr lang="en-US" altLang="ja-JP" sz="2200" dirty="0" smtClean="0"/>
              <a:t>QGP</a:t>
            </a:r>
            <a:r>
              <a:rPr lang="ja-JP" altLang="en-US" sz="2200" dirty="0" smtClean="0"/>
              <a:t>中のでブラウン運動</a:t>
            </a:r>
            <a:endParaRPr lang="en-US" altLang="ja-JP" sz="2200" dirty="0" smtClean="0"/>
          </a:p>
          <a:p>
            <a:pPr lvl="2"/>
            <a:r>
              <a:rPr lang="ja-JP" altLang="en-US" sz="2000" dirty="0" smtClean="0"/>
              <a:t>輸送係数</a:t>
            </a:r>
            <a:r>
              <a:rPr lang="en-US" altLang="ja-JP" sz="2000" dirty="0" smtClean="0">
                <a:sym typeface="Wingdings"/>
              </a:rPr>
              <a:t></a:t>
            </a:r>
            <a:r>
              <a:rPr lang="ja-JP" altLang="en-US" sz="2000" dirty="0" smtClean="0"/>
              <a:t>強結合に近い</a:t>
            </a:r>
            <a:endParaRPr lang="en-US" altLang="ja-JP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7" name="Picture 20" descr="raa_v2_run4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88" y="1969962"/>
            <a:ext cx="4683513" cy="488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966208" y="1707831"/>
            <a:ext cx="2892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ja-JP" sz="1200" dirty="0" smtClean="0"/>
              <a:t>PHENIX, Phys</a:t>
            </a:r>
            <a:r>
              <a:rPr lang="hu-HU" altLang="ja-JP" sz="1200" dirty="0"/>
              <a:t>. Rev. Lett. 98, 172301 (2007) </a:t>
            </a:r>
            <a:endParaRPr kumimoji="1" lang="ja-JP" altLang="en-US" sz="1200" dirty="0"/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327008"/>
              </p:ext>
            </p:extLst>
          </p:nvPr>
        </p:nvGraphicFramePr>
        <p:xfrm>
          <a:off x="54138" y="2835228"/>
          <a:ext cx="216058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4" name="数式" r:id="rId4" imgW="1117115" imgH="393529" progId="Equation.3">
                  <p:embed/>
                </p:oleObj>
              </mc:Choice>
              <mc:Fallback>
                <p:oleObj name="数式" r:id="rId4" imgW="1117115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38" y="2835228"/>
                        <a:ext cx="216058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868387"/>
              </p:ext>
            </p:extLst>
          </p:nvPr>
        </p:nvGraphicFramePr>
        <p:xfrm>
          <a:off x="2260085" y="2835228"/>
          <a:ext cx="2663759" cy="83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5" name="数式" r:id="rId6" imgW="1409088" imgH="444307" progId="Equation.3">
                  <p:embed/>
                </p:oleObj>
              </mc:Choice>
              <mc:Fallback>
                <p:oleObj name="数式" r:id="rId6" imgW="1409088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085" y="2835228"/>
                        <a:ext cx="2663759" cy="839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79590" y="3689766"/>
            <a:ext cx="4360990" cy="316682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sz="2000" b="1" dirty="0"/>
              <a:t>D</a:t>
            </a:r>
            <a:r>
              <a:rPr lang="en-US" altLang="ja-JP" sz="2000" b="1" baseline="-25000" dirty="0"/>
              <a:t>HQ</a:t>
            </a:r>
            <a:r>
              <a:rPr lang="en-US" altLang="ja-JP" sz="2000" b="1" dirty="0"/>
              <a:t> x 2 </a:t>
            </a:r>
            <a:r>
              <a:rPr lang="en-US" altLang="ja-JP" sz="2000" b="1" dirty="0" err="1">
                <a:latin typeface="Symbol" charset="0"/>
              </a:rPr>
              <a:t>p</a:t>
            </a:r>
            <a:r>
              <a:rPr lang="en-US" altLang="ja-JP" sz="2000" b="1" dirty="0" err="1"/>
              <a:t>T</a:t>
            </a:r>
            <a:r>
              <a:rPr lang="en-US" altLang="ja-JP" sz="2000" b="1" dirty="0"/>
              <a:t> ~ 4-</a:t>
            </a:r>
            <a:r>
              <a:rPr lang="en-US" altLang="ja-JP" sz="2000" b="1" dirty="0" smtClean="0"/>
              <a:t>6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sz="2000" i="1" dirty="0" smtClean="0"/>
              <a:t>D</a:t>
            </a:r>
            <a:r>
              <a:rPr lang="en-US" altLang="ja-JP" sz="2000" i="1" baseline="-25000" dirty="0" smtClean="0"/>
              <a:t>HQ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~ 6 x </a:t>
            </a:r>
            <a:r>
              <a:rPr lang="en-US" altLang="ja-JP" sz="2000" dirty="0">
                <a:latin typeface="Symbol" charset="0"/>
              </a:rPr>
              <a:t>h</a:t>
            </a:r>
            <a:r>
              <a:rPr lang="en-US" altLang="ja-JP" sz="2000" dirty="0"/>
              <a:t>/(</a:t>
            </a:r>
            <a:r>
              <a:rPr lang="en-US" altLang="ja-JP" sz="2000" dirty="0" err="1">
                <a:latin typeface="Symbol" charset="0"/>
              </a:rPr>
              <a:t>e</a:t>
            </a:r>
            <a:r>
              <a:rPr lang="en-US" altLang="ja-JP" sz="2000" dirty="0" err="1"/>
              <a:t>+p</a:t>
            </a:r>
            <a:r>
              <a:rPr lang="en-US" altLang="ja-JP" sz="2000" dirty="0"/>
              <a:t>) = 6 x </a:t>
            </a:r>
            <a:r>
              <a:rPr lang="en-US" altLang="ja-JP" sz="2000" dirty="0">
                <a:latin typeface="Symbol" charset="0"/>
              </a:rPr>
              <a:t>h</a:t>
            </a:r>
            <a:r>
              <a:rPr lang="en-US" altLang="ja-JP" sz="2000" dirty="0"/>
              <a:t>/</a:t>
            </a:r>
            <a:r>
              <a:rPr lang="en-US" altLang="ja-JP" sz="2000" i="1" dirty="0" err="1" smtClean="0"/>
              <a:t>Ts</a:t>
            </a:r>
            <a:r>
              <a:rPr lang="en-US" altLang="ja-JP" sz="2000" i="1" dirty="0"/>
              <a:t> </a:t>
            </a:r>
            <a:r>
              <a:rPr lang="en-US" altLang="ja-JP" sz="2000" i="1" dirty="0" smtClean="0"/>
              <a:t>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sz="2000" i="1" dirty="0">
                <a:latin typeface="Symbol" charset="0"/>
                <a:sym typeface="Wingdings" charset="0"/>
              </a:rPr>
              <a:t> </a:t>
            </a:r>
            <a:r>
              <a:rPr lang="en-US" altLang="ja-JP" sz="2000" dirty="0" smtClean="0">
                <a:latin typeface="Symbol" charset="0"/>
                <a:sym typeface="Wingdings" charset="0"/>
              </a:rPr>
              <a:t>h</a:t>
            </a:r>
            <a:r>
              <a:rPr lang="en-US" altLang="ja-JP" sz="2000" dirty="0">
                <a:sym typeface="Wingdings" charset="0"/>
              </a:rPr>
              <a:t>/</a:t>
            </a:r>
            <a:r>
              <a:rPr lang="en-US" altLang="ja-JP" sz="2000" i="1" dirty="0">
                <a:sym typeface="Wingdings" charset="0"/>
              </a:rPr>
              <a:t>s</a:t>
            </a:r>
            <a:r>
              <a:rPr lang="en-US" altLang="ja-JP" sz="2000" dirty="0">
                <a:sym typeface="Wingdings" charset="0"/>
              </a:rPr>
              <a:t> ~ (4/3 – 2)/</a:t>
            </a:r>
            <a:r>
              <a:rPr lang="en-US" altLang="ja-JP" sz="2000" dirty="0" smtClean="0">
                <a:sym typeface="Wingdings" charset="0"/>
              </a:rPr>
              <a:t>4</a:t>
            </a:r>
            <a:r>
              <a:rPr lang="en-US" altLang="ja-JP" sz="2000" dirty="0" smtClean="0">
                <a:latin typeface="Symbol" charset="0"/>
                <a:sym typeface="Wingdings" charset="0"/>
              </a:rPr>
              <a:t>p </a:t>
            </a:r>
            <a:r>
              <a:rPr lang="en-US" altLang="ja-JP" sz="2000" dirty="0" smtClean="0">
                <a:sym typeface="Wingdings" charset="0"/>
              </a:rPr>
              <a:t>~ 0.1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ja-JP" sz="2000" dirty="0" smtClean="0">
                <a:sym typeface="Wingdings" charset="0"/>
              </a:rPr>
              <a:t> </a:t>
            </a:r>
            <a:r>
              <a:rPr lang="ja-JP" altLang="en-US" sz="2000" dirty="0" smtClean="0">
                <a:sym typeface="Wingdings" charset="0"/>
              </a:rPr>
              <a:t>強結合を示唆</a:t>
            </a:r>
            <a:endParaRPr lang="en-US" altLang="ja-JP" sz="2000" b="1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sz="2000" b="1" dirty="0"/>
              <a:t>Relaxation </a:t>
            </a:r>
            <a:r>
              <a:rPr lang="en-US" altLang="ja-JP" sz="2000" b="1" dirty="0" smtClean="0"/>
              <a:t>time(1/</a:t>
            </a:r>
            <a:r>
              <a:rPr lang="en-US" altLang="ja-JP" sz="2000" b="1" dirty="0" smtClean="0">
                <a:latin typeface="Symbol" charset="2"/>
                <a:cs typeface="Symbol" charset="2"/>
              </a:rPr>
              <a:t>G</a:t>
            </a:r>
            <a:r>
              <a:rPr lang="en-US" altLang="ja-JP" sz="2000" b="1" dirty="0" smtClean="0"/>
              <a:t>):</a:t>
            </a:r>
            <a:r>
              <a:rPr lang="en-US" altLang="ja-JP" sz="2000" b="1" dirty="0" smtClean="0">
                <a:latin typeface="Symbol" charset="0"/>
              </a:rPr>
              <a:t> 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~ 5 (15) </a:t>
            </a:r>
            <a:r>
              <a:rPr lang="en-US" altLang="ja-JP" sz="2000" dirty="0" err="1"/>
              <a:t>fm</a:t>
            </a:r>
            <a:r>
              <a:rPr lang="en-US" altLang="ja-JP" sz="2000" dirty="0"/>
              <a:t>/c for c(b) quarks (cf. </a:t>
            </a:r>
            <a:r>
              <a:rPr lang="en-US" altLang="ja-JP" sz="2000" dirty="0">
                <a:latin typeface="Symbol" charset="0"/>
              </a:rPr>
              <a:t>t</a:t>
            </a:r>
            <a:r>
              <a:rPr lang="en-US" altLang="ja-JP" sz="2000" baseline="-25000" dirty="0"/>
              <a:t>QGP</a:t>
            </a:r>
            <a:r>
              <a:rPr lang="en-US" altLang="ja-JP" sz="2000" dirty="0" smtClean="0"/>
              <a:t>~5-10fm</a:t>
            </a:r>
            <a:r>
              <a:rPr lang="en-US" altLang="ja-JP" sz="2000" dirty="0"/>
              <a:t>/c)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sz="2000" dirty="0"/>
              <a:t> charm (and bottom) interacts in the medium strongly.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01529" y="1409812"/>
            <a:ext cx="2242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/>
              <a:t>Akamatsu</a:t>
            </a:r>
            <a:r>
              <a:rPr kumimoji="1" lang="en-US" altLang="ja-JP" sz="1200" dirty="0" smtClean="0"/>
              <a:t> PRC, 79. </a:t>
            </a:r>
            <a:r>
              <a:rPr lang="en-US" altLang="ja-JP" sz="1200" dirty="0" smtClean="0"/>
              <a:t>054907, 2009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643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主な</a:t>
            </a:r>
            <a:r>
              <a:rPr lang="en-US" altLang="ja-JP" dirty="0" smtClean="0"/>
              <a:t>RHIC</a:t>
            </a:r>
            <a:r>
              <a:rPr lang="ja-JP" altLang="en-US" dirty="0" smtClean="0"/>
              <a:t>の成果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err="1"/>
              <a:t>d</a:t>
            </a:r>
            <a:r>
              <a:rPr lang="en-US" altLang="ja-JP" sz="2400" dirty="0" err="1" smtClean="0"/>
              <a:t>+Au</a:t>
            </a:r>
            <a:r>
              <a:rPr lang="ja-JP" altLang="en-US" sz="2400" dirty="0" smtClean="0"/>
              <a:t>衝突における前方方向</a:t>
            </a:r>
            <a:r>
              <a:rPr lang="en-US" altLang="ja-JP" sz="2400" dirty="0" smtClean="0"/>
              <a:t>(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400" dirty="0" smtClean="0"/>
              <a:t>&gt;3)</a:t>
            </a:r>
            <a:r>
              <a:rPr lang="ja-JP" altLang="en-US" sz="2400" dirty="0" smtClean="0"/>
              <a:t>の粒子生成抑制</a:t>
            </a:r>
            <a:endParaRPr lang="en-US" altLang="ja-JP" sz="2400" dirty="0" smtClean="0"/>
          </a:p>
          <a:p>
            <a:pPr lvl="1"/>
            <a:r>
              <a:rPr lang="en-US" altLang="ja-JP" sz="2200" dirty="0" smtClean="0"/>
              <a:t>Rapidity</a:t>
            </a:r>
            <a:r>
              <a:rPr lang="ja-JP" altLang="en-US" sz="2200" dirty="0" smtClean="0"/>
              <a:t>依存性</a:t>
            </a:r>
            <a:r>
              <a:rPr lang="en-US" altLang="ja-JP" sz="2200" dirty="0" smtClean="0"/>
              <a:t>(</a:t>
            </a:r>
            <a:r>
              <a:rPr lang="en-US" altLang="ja-JP" sz="2200" dirty="0" smtClean="0"/>
              <a:t>y~3 </a:t>
            </a:r>
            <a:r>
              <a:rPr lang="en-US" altLang="ja-JP" sz="2200" dirty="0" smtClean="0">
                <a:sym typeface="Wingdings"/>
              </a:rPr>
              <a:t> x=10</a:t>
            </a:r>
            <a:r>
              <a:rPr lang="en-US" altLang="ja-JP" sz="2200" baseline="30000" dirty="0" smtClean="0">
                <a:sym typeface="Wingdings"/>
              </a:rPr>
              <a:t>-3</a:t>
            </a:r>
            <a:r>
              <a:rPr lang="en-US" altLang="ja-JP" sz="2200" dirty="0" smtClean="0">
                <a:sym typeface="Wingdings"/>
              </a:rPr>
              <a:t>~10</a:t>
            </a:r>
            <a:r>
              <a:rPr lang="en-US" altLang="ja-JP" sz="2200" baseline="30000" dirty="0" smtClean="0">
                <a:sym typeface="Wingdings"/>
              </a:rPr>
              <a:t>-4</a:t>
            </a:r>
            <a:r>
              <a:rPr lang="en-US" altLang="ja-JP" sz="2200" dirty="0" smtClean="0">
                <a:sym typeface="Wingdings"/>
              </a:rPr>
              <a:t>)</a:t>
            </a:r>
            <a:r>
              <a:rPr lang="en-US" altLang="en-US" sz="2200" dirty="0" smtClean="0">
                <a:sym typeface="Wingdings"/>
              </a:rPr>
              <a:t>、</a:t>
            </a:r>
            <a:r>
              <a:rPr lang="ja-JP" altLang="en-US" sz="2200" dirty="0" smtClean="0"/>
              <a:t>中心</a:t>
            </a:r>
            <a:r>
              <a:rPr lang="ja-JP" altLang="en-US" sz="2200" dirty="0" smtClean="0"/>
              <a:t>衝突度依存性</a:t>
            </a:r>
            <a:endParaRPr lang="en-US" altLang="ja-JP" sz="2200" dirty="0" smtClean="0"/>
          </a:p>
          <a:p>
            <a:pPr lvl="1"/>
            <a:r>
              <a:rPr lang="en-US" altLang="en-US" sz="2200" dirty="0" smtClean="0"/>
              <a:t>モノ</a:t>
            </a:r>
            <a:r>
              <a:rPr lang="ja-JP" altLang="en-US" sz="2200" dirty="0" smtClean="0"/>
              <a:t>ジェットの観測</a:t>
            </a:r>
            <a:endParaRPr lang="en-US" altLang="ja-JP" sz="2200" dirty="0" smtClean="0"/>
          </a:p>
          <a:p>
            <a:pPr lvl="1"/>
            <a:r>
              <a:rPr lang="ja-JP" altLang="en-US" sz="2200" dirty="0" smtClean="0"/>
              <a:t>グルーオン飽和と無矛盾</a:t>
            </a:r>
            <a:endParaRPr lang="en-US" altLang="ja-JP" sz="2200" dirty="0" smtClean="0"/>
          </a:p>
          <a:p>
            <a:pPr marL="1200150" lvl="2" indent="-342900"/>
            <a:r>
              <a:rPr lang="en-US" altLang="ja-JP" sz="2000" dirty="0" err="1">
                <a:latin typeface="Symbol" charset="2"/>
                <a:cs typeface="Symbol" charset="2"/>
              </a:rPr>
              <a:t>t</a:t>
            </a:r>
            <a:r>
              <a:rPr lang="en-US" altLang="ja-JP" sz="2000" baseline="-25000" dirty="0" err="1" smtClean="0"/>
              <a:t>cross</a:t>
            </a:r>
            <a:r>
              <a:rPr lang="en-US" altLang="ja-JP" sz="2000" dirty="0" smtClean="0"/>
              <a:t>=0.13 </a:t>
            </a:r>
            <a:r>
              <a:rPr lang="en-US" altLang="ja-JP" sz="2000" dirty="0" err="1" smtClean="0"/>
              <a:t>fm</a:t>
            </a:r>
            <a:r>
              <a:rPr lang="en-US" altLang="ja-JP" sz="2000" dirty="0" smtClean="0"/>
              <a:t>/c</a:t>
            </a:r>
          </a:p>
          <a:p>
            <a:pPr marL="1200150" lvl="2" indent="-342900"/>
            <a:r>
              <a:rPr lang="en-US" altLang="ja-JP" sz="2000" dirty="0"/>
              <a:t>2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GeV</a:t>
            </a:r>
            <a:r>
              <a:rPr lang="en-US" altLang="ja-JP" sz="2000" dirty="0" smtClean="0"/>
              <a:t> at y=3 </a:t>
            </a:r>
            <a:r>
              <a:rPr lang="en-US" altLang="ja-JP" sz="2000" dirty="0" smtClean="0">
                <a:sym typeface="Wingdings"/>
              </a:rPr>
              <a:t></a:t>
            </a:r>
            <a:r>
              <a:rPr lang="en-US" altLang="ja-JP" sz="2000" dirty="0" err="1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altLang="ja-JP" sz="2000" baseline="-25000" dirty="0" err="1" smtClean="0">
                <a:sym typeface="Wingdings"/>
              </a:rPr>
              <a:t>prod</a:t>
            </a:r>
            <a:r>
              <a:rPr lang="en-US" altLang="ja-JP" sz="2000" dirty="0" smtClean="0">
                <a:sym typeface="Wingdings"/>
              </a:rPr>
              <a:t> =0.01 </a:t>
            </a:r>
            <a:r>
              <a:rPr lang="en-US" altLang="ja-JP" sz="2000" dirty="0" err="1" smtClean="0">
                <a:sym typeface="Wingdings"/>
              </a:rPr>
              <a:t>fm</a:t>
            </a:r>
            <a:r>
              <a:rPr lang="en-US" altLang="ja-JP" sz="2000" dirty="0" smtClean="0">
                <a:sym typeface="Wingdings"/>
              </a:rPr>
              <a:t>/c </a:t>
            </a:r>
            <a:endParaRPr lang="en-US" altLang="ja-JP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8" name="Picture 1026" descr="C:\Documents and Settings\agordon\Desktop\talks\dnp_hawaii_2009\images\m4.84.20091005.1.8034.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r="15573" b="8705"/>
          <a:stretch>
            <a:fillRect/>
          </a:stretch>
        </p:blipFill>
        <p:spPr bwMode="auto">
          <a:xfrm>
            <a:off x="6588935" y="2145431"/>
            <a:ext cx="2334809" cy="228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60" descr="C:\Documents and Settings\agordon\Desktop\talks\dnp_hawaii_2009\images\m4.71.20091008.8134.2000.400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r="9441" b="8783"/>
          <a:stretch>
            <a:fillRect/>
          </a:stretch>
        </p:blipFill>
        <p:spPr bwMode="auto">
          <a:xfrm>
            <a:off x="6561106" y="4453094"/>
            <a:ext cx="2582894" cy="238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247" y="2023220"/>
            <a:ext cx="2158688" cy="12269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1469"/>
            <a:ext cx="3110610" cy="303085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1"/>
          <a:stretch>
            <a:fillRect/>
          </a:stretch>
        </p:blipFill>
        <p:spPr bwMode="auto">
          <a:xfrm>
            <a:off x="2955415" y="3654670"/>
            <a:ext cx="3613220" cy="320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06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主な</a:t>
            </a:r>
            <a:r>
              <a:rPr kumimoji="1" lang="en-US" altLang="ja-JP" dirty="0" smtClean="0"/>
              <a:t>RHIC</a:t>
            </a:r>
            <a:r>
              <a:rPr kumimoji="1" lang="ja-JP" altLang="en-US" dirty="0" smtClean="0"/>
              <a:t>の成果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0"/>
            <a:ext cx="8686800" cy="5699799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 smtClean="0">
                <a:latin typeface="Arial"/>
                <a:cs typeface="Arial"/>
              </a:rPr>
              <a:t>他にも</a:t>
            </a:r>
            <a:r>
              <a:rPr kumimoji="1" lang="en-US" altLang="ja-JP" dirty="0" smtClean="0">
                <a:latin typeface="Arial"/>
                <a:cs typeface="Arial"/>
              </a:rPr>
              <a:t>…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Di-electron</a:t>
            </a:r>
          </a:p>
          <a:p>
            <a:pPr lvl="2"/>
            <a:r>
              <a:rPr lang="ja-JP" altLang="en-US" dirty="0" smtClean="0">
                <a:latin typeface="Arial"/>
                <a:cs typeface="Arial"/>
              </a:rPr>
              <a:t>低質量領域に超過収量</a:t>
            </a:r>
            <a:r>
              <a:rPr lang="en-US" altLang="ja-JP" dirty="0" smtClean="0">
                <a:latin typeface="Arial"/>
                <a:cs typeface="Arial"/>
              </a:rPr>
              <a:t>. PHENIX</a:t>
            </a:r>
            <a:r>
              <a:rPr lang="ja-JP" altLang="en-US" dirty="0" smtClean="0">
                <a:latin typeface="Arial"/>
                <a:cs typeface="Arial"/>
              </a:rPr>
              <a:t>と</a:t>
            </a:r>
            <a:r>
              <a:rPr lang="en-US" altLang="ja-JP" dirty="0" smtClean="0">
                <a:latin typeface="Arial"/>
                <a:cs typeface="Arial"/>
              </a:rPr>
              <a:t>STAR</a:t>
            </a:r>
            <a:r>
              <a:rPr lang="ja-JP" altLang="en-US" dirty="0" smtClean="0">
                <a:latin typeface="Arial"/>
                <a:cs typeface="Arial"/>
              </a:rPr>
              <a:t>で異なる超過分</a:t>
            </a:r>
            <a:endParaRPr lang="en-US" altLang="ja-JP" dirty="0" smtClean="0">
              <a:latin typeface="Arial"/>
              <a:cs typeface="Arial"/>
            </a:endParaRPr>
          </a:p>
          <a:p>
            <a:pPr lvl="3"/>
            <a:r>
              <a:rPr lang="en-US" altLang="ja-JP" dirty="0">
                <a:latin typeface="Arial"/>
                <a:cs typeface="Arial"/>
              </a:rPr>
              <a:t>Huge enhancement in low mass </a:t>
            </a:r>
            <a:r>
              <a:rPr lang="en-US" altLang="ja-JP" dirty="0" err="1">
                <a:latin typeface="Arial"/>
                <a:cs typeface="Arial"/>
              </a:rPr>
              <a:t>dielectrons</a:t>
            </a:r>
            <a:r>
              <a:rPr lang="en-US" altLang="ja-JP" dirty="0">
                <a:latin typeface="Arial"/>
                <a:cs typeface="Arial"/>
              </a:rPr>
              <a:t> in PHENIX</a:t>
            </a:r>
          </a:p>
          <a:p>
            <a:pPr lvl="3"/>
            <a:r>
              <a:rPr lang="en-US" altLang="ja-JP" dirty="0" smtClean="0">
                <a:latin typeface="Arial"/>
                <a:cs typeface="Arial"/>
              </a:rPr>
              <a:t>Moderate enhancement in STAR</a:t>
            </a:r>
          </a:p>
          <a:p>
            <a:pPr lvl="4"/>
            <a:r>
              <a:rPr lang="en-US" altLang="ja-JP" dirty="0" smtClean="0">
                <a:latin typeface="Arial"/>
                <a:cs typeface="Arial"/>
              </a:rPr>
              <a:t> consistent with cocktail with </a:t>
            </a:r>
            <a:r>
              <a:rPr lang="en-US" altLang="ja-JP" b="1" dirty="0" smtClean="0">
                <a:latin typeface="Arial"/>
                <a:cs typeface="Arial"/>
              </a:rPr>
              <a:t>in-medium </a:t>
            </a:r>
            <a:r>
              <a:rPr lang="en-US" altLang="ja-JP" b="1" dirty="0" smtClean="0">
                <a:latin typeface="Symbol" charset="2"/>
                <a:cs typeface="Symbol" charset="2"/>
              </a:rPr>
              <a:t>r</a:t>
            </a:r>
            <a:r>
              <a:rPr lang="en-US" altLang="ja-JP" b="1" dirty="0" smtClean="0">
                <a:latin typeface="Arial"/>
                <a:cs typeface="Arial"/>
              </a:rPr>
              <a:t>(broadening</a:t>
            </a:r>
            <a:r>
              <a:rPr lang="en-US" altLang="ja-JP" b="1" dirty="0" smtClean="0">
                <a:latin typeface="Arial"/>
                <a:cs typeface="Arial"/>
              </a:rPr>
              <a:t>)</a:t>
            </a:r>
            <a:endParaRPr lang="en-US" altLang="ja-JP" dirty="0" smtClean="0">
              <a:latin typeface="Arial"/>
              <a:cs typeface="Arial"/>
            </a:endParaRP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ja-JP" altLang="en-US" dirty="0" smtClean="0">
                <a:latin typeface="Arial"/>
                <a:cs typeface="Arial"/>
              </a:rPr>
              <a:t>の収量抑制</a:t>
            </a:r>
            <a:endParaRPr lang="en-US" altLang="ja-JP" dirty="0" smtClean="0">
              <a:latin typeface="Arial"/>
              <a:cs typeface="Arial"/>
            </a:endParaRPr>
          </a:p>
          <a:p>
            <a:pPr lvl="2"/>
            <a:r>
              <a:rPr lang="en-US" altLang="ja-JP" dirty="0" smtClean="0">
                <a:latin typeface="Arial"/>
                <a:cs typeface="Arial"/>
              </a:rPr>
              <a:t>Stronger </a:t>
            </a:r>
            <a:r>
              <a:rPr lang="en-US" altLang="ja-JP" dirty="0" smtClean="0">
                <a:latin typeface="Arial"/>
                <a:cs typeface="Arial"/>
              </a:rPr>
              <a:t>suppression of 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>
                <a:latin typeface="Arial"/>
                <a:cs typeface="Arial"/>
              </a:rPr>
              <a:t> at forward-y (than at mid-y)</a:t>
            </a:r>
          </a:p>
          <a:p>
            <a:pPr lvl="3"/>
            <a:r>
              <a:rPr lang="ja-JP" altLang="en-US" dirty="0" smtClean="0">
                <a:latin typeface="Arial"/>
                <a:cs typeface="Arial"/>
              </a:rPr>
              <a:t>始状態効果</a:t>
            </a:r>
            <a:r>
              <a:rPr lang="en-US" altLang="ja-JP" dirty="0" smtClean="0">
                <a:latin typeface="Arial"/>
                <a:cs typeface="Arial"/>
              </a:rPr>
              <a:t>: </a:t>
            </a:r>
            <a:r>
              <a:rPr lang="ja-JP" altLang="en-US" dirty="0" smtClean="0">
                <a:latin typeface="Arial"/>
                <a:cs typeface="Arial"/>
              </a:rPr>
              <a:t>原子核効果が前方で大きい</a:t>
            </a:r>
            <a:r>
              <a:rPr lang="en-US" altLang="ja-JP" dirty="0" smtClean="0">
                <a:latin typeface="Arial"/>
                <a:cs typeface="Arial"/>
              </a:rPr>
              <a:t>(</a:t>
            </a:r>
            <a:r>
              <a:rPr lang="en-US" altLang="ja-JP" dirty="0" smtClean="0">
                <a:latin typeface="Arial"/>
                <a:cs typeface="Arial"/>
              </a:rPr>
              <a:t>CGC)?</a:t>
            </a:r>
          </a:p>
          <a:p>
            <a:pPr lvl="3"/>
            <a:r>
              <a:rPr lang="ja-JP" altLang="en-US" dirty="0" smtClean="0">
                <a:latin typeface="Arial"/>
                <a:cs typeface="Arial"/>
              </a:rPr>
              <a:t>週状態効果：</a:t>
            </a:r>
            <a:r>
              <a:rPr lang="en-US" altLang="ja-JP" dirty="0" smtClean="0">
                <a:latin typeface="Arial"/>
                <a:cs typeface="Arial"/>
              </a:rPr>
              <a:t> 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ja-JP" altLang="en-US" dirty="0" smtClean="0">
                <a:latin typeface="Arial"/>
                <a:cs typeface="Arial"/>
              </a:rPr>
              <a:t>の再結合が中央</a:t>
            </a:r>
            <a:r>
              <a:rPr lang="en-US" altLang="ja-JP" dirty="0" smtClean="0">
                <a:latin typeface="Arial"/>
                <a:cs typeface="Arial"/>
              </a:rPr>
              <a:t>rapidity</a:t>
            </a:r>
            <a:r>
              <a:rPr lang="ja-JP" altLang="en-US" dirty="0" smtClean="0">
                <a:latin typeface="Arial"/>
                <a:cs typeface="Arial"/>
              </a:rPr>
              <a:t>で大きい</a:t>
            </a:r>
            <a:r>
              <a:rPr lang="en-US" altLang="ja-JP" dirty="0" smtClean="0">
                <a:latin typeface="Arial"/>
                <a:cs typeface="Arial"/>
              </a:rPr>
              <a:t>? </a:t>
            </a:r>
            <a:endParaRPr lang="en-US" altLang="ja-JP" dirty="0" smtClean="0">
              <a:latin typeface="Arial"/>
              <a:cs typeface="Arial"/>
            </a:endParaRPr>
          </a:p>
          <a:p>
            <a:pPr lvl="1"/>
            <a:r>
              <a:rPr lang="en-US" altLang="ja-JP" dirty="0">
                <a:latin typeface="Arial"/>
                <a:cs typeface="Arial"/>
                <a:sym typeface="Wingdings"/>
              </a:rPr>
              <a:t>v</a:t>
            </a:r>
            <a:r>
              <a:rPr lang="en-US" altLang="ja-JP" baseline="-25000" dirty="0">
                <a:latin typeface="Arial"/>
                <a:cs typeface="Arial"/>
                <a:sym typeface="Wingdings"/>
              </a:rPr>
              <a:t>2</a:t>
            </a:r>
            <a:r>
              <a:rPr lang="en-US" altLang="ja-JP" dirty="0">
                <a:latin typeface="Arial"/>
                <a:cs typeface="Arial"/>
                <a:sym typeface="Wingdings"/>
              </a:rPr>
              <a:t>(</a:t>
            </a:r>
            <a:r>
              <a:rPr lang="en-US" altLang="ja-JP" dirty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ja-JP" baseline="30000" dirty="0">
                <a:latin typeface="Arial"/>
                <a:cs typeface="Arial"/>
                <a:sym typeface="Wingdings"/>
              </a:rPr>
              <a:t>-</a:t>
            </a:r>
            <a:r>
              <a:rPr lang="en-US" altLang="ja-JP" dirty="0">
                <a:latin typeface="Arial"/>
                <a:cs typeface="Arial"/>
                <a:sym typeface="Wingdings"/>
              </a:rPr>
              <a:t>) &gt; v</a:t>
            </a:r>
            <a:r>
              <a:rPr lang="en-US" altLang="ja-JP" baseline="-25000" dirty="0">
                <a:latin typeface="Arial"/>
                <a:cs typeface="Arial"/>
                <a:sym typeface="Wingdings"/>
              </a:rPr>
              <a:t>2</a:t>
            </a:r>
            <a:r>
              <a:rPr lang="en-US" altLang="ja-JP" dirty="0">
                <a:latin typeface="Arial"/>
                <a:cs typeface="Arial"/>
                <a:sym typeface="Wingdings"/>
              </a:rPr>
              <a:t>(</a:t>
            </a:r>
            <a:r>
              <a:rPr lang="en-US" altLang="ja-JP" dirty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altLang="ja-JP" baseline="30000" dirty="0">
                <a:latin typeface="Arial"/>
                <a:cs typeface="Arial"/>
                <a:sym typeface="Wingdings"/>
              </a:rPr>
              <a:t>+</a:t>
            </a:r>
            <a:r>
              <a:rPr lang="en-US" altLang="ja-JP" dirty="0">
                <a:latin typeface="Arial"/>
                <a:cs typeface="Arial"/>
                <a:sym typeface="Wingdings"/>
              </a:rPr>
              <a:t>) vs. (N</a:t>
            </a:r>
            <a:r>
              <a:rPr lang="en-US" altLang="ja-JP" baseline="30000" dirty="0">
                <a:latin typeface="Arial"/>
                <a:cs typeface="Arial"/>
                <a:sym typeface="Wingdings"/>
              </a:rPr>
              <a:t>+</a:t>
            </a:r>
            <a:r>
              <a:rPr lang="en-US" altLang="ja-JP" dirty="0">
                <a:latin typeface="Arial"/>
                <a:cs typeface="Arial"/>
                <a:sym typeface="Wingdings"/>
              </a:rPr>
              <a:t>-N</a:t>
            </a:r>
            <a:r>
              <a:rPr lang="en-US" altLang="ja-JP" baseline="30000" dirty="0">
                <a:latin typeface="Arial"/>
                <a:cs typeface="Arial"/>
                <a:sym typeface="Wingdings"/>
              </a:rPr>
              <a:t>-</a:t>
            </a:r>
            <a:r>
              <a:rPr lang="en-US" altLang="ja-JP" dirty="0">
                <a:latin typeface="Arial"/>
                <a:cs typeface="Arial"/>
                <a:sym typeface="Wingdings"/>
              </a:rPr>
              <a:t>)/(N</a:t>
            </a:r>
            <a:r>
              <a:rPr lang="en-US" altLang="ja-JP" baseline="30000" dirty="0">
                <a:latin typeface="Arial"/>
                <a:cs typeface="Arial"/>
                <a:sym typeface="Wingdings"/>
              </a:rPr>
              <a:t>+</a:t>
            </a:r>
            <a:r>
              <a:rPr lang="en-US" altLang="ja-JP" dirty="0">
                <a:latin typeface="Arial"/>
                <a:cs typeface="Arial"/>
                <a:sym typeface="Wingdings"/>
              </a:rPr>
              <a:t>+N</a:t>
            </a:r>
            <a:r>
              <a:rPr lang="en-US" altLang="ja-JP" baseline="30000" dirty="0">
                <a:latin typeface="Arial"/>
                <a:cs typeface="Arial"/>
                <a:sym typeface="Wingdings"/>
              </a:rPr>
              <a:t>-</a:t>
            </a:r>
            <a:r>
              <a:rPr lang="en-US" altLang="ja-JP" dirty="0">
                <a:latin typeface="Arial"/>
                <a:cs typeface="Arial"/>
                <a:sym typeface="Wingdings"/>
              </a:rPr>
              <a:t>)</a:t>
            </a:r>
          </a:p>
          <a:p>
            <a:pPr lvl="2"/>
            <a:r>
              <a:rPr lang="en-US" altLang="ja-JP" dirty="0">
                <a:latin typeface="Arial"/>
                <a:cs typeface="Arial"/>
                <a:sym typeface="Wingdings"/>
              </a:rPr>
              <a:t>Chiral Magnetic Effect + Chiral Separation Effect </a:t>
            </a:r>
            <a:endParaRPr lang="en-US" altLang="ja-JP" dirty="0" smtClean="0">
              <a:latin typeface="Arial"/>
              <a:cs typeface="Arial"/>
            </a:endParaRP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Higher order flow</a:t>
            </a:r>
          </a:p>
          <a:p>
            <a:pPr lvl="1"/>
            <a:r>
              <a:rPr kumimoji="1" lang="en-US" altLang="ja-JP" dirty="0" smtClean="0">
                <a:latin typeface="Arial"/>
                <a:cs typeface="Arial"/>
              </a:rPr>
              <a:t>Ridge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Jet reconstruction, jet-hadron correlation (path length)</a:t>
            </a:r>
          </a:p>
          <a:p>
            <a:pPr lvl="1"/>
            <a:r>
              <a:rPr lang="en-US" altLang="ja-JP" dirty="0" err="1" smtClean="0">
                <a:latin typeface="Arial"/>
                <a:cs typeface="Arial"/>
              </a:rPr>
              <a:t>etc</a:t>
            </a:r>
            <a:r>
              <a:rPr lang="en-US" altLang="ja-JP" dirty="0" smtClean="0">
                <a:latin typeface="Arial"/>
                <a:cs typeface="Arial"/>
              </a:rPr>
              <a:t> (</a:t>
            </a:r>
            <a:r>
              <a:rPr lang="en-US" altLang="ja-JP" dirty="0" err="1" smtClean="0">
                <a:latin typeface="Arial"/>
                <a:cs typeface="Arial"/>
              </a:rPr>
              <a:t>Cu+Au</a:t>
            </a:r>
            <a:r>
              <a:rPr lang="en-US" altLang="ja-JP" dirty="0" smtClean="0">
                <a:latin typeface="Arial"/>
                <a:cs typeface="Arial"/>
              </a:rPr>
              <a:t>, U+U)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37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課題</a:t>
            </a:r>
            <a:r>
              <a:rPr kumimoji="1" lang="ja-JP" altLang="en-US" dirty="0" smtClean="0"/>
              <a:t>と</a:t>
            </a:r>
            <a:r>
              <a:rPr kumimoji="1" lang="en-US" altLang="ja-JP" dirty="0" smtClean="0"/>
              <a:t>RHIC/LHC</a:t>
            </a:r>
            <a:r>
              <a:rPr lang="ja-JP" altLang="en-US" dirty="0" smtClean="0"/>
              <a:t>への期待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686800" cy="5699799"/>
          </a:xfrm>
        </p:spPr>
        <p:txBody>
          <a:bodyPr>
            <a:normAutofit fontScale="85000" lnSpcReduction="20000"/>
          </a:bodyPr>
          <a:lstStyle/>
          <a:p>
            <a:r>
              <a:rPr kumimoji="1" lang="ja-JP" altLang="en-US" dirty="0" smtClean="0"/>
              <a:t>初期条件の制限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RHIC-LHC</a:t>
            </a:r>
            <a:r>
              <a:rPr lang="ja-JP" altLang="en-US" dirty="0" smtClean="0"/>
              <a:t>の広範な運動学</a:t>
            </a:r>
            <a:r>
              <a:rPr lang="ja-JP" altLang="en-US" dirty="0" smtClean="0"/>
              <a:t>領域</a:t>
            </a:r>
            <a:r>
              <a:rPr lang="ja-JP" altLang="en-US" dirty="0" smtClean="0"/>
              <a:t>と系統的な検証</a:t>
            </a:r>
            <a:endParaRPr lang="en-US" altLang="ja-JP" dirty="0"/>
          </a:p>
          <a:p>
            <a:pPr lvl="2"/>
            <a:r>
              <a:rPr lang="en-US" altLang="ja-JP" dirty="0" smtClean="0">
                <a:sym typeface="Wingdings"/>
              </a:rPr>
              <a:t>mapping </a:t>
            </a:r>
            <a:r>
              <a:rPr lang="en-US" altLang="ja-JP" dirty="0" smtClean="0">
                <a:sym typeface="Wingdings"/>
              </a:rPr>
              <a:t>large </a:t>
            </a:r>
            <a:r>
              <a:rPr lang="en-US" altLang="ja-JP" dirty="0" smtClean="0"/>
              <a:t>(x, Q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 space</a:t>
            </a:r>
          </a:p>
          <a:p>
            <a:pPr lvl="2"/>
            <a:r>
              <a:rPr lang="en-US" altLang="ja-JP" dirty="0"/>
              <a:t>x</a:t>
            </a:r>
            <a:r>
              <a:rPr kumimoji="1" lang="en-US" altLang="ja-JP" dirty="0" smtClean="0"/>
              <a:t> at RHIC forward (y=3) ~ x at LHC mid-rapidity (y~0)</a:t>
            </a:r>
          </a:p>
          <a:p>
            <a:pPr lvl="1"/>
            <a:r>
              <a:rPr lang="en-US" altLang="ja-JP" dirty="0" err="1" smtClean="0"/>
              <a:t>v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(n&gt;2)</a:t>
            </a:r>
            <a:r>
              <a:rPr lang="en-US" altLang="ja-JP" dirty="0" smtClean="0"/>
              <a:t>, e</a:t>
            </a:r>
            <a:r>
              <a:rPr lang="en-US" altLang="ja-JP" dirty="0" smtClean="0"/>
              <a:t>-by-</a:t>
            </a:r>
            <a:r>
              <a:rPr lang="en-US" altLang="ja-JP" dirty="0" smtClean="0"/>
              <a:t>e </a:t>
            </a:r>
            <a:r>
              <a:rPr lang="en-US" altLang="ja-JP" dirty="0" err="1" smtClean="0"/>
              <a:t>v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,  </a:t>
            </a:r>
            <a:r>
              <a:rPr lang="en-US" altLang="ja-JP" dirty="0" smtClean="0"/>
              <a:t>fluctuation, event plane </a:t>
            </a:r>
            <a:r>
              <a:rPr lang="en-US" altLang="ja-JP" dirty="0" smtClean="0"/>
              <a:t>correlation</a:t>
            </a:r>
            <a:r>
              <a:rPr lang="ja-JP" altLang="en-US" dirty="0" smtClean="0"/>
              <a:t>の測定</a:t>
            </a:r>
            <a:endParaRPr kumimoji="1" lang="en-US" altLang="ja-JP" dirty="0" smtClean="0"/>
          </a:p>
          <a:p>
            <a:r>
              <a:rPr lang="en-US" altLang="ja-JP" dirty="0" smtClean="0"/>
              <a:t>RHIC</a:t>
            </a:r>
            <a:r>
              <a:rPr lang="ja-JP" altLang="en-US" dirty="0" smtClean="0"/>
              <a:t>と</a:t>
            </a:r>
            <a:r>
              <a:rPr lang="en-US" altLang="ja-JP" dirty="0" smtClean="0"/>
              <a:t>LHC</a:t>
            </a:r>
            <a:r>
              <a:rPr lang="ja-JP" altLang="en-US" dirty="0" smtClean="0"/>
              <a:t>の</a:t>
            </a:r>
            <a:r>
              <a:rPr lang="en-US" altLang="ja-JP" dirty="0" smtClean="0"/>
              <a:t>QGP</a:t>
            </a:r>
            <a:r>
              <a:rPr lang="ja-JP" altLang="en-US" dirty="0" smtClean="0"/>
              <a:t>物質の性質比較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LHC: hotter-longer-larger QGP</a:t>
            </a:r>
            <a:r>
              <a:rPr kumimoji="1" lang="ja-JP" altLang="en-US" dirty="0" smtClean="0"/>
              <a:t>、</a:t>
            </a:r>
            <a:r>
              <a:rPr lang="ja-JP" altLang="en-US" dirty="0" smtClean="0"/>
              <a:t>物性量</a:t>
            </a:r>
            <a:r>
              <a:rPr lang="en-US" altLang="ja-JP" dirty="0" smtClean="0"/>
              <a:t> vs. </a:t>
            </a:r>
            <a:r>
              <a:rPr lang="en-US" altLang="ja-JP" dirty="0" smtClean="0"/>
              <a:t>T</a:t>
            </a:r>
            <a:r>
              <a:rPr lang="ja-JP" altLang="en-US" dirty="0" smtClean="0"/>
              <a:t>の期待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LHC</a:t>
            </a:r>
            <a:r>
              <a:rPr lang="ja-JP" altLang="en-US" dirty="0" smtClean="0"/>
              <a:t>では</a:t>
            </a:r>
            <a:r>
              <a:rPr lang="en-US" altLang="ja-JP" dirty="0"/>
              <a:t>h</a:t>
            </a:r>
            <a:r>
              <a:rPr lang="en-US" altLang="ja-JP" dirty="0" smtClean="0"/>
              <a:t>ard cross-section</a:t>
            </a:r>
            <a:r>
              <a:rPr lang="ja-JP" altLang="en-US" dirty="0" smtClean="0"/>
              <a:t>が非常に大きい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MPI, </a:t>
            </a:r>
            <a:r>
              <a:rPr lang="ja-JP" altLang="en-US" dirty="0" smtClean="0"/>
              <a:t>ジェット</a:t>
            </a:r>
            <a:r>
              <a:rPr lang="en-US" altLang="ja-JP" dirty="0" smtClean="0"/>
              <a:t>, heavy flavor</a:t>
            </a:r>
            <a:r>
              <a:rPr lang="ja-JP" altLang="en-US" dirty="0" smtClean="0"/>
              <a:t>測定</a:t>
            </a:r>
            <a:r>
              <a:rPr lang="en-US" altLang="ja-JP" dirty="0" smtClean="0"/>
              <a:t>: disturbance of QGP, length scale/Q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evolution, </a:t>
            </a:r>
            <a:r>
              <a:rPr lang="en-US" altLang="ja-JP" dirty="0" err="1" smtClean="0"/>
              <a:t>thermalization</a:t>
            </a:r>
            <a:r>
              <a:rPr lang="en-US" altLang="ja-JP" dirty="0" smtClean="0"/>
              <a:t> of </a:t>
            </a:r>
            <a:r>
              <a:rPr lang="en-US" altLang="ja-JP" dirty="0" smtClean="0"/>
              <a:t>c/b </a:t>
            </a:r>
            <a:r>
              <a:rPr lang="en-US" altLang="ja-JP" dirty="0" smtClean="0"/>
              <a:t>quark? </a:t>
            </a:r>
          </a:p>
          <a:p>
            <a:pPr lvl="2"/>
            <a:r>
              <a:rPr kumimoji="1" lang="ja-JP" altLang="en-US" dirty="0" smtClean="0"/>
              <a:t>クォーコニウム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特</a:t>
            </a:r>
            <a:r>
              <a:rPr kumimoji="1" lang="ja-JP" altLang="en-US" dirty="0" smtClean="0"/>
              <a:t>に</a:t>
            </a:r>
            <a:r>
              <a:rPr lang="en-US" altLang="ja-JP" dirty="0">
                <a:latin typeface="Symbol" charset="2"/>
                <a:cs typeface="Symbol" charset="2"/>
              </a:rPr>
              <a:t>U</a:t>
            </a:r>
            <a:r>
              <a:rPr kumimoji="1" lang="en-US" altLang="ja-JP" dirty="0" smtClean="0"/>
              <a:t>)</a:t>
            </a:r>
            <a:r>
              <a:rPr kumimoji="1" lang="en-US" altLang="ja-JP" dirty="0" smtClean="0"/>
              <a:t>: length scale</a:t>
            </a:r>
          </a:p>
          <a:p>
            <a:pPr lvl="1"/>
            <a:r>
              <a:rPr lang="ja-JP" altLang="en-US" dirty="0" smtClean="0"/>
              <a:t>衝突直後の電磁場、縦方向カラー場、熱化前の動力学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電子対、</a:t>
            </a:r>
            <a:r>
              <a:rPr lang="en-US" altLang="ja-JP" dirty="0" smtClean="0"/>
              <a:t>Ridge</a:t>
            </a:r>
            <a:r>
              <a:rPr lang="ja-JP" altLang="en-US" dirty="0" smtClean="0"/>
              <a:t>現象、長距離相関</a:t>
            </a:r>
            <a:r>
              <a:rPr lang="en-US" altLang="ja-JP" dirty="0" smtClean="0"/>
              <a:t>(</a:t>
            </a:r>
            <a:r>
              <a:rPr lang="ja-JP" altLang="en-US" dirty="0" smtClean="0"/>
              <a:t>大アクセプタンス</a:t>
            </a:r>
            <a:r>
              <a:rPr lang="en-US" altLang="ja-JP" dirty="0" smtClean="0"/>
              <a:t> in </a:t>
            </a:r>
            <a:r>
              <a:rPr lang="en-US" altLang="ja-JP" dirty="0" smtClean="0">
                <a:latin typeface="Symbol" charset="2"/>
                <a:cs typeface="Symbol" charset="2"/>
              </a:rPr>
              <a:t>h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QGP in </a:t>
            </a:r>
            <a:r>
              <a:rPr lang="en-US" altLang="ja-JP" dirty="0"/>
              <a:t>h</a:t>
            </a:r>
            <a:r>
              <a:rPr lang="en-US" altLang="ja-JP" dirty="0" smtClean="0"/>
              <a:t>igh multiplicity events in p</a:t>
            </a:r>
            <a:r>
              <a:rPr kumimoji="1" lang="en-US" altLang="ja-JP" dirty="0" smtClean="0"/>
              <a:t>-p and p-</a:t>
            </a:r>
            <a:r>
              <a:rPr lang="en-US" altLang="ja-JP" dirty="0" err="1" smtClean="0"/>
              <a:t>Pb</a:t>
            </a:r>
            <a:endParaRPr kumimoji="1" lang="en-US" altLang="ja-JP" dirty="0" smtClean="0"/>
          </a:p>
          <a:p>
            <a:r>
              <a:rPr lang="ja-JP" altLang="en-US" dirty="0" smtClean="0"/>
              <a:t>物性量の高精度化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新たな</a:t>
            </a:r>
            <a:r>
              <a:rPr lang="ja-JP" altLang="en-US" dirty="0" smtClean="0"/>
              <a:t>軸</a:t>
            </a:r>
            <a:r>
              <a:rPr lang="en-US" altLang="ja-JP" dirty="0" smtClean="0"/>
              <a:t> </a:t>
            </a:r>
            <a:r>
              <a:rPr lang="en-US" altLang="ja-JP" dirty="0" smtClean="0"/>
              <a:t>(e</a:t>
            </a:r>
            <a:r>
              <a:rPr kumimoji="1" lang="en-US" altLang="ja-JP" dirty="0" smtClean="0"/>
              <a:t>vent</a:t>
            </a:r>
            <a:r>
              <a:rPr lang="en-US" altLang="ja-JP" dirty="0" smtClean="0"/>
              <a:t>-by-</a:t>
            </a:r>
            <a:r>
              <a:rPr lang="en-US" altLang="ja-JP" dirty="0" smtClean="0"/>
              <a:t>event</a:t>
            </a:r>
            <a:r>
              <a:rPr lang="ja-JP" altLang="en-US" dirty="0" smtClean="0"/>
              <a:t>の物理</a:t>
            </a:r>
            <a:r>
              <a:rPr lang="en-US" altLang="ja-JP" dirty="0" smtClean="0"/>
              <a:t>, jet tagging, </a:t>
            </a:r>
            <a:r>
              <a:rPr lang="en-US" altLang="ja-JP" dirty="0" smtClean="0"/>
              <a:t>hard photo,,,)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590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2080" y="15201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+mn-lt"/>
                <a:cs typeface="Symbol" charset="2"/>
              </a:rPr>
              <a:t>LHC vs. RHIC (global event properties)</a:t>
            </a:r>
            <a:endParaRPr kumimoji="1" lang="ja-JP" altLang="en-US" dirty="0">
              <a:latin typeface="+mn-lt"/>
              <a:cs typeface="Symbol" charset="2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6322" y="1158201"/>
            <a:ext cx="8977677" cy="4525963"/>
          </a:xfrm>
        </p:spPr>
        <p:txBody>
          <a:bodyPr/>
          <a:lstStyle/>
          <a:p>
            <a:r>
              <a:rPr kumimoji="1" lang="en-US" altLang="ja-JP" sz="2400" dirty="0" err="1" smtClean="0">
                <a:latin typeface="Sumbol"/>
                <a:cs typeface="Sumbol"/>
              </a:rPr>
              <a:t>dN</a:t>
            </a:r>
            <a:r>
              <a:rPr kumimoji="1" lang="en-US" altLang="ja-JP" sz="2400" dirty="0" smtClean="0">
                <a:latin typeface="Sumbol"/>
                <a:cs typeface="Sumbol"/>
              </a:rPr>
              <a:t>/d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sz="2400" dirty="0" smtClean="0">
                <a:latin typeface="Sumbol"/>
                <a:cs typeface="Sumbol"/>
              </a:rPr>
              <a:t>, </a:t>
            </a:r>
            <a:r>
              <a:rPr kumimoji="1" lang="en-US" altLang="ja-JP" sz="2400" dirty="0" err="1" smtClean="0">
                <a:latin typeface="Sumbol"/>
                <a:cs typeface="Sumbol"/>
              </a:rPr>
              <a:t>dEt</a:t>
            </a:r>
            <a:r>
              <a:rPr kumimoji="1" lang="en-US" altLang="ja-JP" sz="2400" dirty="0" smtClean="0">
                <a:latin typeface="Sumbol"/>
                <a:cs typeface="Sumbol"/>
              </a:rPr>
              <a:t>/d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h</a:t>
            </a:r>
          </a:p>
          <a:p>
            <a:pPr lvl="1"/>
            <a:r>
              <a:rPr kumimoji="1" lang="en-US" altLang="ja-JP" sz="2200" dirty="0" err="1" smtClean="0">
                <a:cs typeface="Symbol" charset="2"/>
              </a:rPr>
              <a:t>Bjorken</a:t>
            </a:r>
            <a:r>
              <a:rPr kumimoji="1" lang="en-US" altLang="ja-JP" sz="2200" dirty="0" smtClean="0">
                <a:cs typeface="Symbol" charset="2"/>
              </a:rPr>
              <a:t> energy</a:t>
            </a:r>
            <a:r>
              <a:rPr kumimoji="1" lang="ja-JP" altLang="en-US" sz="2200" dirty="0" smtClean="0">
                <a:cs typeface="Symbol" charset="2"/>
              </a:rPr>
              <a:t>密度</a:t>
            </a:r>
            <a:r>
              <a:rPr kumimoji="1" lang="en-US" altLang="ja-JP" sz="2200" dirty="0" smtClean="0">
                <a:cs typeface="Symbol" charset="2"/>
              </a:rPr>
              <a:t>: 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et</a:t>
            </a:r>
            <a:r>
              <a:rPr kumimoji="1" lang="en-US" altLang="ja-JP" sz="2200" dirty="0" smtClean="0">
                <a:cs typeface="Symbol" charset="2"/>
              </a:rPr>
              <a:t>=16 </a:t>
            </a:r>
            <a:r>
              <a:rPr kumimoji="1" lang="en-US" altLang="ja-JP" sz="2200" dirty="0" err="1" smtClean="0">
                <a:cs typeface="Symbol" charset="2"/>
              </a:rPr>
              <a:t>GeV</a:t>
            </a:r>
            <a:r>
              <a:rPr kumimoji="1" lang="en-US" altLang="ja-JP" sz="2200" dirty="0" smtClean="0">
                <a:cs typeface="Symbol" charset="2"/>
              </a:rPr>
              <a:t>/fm</a:t>
            </a:r>
            <a:r>
              <a:rPr kumimoji="1" lang="en-US" altLang="ja-JP" sz="2200" baseline="30000" dirty="0" smtClean="0">
                <a:cs typeface="Symbol" charset="2"/>
              </a:rPr>
              <a:t>2</a:t>
            </a:r>
            <a:r>
              <a:rPr kumimoji="1" lang="en-US" altLang="ja-JP" sz="2200" dirty="0" smtClean="0">
                <a:cs typeface="Symbol" charset="2"/>
              </a:rPr>
              <a:t>c (&gt;&gt;5.4 </a:t>
            </a:r>
            <a:r>
              <a:rPr kumimoji="1" lang="en-US" altLang="ja-JP" sz="2200" dirty="0" err="1" smtClean="0">
                <a:cs typeface="Symbol" charset="2"/>
              </a:rPr>
              <a:t>GeV</a:t>
            </a:r>
            <a:r>
              <a:rPr kumimoji="1" lang="en-US" altLang="ja-JP" sz="2200" dirty="0" smtClean="0">
                <a:cs typeface="Symbol" charset="2"/>
              </a:rPr>
              <a:t>/fm</a:t>
            </a:r>
            <a:r>
              <a:rPr kumimoji="1" lang="en-US" altLang="ja-JP" sz="2200" baseline="30000" dirty="0" smtClean="0">
                <a:cs typeface="Symbol" charset="2"/>
              </a:rPr>
              <a:t>2</a:t>
            </a:r>
            <a:r>
              <a:rPr kumimoji="1" lang="en-US" altLang="ja-JP" sz="2200" dirty="0" smtClean="0">
                <a:cs typeface="Symbol" charset="2"/>
              </a:rPr>
              <a:t>c at RHIC)</a:t>
            </a:r>
          </a:p>
          <a:p>
            <a:pPr lvl="1"/>
            <a:r>
              <a:rPr kumimoji="1" lang="en-US" altLang="ja-JP" sz="2200" dirty="0" smtClean="0">
                <a:latin typeface="Symbol" charset="2"/>
                <a:cs typeface="Symbol" charset="2"/>
              </a:rPr>
              <a:t>&lt;</a:t>
            </a:r>
            <a:r>
              <a:rPr kumimoji="1" lang="en-US" altLang="ja-JP" sz="2200" dirty="0" err="1" smtClean="0">
                <a:cs typeface="Symbol" charset="2"/>
              </a:rPr>
              <a:t>m</a:t>
            </a:r>
            <a:r>
              <a:rPr kumimoji="1" lang="en-US" altLang="ja-JP" sz="2200" baseline="-25000" dirty="0" err="1" smtClean="0">
                <a:cs typeface="Symbol" charset="2"/>
              </a:rPr>
              <a:t>t</a:t>
            </a:r>
            <a:r>
              <a:rPr kumimoji="1" lang="en-US" altLang="ja-JP" sz="2200" dirty="0" smtClean="0">
                <a:cs typeface="Symbol" charset="2"/>
              </a:rPr>
              <a:t>&gt;=</a:t>
            </a:r>
            <a:r>
              <a:rPr lang="en-US" altLang="ja-JP" sz="2200" dirty="0">
                <a:cs typeface="Symbol" charset="2"/>
              </a:rPr>
              <a:t>&lt;</a:t>
            </a:r>
            <a:r>
              <a:rPr kumimoji="1" lang="en-US" altLang="ja-JP" sz="2200" dirty="0" err="1" smtClean="0">
                <a:cs typeface="Symbol" charset="2"/>
              </a:rPr>
              <a:t>dEt</a:t>
            </a:r>
            <a:r>
              <a:rPr kumimoji="1" lang="en-US" altLang="ja-JP" sz="2200" dirty="0" smtClean="0">
                <a:cs typeface="Symbol" charset="2"/>
              </a:rPr>
              <a:t>/d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h&gt;</a:t>
            </a:r>
            <a:r>
              <a:rPr kumimoji="1" lang="en-US" altLang="ja-JP" sz="2200" dirty="0" smtClean="0">
                <a:cs typeface="Symbol" charset="2"/>
              </a:rPr>
              <a:t>/&lt;</a:t>
            </a:r>
            <a:r>
              <a:rPr kumimoji="1" lang="en-US" altLang="ja-JP" sz="2200" dirty="0" err="1" smtClean="0">
                <a:cs typeface="Symbol" charset="2"/>
              </a:rPr>
              <a:t>dN</a:t>
            </a:r>
            <a:r>
              <a:rPr kumimoji="1" lang="en-US" altLang="ja-JP" sz="2200" dirty="0" smtClean="0">
                <a:cs typeface="Symbol" charset="2"/>
              </a:rPr>
              <a:t>/d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h&gt;</a:t>
            </a:r>
            <a:r>
              <a:rPr kumimoji="1" lang="en-US" altLang="ja-JP" sz="2200" dirty="0" smtClean="0">
                <a:cs typeface="Symbol" charset="2"/>
              </a:rPr>
              <a:t> = 1 </a:t>
            </a:r>
            <a:r>
              <a:rPr kumimoji="1" lang="en-US" altLang="ja-JP" sz="2200" dirty="0" err="1" smtClean="0">
                <a:cs typeface="Symbol" charset="2"/>
              </a:rPr>
              <a:t>GeV</a:t>
            </a:r>
            <a:r>
              <a:rPr kumimoji="1" lang="en-US" altLang="ja-JP" sz="2200" dirty="0" smtClean="0">
                <a:cs typeface="Symbol" charset="2"/>
              </a:rPr>
              <a:t> (LHC), 0.85 </a:t>
            </a:r>
            <a:r>
              <a:rPr kumimoji="1" lang="en-US" altLang="ja-JP" sz="2200" dirty="0" err="1" smtClean="0">
                <a:cs typeface="Symbol" charset="2"/>
              </a:rPr>
              <a:t>GeV</a:t>
            </a:r>
            <a:r>
              <a:rPr kumimoji="1" lang="en-US" altLang="ja-JP" sz="2200" dirty="0" smtClean="0">
                <a:cs typeface="Symbol" charset="2"/>
              </a:rPr>
              <a:t> (RHIC)</a:t>
            </a:r>
          </a:p>
          <a:p>
            <a:pPr lvl="2"/>
            <a:r>
              <a:rPr lang="en-US" altLang="ja-JP" sz="2000" dirty="0">
                <a:latin typeface="Symbol" charset="2"/>
                <a:cs typeface="Symbol" charset="2"/>
              </a:rPr>
              <a:t>t</a:t>
            </a:r>
            <a:r>
              <a:rPr lang="en-US" altLang="ja-JP" sz="2000" baseline="-25000" dirty="0" smtClean="0">
                <a:cs typeface="Symbol" charset="2"/>
              </a:rPr>
              <a:t>0</a:t>
            </a:r>
            <a:r>
              <a:rPr lang="en-US" altLang="ja-JP" sz="2000" dirty="0" smtClean="0">
                <a:cs typeface="Symbol" charset="2"/>
              </a:rPr>
              <a:t> ~ 1/&lt;</a:t>
            </a:r>
            <a:r>
              <a:rPr lang="en-US" altLang="ja-JP" sz="2000" dirty="0" err="1" smtClean="0">
                <a:cs typeface="Symbol" charset="2"/>
              </a:rPr>
              <a:t>mt</a:t>
            </a:r>
            <a:r>
              <a:rPr lang="en-US" altLang="ja-JP" sz="2000" dirty="0" smtClean="0">
                <a:cs typeface="Symbol" charset="2"/>
              </a:rPr>
              <a:t>&gt; ~ 0.2fm/c (LHC), 0.24 </a:t>
            </a:r>
            <a:r>
              <a:rPr lang="en-US" altLang="ja-JP" sz="2000" dirty="0" err="1" smtClean="0">
                <a:cs typeface="Symbol" charset="2"/>
              </a:rPr>
              <a:t>fm</a:t>
            </a:r>
            <a:r>
              <a:rPr lang="en-US" altLang="ja-JP" sz="2000" dirty="0" smtClean="0">
                <a:cs typeface="Symbol" charset="2"/>
              </a:rPr>
              <a:t>/c (RHIC)</a:t>
            </a:r>
          </a:p>
          <a:p>
            <a:pPr lvl="2"/>
            <a:r>
              <a:rPr lang="en-US" altLang="ja-JP" sz="2000" dirty="0" smtClean="0">
                <a:cs typeface="Symbol" charset="2"/>
                <a:sym typeface="Wingdings"/>
              </a:rPr>
              <a:t> </a:t>
            </a:r>
            <a:r>
              <a:rPr lang="en-US" altLang="ja-JP" sz="2000" dirty="0" smtClean="0">
                <a:latin typeface="Symbol" charset="2"/>
                <a:cs typeface="Symbol" charset="2"/>
                <a:sym typeface="Wingdings"/>
              </a:rPr>
              <a:t>e</a:t>
            </a:r>
            <a:r>
              <a:rPr lang="en-US" altLang="ja-JP" sz="2000" dirty="0" smtClean="0">
                <a:cs typeface="Symbol" charset="2"/>
                <a:sym typeface="Wingdings"/>
              </a:rPr>
              <a:t>=80 GeVfm</a:t>
            </a:r>
            <a:r>
              <a:rPr lang="en-US" altLang="ja-JP" sz="2000" baseline="30000" dirty="0" smtClean="0">
                <a:cs typeface="Symbol" charset="2"/>
                <a:sym typeface="Wingdings"/>
              </a:rPr>
              <a:t>3</a:t>
            </a:r>
            <a:r>
              <a:rPr lang="en-US" altLang="ja-JP" sz="2000" dirty="0" smtClean="0">
                <a:cs typeface="Symbol" charset="2"/>
                <a:sym typeface="Wingdings"/>
              </a:rPr>
              <a:t>(LHC),  20 </a:t>
            </a:r>
            <a:r>
              <a:rPr lang="en-US" altLang="ja-JP" sz="2000" dirty="0" err="1" smtClean="0">
                <a:cs typeface="Symbol" charset="2"/>
                <a:sym typeface="Wingdings"/>
              </a:rPr>
              <a:t>GeV</a:t>
            </a:r>
            <a:r>
              <a:rPr lang="en-US" altLang="ja-JP" sz="2000" dirty="0" smtClean="0">
                <a:cs typeface="Symbol" charset="2"/>
                <a:sym typeface="Wingdings"/>
              </a:rPr>
              <a:t>/fm</a:t>
            </a:r>
            <a:r>
              <a:rPr lang="en-US" altLang="ja-JP" sz="2000" baseline="30000" dirty="0">
                <a:cs typeface="Symbol" charset="2"/>
                <a:sym typeface="Wingdings"/>
              </a:rPr>
              <a:t>3</a:t>
            </a:r>
            <a:r>
              <a:rPr lang="en-US" altLang="ja-JP" sz="2000" dirty="0" smtClean="0">
                <a:cs typeface="Symbol" charset="2"/>
                <a:sym typeface="Wingdings"/>
              </a:rPr>
              <a:t> (RHIC)  (T</a:t>
            </a:r>
            <a:r>
              <a:rPr lang="en-US" altLang="ja-JP" sz="2000" baseline="-25000" dirty="0" smtClean="0">
                <a:cs typeface="Symbol" charset="2"/>
                <a:sym typeface="Wingdings"/>
              </a:rPr>
              <a:t>LHC</a:t>
            </a:r>
            <a:r>
              <a:rPr lang="en-US" altLang="ja-JP" sz="2000" dirty="0" smtClean="0">
                <a:cs typeface="Symbol" charset="2"/>
                <a:sym typeface="Wingdings"/>
              </a:rPr>
              <a:t>/T</a:t>
            </a:r>
            <a:r>
              <a:rPr lang="en-US" altLang="ja-JP" sz="2000" baseline="-25000" dirty="0" smtClean="0">
                <a:cs typeface="Symbol" charset="2"/>
                <a:sym typeface="Wingdings"/>
              </a:rPr>
              <a:t>RHIC</a:t>
            </a:r>
            <a:r>
              <a:rPr lang="en-US" altLang="ja-JP" sz="2000" dirty="0" smtClean="0">
                <a:cs typeface="Symbol" charset="2"/>
                <a:sym typeface="Wingdings"/>
              </a:rPr>
              <a:t>) </a:t>
            </a:r>
            <a:r>
              <a:rPr lang="en-US" altLang="ja-JP" sz="2000" dirty="0" smtClean="0">
                <a:cs typeface="Symbol" charset="2"/>
                <a:sym typeface="Wingdings"/>
              </a:rPr>
              <a:t>~ </a:t>
            </a:r>
            <a:r>
              <a:rPr lang="en-US" altLang="ja-JP" sz="2000" dirty="0" smtClean="0">
                <a:cs typeface="Symbol" charset="2"/>
                <a:sym typeface="Wingdings"/>
              </a:rPr>
              <a:t>1.4</a:t>
            </a:r>
            <a:endParaRPr kumimoji="1" lang="en-US" altLang="ja-JP" sz="2000" dirty="0" smtClean="0">
              <a:cs typeface="Symbol" charset="2"/>
            </a:endParaRPr>
          </a:p>
          <a:p>
            <a:pPr lvl="1"/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74" y="3114968"/>
            <a:ext cx="3936540" cy="374303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"/>
          <a:stretch>
            <a:fillRect/>
          </a:stretch>
        </p:blipFill>
        <p:spPr bwMode="auto">
          <a:xfrm>
            <a:off x="5065301" y="3219270"/>
            <a:ext cx="3752062" cy="36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24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pT</a:t>
            </a:r>
            <a:r>
              <a:rPr lang="en-US" altLang="ja-JP" dirty="0" smtClean="0"/>
              <a:t> spectra, radial flow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2400" dirty="0" smtClean="0">
                <a:latin typeface="Sumbol"/>
                <a:cs typeface="Sumbol"/>
              </a:rPr>
              <a:t>大きな</a:t>
            </a:r>
            <a:r>
              <a:rPr kumimoji="1" lang="en-US" altLang="ja-JP" sz="2400" dirty="0" smtClean="0">
                <a:latin typeface="Sumbol"/>
                <a:cs typeface="Sumbol"/>
              </a:rPr>
              <a:t>Radial flow</a:t>
            </a:r>
          </a:p>
          <a:p>
            <a:pPr lvl="1"/>
            <a:r>
              <a:rPr lang="en-US" altLang="ja-JP" sz="2200" dirty="0" smtClean="0">
                <a:latin typeface="Symbol" charset="2"/>
                <a:cs typeface="Symbol" charset="2"/>
              </a:rPr>
              <a:t>b </a:t>
            </a:r>
            <a:r>
              <a:rPr lang="en-US" altLang="ja-JP" sz="2200" dirty="0" smtClean="0">
                <a:latin typeface="Sumbol"/>
                <a:cs typeface="Sumbol"/>
              </a:rPr>
              <a:t>= 0.66 &gt; 0.6 (RHIC)</a:t>
            </a:r>
            <a:endParaRPr kumimoji="1" lang="en-US" altLang="ja-JP" sz="2200" dirty="0" smtClean="0">
              <a:latin typeface="Sumbol"/>
              <a:cs typeface="Sumbol"/>
            </a:endParaRPr>
          </a:p>
          <a:p>
            <a:endParaRPr kumimoji="1" lang="ja-JP" altLang="en-US" dirty="0">
              <a:latin typeface="Sumbol"/>
              <a:cs typeface="Sumbo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407" y="3956694"/>
            <a:ext cx="3265985" cy="290130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54" y="2495503"/>
            <a:ext cx="4567235" cy="436249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023" y="908484"/>
            <a:ext cx="3937676" cy="304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8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Baryon/Meson ratio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686800" cy="4525963"/>
          </a:xfrm>
        </p:spPr>
        <p:txBody>
          <a:bodyPr/>
          <a:lstStyle/>
          <a:p>
            <a:r>
              <a:rPr kumimoji="1" lang="en-US" altLang="ja-JP" sz="2400" dirty="0" smtClean="0">
                <a:latin typeface="Sumbol"/>
                <a:cs typeface="Sumbol"/>
              </a:rPr>
              <a:t>RHIC</a:t>
            </a:r>
            <a:r>
              <a:rPr kumimoji="1" lang="ja-JP" altLang="en-US" sz="2400" dirty="0" smtClean="0">
                <a:latin typeface="Sumbol"/>
                <a:cs typeface="Sumbol"/>
              </a:rPr>
              <a:t>よりも大きな</a:t>
            </a:r>
            <a:r>
              <a:rPr kumimoji="1" lang="en-US" altLang="ja-JP" sz="2400" dirty="0" smtClean="0">
                <a:latin typeface="Sumbol"/>
                <a:cs typeface="Sumbol"/>
              </a:rPr>
              <a:t>B/M(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L</a:t>
            </a:r>
            <a:r>
              <a:rPr kumimoji="1" lang="en-US" altLang="ja-JP" sz="2400" dirty="0" smtClean="0">
                <a:latin typeface="Sumbol"/>
                <a:cs typeface="Sumbol"/>
              </a:rPr>
              <a:t>/K</a:t>
            </a:r>
            <a:r>
              <a:rPr kumimoji="1" lang="en-US" altLang="ja-JP" sz="2400" baseline="30000" dirty="0" smtClean="0">
                <a:latin typeface="Sumbol"/>
                <a:cs typeface="Sumbol"/>
              </a:rPr>
              <a:t>0</a:t>
            </a:r>
            <a:r>
              <a:rPr kumimoji="1" lang="en-US" altLang="ja-JP" sz="2400" baseline="-25000" dirty="0" smtClean="0">
                <a:latin typeface="Sumbol"/>
                <a:cs typeface="Sumbol"/>
              </a:rPr>
              <a:t>S</a:t>
            </a:r>
            <a:r>
              <a:rPr kumimoji="1" lang="en-US" altLang="ja-JP" sz="2400" dirty="0" smtClean="0">
                <a:latin typeface="Sumbol"/>
                <a:cs typeface="Sumbol"/>
              </a:rPr>
              <a:t>)</a:t>
            </a:r>
            <a:r>
              <a:rPr kumimoji="1" lang="ja-JP" altLang="en-US" sz="2400" dirty="0" smtClean="0">
                <a:latin typeface="Sumbol"/>
                <a:cs typeface="Sumbol"/>
              </a:rPr>
              <a:t>、</a:t>
            </a:r>
            <a:r>
              <a:rPr lang="ja-JP" altLang="en-US" sz="2400" dirty="0" smtClean="0">
                <a:latin typeface="Sumbol"/>
                <a:cs typeface="Sumbol"/>
              </a:rPr>
              <a:t>高い</a:t>
            </a:r>
            <a:r>
              <a:rPr lang="en-US" altLang="ja-JP" sz="2400" dirty="0" err="1" smtClean="0">
                <a:latin typeface="Sumbol"/>
                <a:cs typeface="Sumbol"/>
              </a:rPr>
              <a:t>pT</a:t>
            </a:r>
            <a:r>
              <a:rPr lang="ja-JP" altLang="en-US" sz="2400" dirty="0" smtClean="0">
                <a:latin typeface="Sumbol"/>
                <a:cs typeface="Sumbol"/>
              </a:rPr>
              <a:t>まで延びている</a:t>
            </a:r>
            <a:endParaRPr lang="en-US" altLang="ja-JP" sz="2400" dirty="0" smtClean="0">
              <a:latin typeface="Sumbol"/>
              <a:cs typeface="Sumbol"/>
            </a:endParaRPr>
          </a:p>
          <a:p>
            <a:pPr lvl="1"/>
            <a:r>
              <a:rPr kumimoji="1" lang="en-US" altLang="ja-JP" sz="2200" dirty="0" smtClean="0">
                <a:latin typeface="Sumbol"/>
                <a:cs typeface="Sumbol"/>
              </a:rPr>
              <a:t>(</a:t>
            </a:r>
            <a:r>
              <a:rPr kumimoji="1" lang="en-US" altLang="ja-JP" sz="2200" dirty="0" err="1" smtClean="0">
                <a:latin typeface="Sumbol"/>
                <a:cs typeface="Sumbol"/>
              </a:rPr>
              <a:t>p</a:t>
            </a:r>
            <a:r>
              <a:rPr kumimoji="1" lang="en-US" altLang="ja-JP" sz="2200" baseline="-25000" dirty="0" err="1" smtClean="0">
                <a:latin typeface="Sumbol"/>
                <a:cs typeface="Sumbol"/>
              </a:rPr>
              <a:t>T</a:t>
            </a:r>
            <a:r>
              <a:rPr kumimoji="1" lang="en-US" altLang="ja-JP" sz="2200" baseline="30000" dirty="0" err="1" smtClean="0">
                <a:latin typeface="Sumbol"/>
                <a:cs typeface="Sumbol"/>
              </a:rPr>
              <a:t>max</a:t>
            </a:r>
            <a:r>
              <a:rPr kumimoji="1" lang="en-US" altLang="ja-JP" sz="2200" dirty="0" smtClean="0">
                <a:latin typeface="Sumbol"/>
                <a:cs typeface="Sumbol"/>
              </a:rPr>
              <a:t>)</a:t>
            </a:r>
            <a:r>
              <a:rPr kumimoji="1" lang="en-US" altLang="ja-JP" sz="2200" baseline="-25000" dirty="0" smtClean="0">
                <a:latin typeface="Sumbol"/>
                <a:cs typeface="Sumbol"/>
              </a:rPr>
              <a:t>LHC</a:t>
            </a:r>
            <a:r>
              <a:rPr kumimoji="1" lang="en-US" altLang="ja-JP" sz="2200" dirty="0" smtClean="0">
                <a:latin typeface="Sumbol"/>
                <a:cs typeface="Sumbol"/>
              </a:rPr>
              <a:t>/(</a:t>
            </a:r>
            <a:r>
              <a:rPr kumimoji="1" lang="en-US" altLang="ja-JP" sz="2200" dirty="0" err="1" smtClean="0">
                <a:latin typeface="Sumbol"/>
                <a:cs typeface="Sumbol"/>
              </a:rPr>
              <a:t>p</a:t>
            </a:r>
            <a:r>
              <a:rPr kumimoji="1" lang="en-US" altLang="ja-JP" sz="2200" baseline="-25000" dirty="0" err="1" smtClean="0">
                <a:latin typeface="Sumbol"/>
                <a:cs typeface="Sumbol"/>
              </a:rPr>
              <a:t>T</a:t>
            </a:r>
            <a:r>
              <a:rPr kumimoji="1" lang="en-US" altLang="ja-JP" sz="2200" baseline="30000" dirty="0" err="1" smtClean="0">
                <a:latin typeface="Sumbol"/>
                <a:cs typeface="Sumbol"/>
              </a:rPr>
              <a:t>max</a:t>
            </a:r>
            <a:r>
              <a:rPr kumimoji="1" lang="en-US" altLang="ja-JP" sz="2200" dirty="0" smtClean="0">
                <a:latin typeface="Sumbol"/>
                <a:cs typeface="Sumbol"/>
              </a:rPr>
              <a:t>)</a:t>
            </a:r>
            <a:r>
              <a:rPr kumimoji="1" lang="en-US" altLang="ja-JP" sz="2200" baseline="-25000" dirty="0" smtClean="0">
                <a:latin typeface="Sumbol"/>
                <a:cs typeface="Sumbol"/>
              </a:rPr>
              <a:t>RHIC</a:t>
            </a:r>
            <a:r>
              <a:rPr kumimoji="1" lang="en-US" altLang="ja-JP" sz="2200" dirty="0" smtClean="0">
                <a:latin typeface="Sumbol"/>
                <a:cs typeface="Sumbol"/>
              </a:rPr>
              <a:t>=1.1-1.3</a:t>
            </a:r>
          </a:p>
          <a:p>
            <a:pPr lvl="1"/>
            <a:r>
              <a:rPr kumimoji="1" lang="en-US" altLang="ja-JP" sz="2200" dirty="0" smtClean="0">
                <a:latin typeface="Sumbol"/>
                <a:cs typeface="Sumbol"/>
              </a:rPr>
              <a:t>Radial flow</a:t>
            </a:r>
            <a:r>
              <a:rPr kumimoji="1" lang="ja-JP" altLang="en-US" sz="2200" dirty="0" smtClean="0">
                <a:latin typeface="Sumbol"/>
                <a:cs typeface="Sumbol"/>
              </a:rPr>
              <a:t>の影響</a:t>
            </a:r>
            <a:endParaRPr lang="en-US" altLang="ja-JP" sz="2200" dirty="0">
              <a:latin typeface="Sumbol"/>
              <a:cs typeface="Sumbol"/>
            </a:endParaRPr>
          </a:p>
          <a:p>
            <a:pPr marL="457200" lvl="1" indent="0">
              <a:buNone/>
            </a:pPr>
            <a:endParaRPr kumimoji="1" lang="ja-JP" altLang="en-US" dirty="0">
              <a:latin typeface="Sumbol"/>
              <a:cs typeface="Sumbo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575" y="4256281"/>
            <a:ext cx="6783294" cy="260171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670972" y="1591053"/>
            <a:ext cx="2473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1" dirty="0" smtClean="0"/>
              <a:t>STAR</a:t>
            </a:r>
            <a:r>
              <a:rPr kumimoji="1" lang="ja-JP" altLang="en-US" sz="1200" i="1" dirty="0" smtClean="0"/>
              <a:t>の結果は</a:t>
            </a:r>
            <a:r>
              <a:rPr kumimoji="1" lang="en-US" altLang="ja-JP" sz="1200" i="1" dirty="0" smtClean="0"/>
              <a:t>feed down correction</a:t>
            </a:r>
          </a:p>
          <a:p>
            <a:r>
              <a:rPr lang="ja-JP" altLang="en-US" sz="1200" i="1" dirty="0" smtClean="0"/>
              <a:t>がなされていない</a:t>
            </a:r>
            <a:r>
              <a:rPr lang="en-US" altLang="ja-JP" sz="1200" i="1" dirty="0" smtClean="0"/>
              <a:t> (30-40% from </a:t>
            </a:r>
            <a:r>
              <a:rPr lang="en-US" altLang="ja-JP" sz="1200" i="1" dirty="0" smtClean="0">
                <a:latin typeface="Symbol" charset="2"/>
                <a:cs typeface="Symbol" charset="2"/>
              </a:rPr>
              <a:t>L</a:t>
            </a:r>
            <a:r>
              <a:rPr lang="en-US" altLang="ja-JP" sz="1200" i="1" dirty="0" smtClean="0"/>
              <a:t>)</a:t>
            </a:r>
            <a:endParaRPr kumimoji="1" lang="ja-JP" altLang="en-US" sz="1200" i="1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2994"/>
            <a:ext cx="5563575" cy="33154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471" y="1986756"/>
            <a:ext cx="2978751" cy="22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5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Net charge fluctuation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 smtClean="0">
                <a:latin typeface="Sumbol"/>
                <a:cs typeface="Sumbol"/>
              </a:rPr>
              <a:t>Charge carrier (quarks or hadrons)?</a:t>
            </a:r>
          </a:p>
          <a:p>
            <a:pPr lvl="1"/>
            <a:r>
              <a:rPr lang="en-US" altLang="ja-JP" sz="2000" dirty="0" smtClean="0">
                <a:latin typeface="Sumbol"/>
                <a:cs typeface="Sumbol"/>
              </a:rPr>
              <a:t>E-by-e net charge fluctuation</a:t>
            </a:r>
          </a:p>
          <a:p>
            <a:pPr lvl="1"/>
            <a:r>
              <a:rPr kumimoji="1" lang="en-US" altLang="ja-JP" sz="2000" dirty="0" smtClean="0">
                <a:latin typeface="Sumbol"/>
                <a:cs typeface="Sumbol"/>
              </a:rPr>
              <a:t>Decrease vs. centrality and collision</a:t>
            </a:r>
          </a:p>
          <a:p>
            <a:pPr marL="457200" lvl="1" indent="0">
              <a:buNone/>
            </a:pPr>
            <a:r>
              <a:rPr lang="en-US" altLang="ja-JP" sz="2000" dirty="0">
                <a:latin typeface="Sumbol"/>
                <a:cs typeface="Sumbol"/>
              </a:rPr>
              <a:t>e</a:t>
            </a:r>
            <a:r>
              <a:rPr lang="en-US" altLang="ja-JP" sz="2000" dirty="0" smtClean="0">
                <a:latin typeface="Sumbol"/>
                <a:cs typeface="Sumbol"/>
              </a:rPr>
              <a:t>nergy</a:t>
            </a:r>
          </a:p>
          <a:p>
            <a:pPr lvl="1"/>
            <a:r>
              <a:rPr kumimoji="1" lang="en-US" altLang="ja-JP" sz="2000" dirty="0" smtClean="0">
                <a:latin typeface="Sumbol"/>
                <a:cs typeface="Sumbol"/>
              </a:rPr>
              <a:t>Measured ALICE data in between</a:t>
            </a:r>
          </a:p>
          <a:p>
            <a:pPr marL="457200" lvl="1" indent="0">
              <a:buNone/>
            </a:pPr>
            <a:r>
              <a:rPr lang="en-US" altLang="ja-JP" sz="2000" dirty="0" smtClean="0">
                <a:latin typeface="Sumbol"/>
                <a:cs typeface="Sumbol"/>
              </a:rPr>
              <a:t>HRG and QGP</a:t>
            </a:r>
            <a:endParaRPr kumimoji="1" lang="ja-JP" altLang="en-US" sz="2000" dirty="0">
              <a:latin typeface="Sumbol"/>
              <a:cs typeface="Sumbo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587" y="3605054"/>
            <a:ext cx="4544413" cy="325294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04" y="3550046"/>
            <a:ext cx="4505849" cy="330795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800" y="2335054"/>
            <a:ext cx="3632200" cy="584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00" y="2919254"/>
            <a:ext cx="2311400" cy="6858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356" y="499308"/>
            <a:ext cx="3022600" cy="16129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929794" y="3940972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D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335434" y="3908706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D</a:t>
            </a:r>
            <a:endParaRPr kumimoji="1" lang="ja-JP" alt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56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Large Hadron Collider</a:t>
            </a:r>
            <a:endParaRPr kumimoji="1" lang="ja-JP" altLang="en-US" dirty="0"/>
          </a:p>
        </p:txBody>
      </p:sp>
      <p:pic>
        <p:nvPicPr>
          <p:cNvPr id="5" name="図 4" descr="images_lh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" y="1030985"/>
            <a:ext cx="6433277" cy="4335981"/>
          </a:xfrm>
          <a:prstGeom prst="rect">
            <a:avLst/>
          </a:prstGeom>
        </p:spPr>
      </p:pic>
      <p:pic>
        <p:nvPicPr>
          <p:cNvPr id="6" name="図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46" y="3831190"/>
            <a:ext cx="3746053" cy="302681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703" y="529137"/>
            <a:ext cx="2588533" cy="1700769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958" y="5061600"/>
            <a:ext cx="2699508" cy="17964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90" y="4626174"/>
            <a:ext cx="2411625" cy="1806391"/>
          </a:xfrm>
          <a:prstGeom prst="rect">
            <a:avLst/>
          </a:prstGeom>
          <a:ln w="57150" cmpd="sng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2248" y="2335732"/>
            <a:ext cx="2425992" cy="1614387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120490" y="1020208"/>
            <a:ext cx="43314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</a:rPr>
              <a:t>周長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=27km, </a:t>
            </a:r>
            <a:r>
              <a:rPr lang="en-US" altLang="ja-JP" sz="2000" dirty="0">
                <a:solidFill>
                  <a:schemeClr val="bg1"/>
                </a:solidFill>
              </a:rPr>
              <a:t> </a:t>
            </a:r>
            <a:r>
              <a:rPr kumimoji="1" lang="ja-JP" altLang="en-US" sz="2000" dirty="0" smtClean="0">
                <a:solidFill>
                  <a:schemeClr val="bg1"/>
                </a:solidFill>
              </a:rPr>
              <a:t>各種</a:t>
            </a:r>
            <a:r>
              <a:rPr lang="en-US" altLang="ja-JP" sz="2000" dirty="0" smtClean="0">
                <a:solidFill>
                  <a:schemeClr val="bg1"/>
                </a:solidFill>
              </a:rPr>
              <a:t>=p, </a:t>
            </a:r>
            <a:r>
              <a:rPr lang="en-US" altLang="ja-JP" sz="2000" dirty="0" err="1" smtClean="0">
                <a:solidFill>
                  <a:schemeClr val="bg1"/>
                </a:solidFill>
              </a:rPr>
              <a:t>Pb</a:t>
            </a:r>
            <a:r>
              <a:rPr lang="en-US" altLang="ja-JP" sz="2000" dirty="0" smtClean="0">
                <a:solidFill>
                  <a:schemeClr val="bg1"/>
                </a:solidFill>
              </a:rPr>
              <a:t>, (</a:t>
            </a:r>
            <a:r>
              <a:rPr lang="en-US" altLang="ja-JP" sz="2000" dirty="0" err="1" smtClean="0">
                <a:solidFill>
                  <a:schemeClr val="bg1"/>
                </a:solidFill>
              </a:rPr>
              <a:t>Ar</a:t>
            </a:r>
            <a:r>
              <a:rPr lang="en-US" altLang="ja-JP" sz="2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altLang="ja-JP" sz="2000" dirty="0" smtClean="0">
                <a:solidFill>
                  <a:schemeClr val="bg1"/>
                </a:solidFill>
              </a:rPr>
              <a:t>√</a:t>
            </a:r>
            <a:r>
              <a:rPr lang="en-US" altLang="ja-JP" sz="2000" dirty="0" err="1" smtClean="0">
                <a:solidFill>
                  <a:schemeClr val="bg1"/>
                </a:solidFill>
              </a:rPr>
              <a:t>s</a:t>
            </a:r>
            <a:r>
              <a:rPr lang="en-US" altLang="ja-JP" sz="2000" baseline="-25000" dirty="0" err="1" smtClean="0">
                <a:solidFill>
                  <a:schemeClr val="bg1"/>
                </a:solidFill>
              </a:rPr>
              <a:t>NN</a:t>
            </a:r>
            <a:r>
              <a:rPr lang="en-US" altLang="ja-JP" sz="2000" dirty="0" smtClean="0">
                <a:solidFill>
                  <a:schemeClr val="bg1"/>
                </a:solidFill>
              </a:rPr>
              <a:t>= 7TeV (p-p), 5.5TeV (</a:t>
            </a:r>
            <a:r>
              <a:rPr lang="en-US" altLang="ja-JP" sz="2000" dirty="0" err="1" smtClean="0">
                <a:solidFill>
                  <a:schemeClr val="bg1"/>
                </a:solidFill>
              </a:rPr>
              <a:t>Pb-Pb</a:t>
            </a:r>
            <a:r>
              <a:rPr lang="en-US" altLang="ja-JP" sz="2000" dirty="0" smtClean="0">
                <a:solidFill>
                  <a:schemeClr val="bg1"/>
                </a:solidFill>
              </a:rPr>
              <a:t>)</a:t>
            </a:r>
          </a:p>
          <a:p>
            <a:r>
              <a:rPr kumimoji="1" lang="en-US" altLang="ja-JP" sz="2000" dirty="0" smtClean="0">
                <a:solidFill>
                  <a:schemeClr val="bg1"/>
                </a:solidFill>
              </a:rPr>
              <a:t>L= 10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34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cm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-2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s</a:t>
            </a:r>
            <a:r>
              <a:rPr kumimoji="1" lang="en-US" altLang="ja-JP" sz="2000" strike="sngStrike" baseline="30000" dirty="0" smtClean="0">
                <a:solidFill>
                  <a:schemeClr val="bg1"/>
                </a:solidFill>
              </a:rPr>
              <a:t>-1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(p-p) x 100 RHIC  (2012)</a:t>
            </a:r>
          </a:p>
          <a:p>
            <a:r>
              <a:rPr lang="en-US" altLang="ja-JP" sz="2000" dirty="0" smtClean="0">
                <a:solidFill>
                  <a:schemeClr val="bg1"/>
                </a:solidFill>
              </a:rPr>
              <a:t>L=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10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27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cm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-2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s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-1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(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Pb-Pb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) x 0.2 RHIC (2012)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5157" y="2245024"/>
            <a:ext cx="848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6600"/>
                </a:solidFill>
              </a:rPr>
              <a:t>CMS</a:t>
            </a:r>
            <a:endParaRPr kumimoji="1" lang="ja-JP" altLang="en-US" sz="2800" dirty="0">
              <a:solidFill>
                <a:srgbClr val="FF66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0653" y="3765453"/>
            <a:ext cx="11172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ALICE</a:t>
            </a:r>
            <a:endParaRPr kumimoji="1" lang="ja-JP" altLang="en-US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74232" y="4165563"/>
            <a:ext cx="12206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ATLAS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94839" y="3002679"/>
            <a:ext cx="1047282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solidFill>
                  <a:srgbClr val="FFFF00"/>
                </a:solidFill>
              </a:rPr>
              <a:t>LHCb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80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Balance function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>
                <a:latin typeface="Sumbol"/>
                <a:cs typeface="Sumbol"/>
              </a:rPr>
              <a:t>q</a:t>
            </a:r>
            <a:r>
              <a:rPr lang="en-US" altLang="ja-JP" sz="2400" dirty="0" smtClean="0">
                <a:latin typeface="Sumbol"/>
                <a:cs typeface="Sumbol"/>
              </a:rPr>
              <a:t>-</a:t>
            </a:r>
            <a:r>
              <a:rPr lang="en-US" altLang="ja-JP" sz="2400" dirty="0" err="1" smtClean="0">
                <a:latin typeface="Sumbol"/>
                <a:cs typeface="Sumbol"/>
              </a:rPr>
              <a:t>qbar</a:t>
            </a:r>
            <a:r>
              <a:rPr lang="en-US" altLang="ja-JP" sz="2400" dirty="0" smtClean="0">
                <a:latin typeface="Sumbol"/>
                <a:cs typeface="Sumbol"/>
              </a:rPr>
              <a:t> creation time in rapidity</a:t>
            </a:r>
          </a:p>
          <a:p>
            <a:pPr lvl="1"/>
            <a:endParaRPr lang="en-US" altLang="ja-JP" sz="2200" dirty="0" smtClean="0">
              <a:latin typeface="Sumbol"/>
              <a:cs typeface="Sumbol"/>
            </a:endParaRPr>
          </a:p>
          <a:p>
            <a:pPr lvl="1"/>
            <a:endParaRPr lang="en-US" altLang="ja-JP" sz="2200" dirty="0">
              <a:latin typeface="Sumbol"/>
              <a:cs typeface="Sumbol"/>
            </a:endParaRPr>
          </a:p>
          <a:p>
            <a:pPr lvl="1"/>
            <a:r>
              <a:rPr lang="en-US" altLang="ja-JP" sz="2200" dirty="0" smtClean="0">
                <a:latin typeface="Sumbol"/>
                <a:cs typeface="Sumbol"/>
              </a:rPr>
              <a:t>Ordering </a:t>
            </a:r>
            <a:r>
              <a:rPr lang="en-US" altLang="ja-JP" sz="2200" dirty="0" smtClean="0">
                <a:latin typeface="Sumbol"/>
                <a:cs typeface="Sumbol"/>
              </a:rPr>
              <a:t>with energy:</a:t>
            </a:r>
          </a:p>
          <a:p>
            <a:pPr lvl="2"/>
            <a:r>
              <a:rPr lang="en-US" altLang="ja-JP" sz="2000" dirty="0" smtClean="0">
                <a:latin typeface="Sumbol"/>
                <a:cs typeface="Sumbol"/>
              </a:rPr>
              <a:t>Narrower 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2000" dirty="0" err="1" smtClean="0">
                <a:latin typeface="Sumbol"/>
                <a:cs typeface="Sumbol"/>
              </a:rPr>
              <a:t>y</a:t>
            </a:r>
            <a:r>
              <a:rPr lang="en-US" altLang="ja-JP" sz="2000" dirty="0" smtClean="0">
                <a:latin typeface="Sumbol"/>
                <a:cs typeface="Sumbol"/>
              </a:rPr>
              <a:t> an </a:t>
            </a:r>
            <a:r>
              <a:rPr lang="en-US" altLang="ja-JP" sz="2000" dirty="0" err="1">
                <a:latin typeface="Symbol" charset="2"/>
                <a:cs typeface="Symbol" charset="2"/>
              </a:rPr>
              <a:t>D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f</a:t>
            </a:r>
            <a:r>
              <a:rPr lang="en-US" altLang="ja-JP" sz="2000" dirty="0" smtClean="0">
                <a:latin typeface="Sumbol"/>
                <a:cs typeface="Sumbol"/>
              </a:rPr>
              <a:t> at LHC</a:t>
            </a:r>
          </a:p>
          <a:p>
            <a:pPr lvl="2"/>
            <a:r>
              <a:rPr lang="en-US" altLang="ja-JP" sz="2000" dirty="0" smtClean="0">
                <a:latin typeface="Sumbol"/>
                <a:cs typeface="Sumbol"/>
              </a:rPr>
              <a:t>Larger radial flow </a:t>
            </a:r>
            <a:r>
              <a:rPr lang="en-US" altLang="ja-JP" sz="2000" dirty="0" smtClean="0">
                <a:latin typeface="Sumbol"/>
                <a:cs typeface="Sumbol"/>
              </a:rPr>
              <a:t>(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Df</a:t>
            </a:r>
            <a:r>
              <a:rPr lang="en-US" altLang="ja-JP" sz="2000" dirty="0" smtClean="0">
                <a:latin typeface="Sumbol"/>
                <a:cs typeface="Sumbol"/>
              </a:rPr>
              <a:t> focusing)</a:t>
            </a:r>
            <a:endParaRPr lang="en-US" altLang="ja-JP" sz="2000" dirty="0" smtClean="0">
              <a:latin typeface="Sumbol"/>
              <a:cs typeface="Sumbol"/>
            </a:endParaRPr>
          </a:p>
          <a:p>
            <a:pPr lvl="2"/>
            <a:r>
              <a:rPr lang="en-US" altLang="ja-JP" sz="2000" dirty="0">
                <a:latin typeface="Sumbol"/>
                <a:cs typeface="Sumbol"/>
              </a:rPr>
              <a:t>M</a:t>
            </a:r>
            <a:r>
              <a:rPr lang="en-US" altLang="ja-JP" sz="2000" dirty="0" smtClean="0">
                <a:latin typeface="Sumbol"/>
                <a:cs typeface="Sumbol"/>
              </a:rPr>
              <a:t>ore duration time of QGP</a:t>
            </a:r>
          </a:p>
          <a:p>
            <a:pPr lvl="2"/>
            <a:r>
              <a:rPr lang="en-US" altLang="ja-JP" sz="2000" dirty="0" smtClean="0">
                <a:latin typeface="Sumbol"/>
                <a:cs typeface="Sumbol"/>
              </a:rPr>
              <a:t>Modulation of </a:t>
            </a:r>
            <a:r>
              <a:rPr lang="en-US" altLang="ja-JP" sz="2000" dirty="0" err="1">
                <a:latin typeface="Symbol" charset="2"/>
                <a:cs typeface="Symbol" charset="2"/>
              </a:rPr>
              <a:t>D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f</a:t>
            </a:r>
            <a:r>
              <a:rPr lang="en-US" altLang="ja-JP" sz="2000" dirty="0" smtClean="0">
                <a:latin typeface="Sumbol"/>
                <a:cs typeface="Sumbol"/>
              </a:rPr>
              <a:t> </a:t>
            </a:r>
            <a:r>
              <a:rPr lang="en-US" altLang="ja-JP" sz="2000" dirty="0" err="1" smtClean="0">
                <a:latin typeface="Sumbol"/>
                <a:cs typeface="Sumbol"/>
              </a:rPr>
              <a:t>w.r.p</a:t>
            </a:r>
            <a:r>
              <a:rPr lang="en-US" altLang="ja-JP" sz="2000" dirty="0" smtClean="0">
                <a:latin typeface="Sumbol"/>
                <a:cs typeface="Sumbol"/>
              </a:rPr>
              <a:t> EP (Y. Hori)</a:t>
            </a:r>
          </a:p>
          <a:p>
            <a:pPr lvl="2"/>
            <a:endParaRPr lang="en-US" altLang="ja-JP" sz="2000" dirty="0" smtClean="0">
              <a:latin typeface="Sumbol"/>
              <a:cs typeface="Sumbol"/>
            </a:endParaRPr>
          </a:p>
          <a:p>
            <a:pPr marL="457200" lvl="1" indent="0">
              <a:buNone/>
            </a:pPr>
            <a:endParaRPr kumimoji="1" lang="ja-JP" altLang="en-US" sz="2200" dirty="0">
              <a:latin typeface="Sumbol"/>
              <a:cs typeface="Sumbo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240" y="62146"/>
            <a:ext cx="1938634" cy="201159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250" y="2073736"/>
            <a:ext cx="3562750" cy="478426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10898"/>
            <a:ext cx="5581250" cy="234710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96" y="1772979"/>
            <a:ext cx="4246680" cy="60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2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Flow measurements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99805"/>
            <a:ext cx="8229600" cy="4525963"/>
          </a:xfrm>
        </p:spPr>
        <p:txBody>
          <a:bodyPr>
            <a:normAutofit/>
          </a:bodyPr>
          <a:lstStyle/>
          <a:p>
            <a:pPr marL="514350" indent="-457200"/>
            <a:r>
              <a:rPr lang="en-US" altLang="ja-JP" sz="2400" dirty="0">
                <a:latin typeface="Sumbol"/>
                <a:cs typeface="Sumbol"/>
              </a:rPr>
              <a:t>v</a:t>
            </a:r>
            <a:r>
              <a:rPr lang="en-US" altLang="ja-JP" sz="2400" baseline="-25000" dirty="0" smtClean="0">
                <a:latin typeface="Sumbol"/>
                <a:cs typeface="Sumbol"/>
              </a:rPr>
              <a:t>2</a:t>
            </a:r>
            <a:r>
              <a:rPr lang="ja-JP" altLang="en-US" sz="2400" dirty="0" smtClean="0">
                <a:latin typeface="Sumbol"/>
                <a:cs typeface="Sumbol"/>
              </a:rPr>
              <a:t>だけでなく、</a:t>
            </a:r>
            <a:r>
              <a:rPr kumimoji="1" lang="en-US" altLang="ja-JP" sz="2400" dirty="0" smtClean="0">
                <a:latin typeface="Sumbol"/>
                <a:cs typeface="Sumbol"/>
              </a:rPr>
              <a:t>Higher order </a:t>
            </a:r>
            <a:r>
              <a:rPr kumimoji="1" lang="en-US" altLang="ja-JP" sz="2400" dirty="0" err="1" smtClean="0">
                <a:latin typeface="Sumbol"/>
                <a:cs typeface="Sumbol"/>
              </a:rPr>
              <a:t>v</a:t>
            </a:r>
            <a:r>
              <a:rPr kumimoji="1" lang="en-US" altLang="ja-JP" sz="2400" baseline="-25000" dirty="0" err="1" smtClean="0">
                <a:latin typeface="Sumbol"/>
                <a:cs typeface="Sumbol"/>
              </a:rPr>
              <a:t>n</a:t>
            </a:r>
            <a:r>
              <a:rPr kumimoji="1" lang="en-US" altLang="ja-JP" sz="2400" dirty="0" smtClean="0">
                <a:latin typeface="Sumbol"/>
                <a:cs typeface="Sumbol"/>
              </a:rPr>
              <a:t> </a:t>
            </a:r>
            <a:r>
              <a:rPr kumimoji="1" lang="ja-JP" altLang="en-US" sz="2400" dirty="0" smtClean="0">
                <a:latin typeface="Sumbol"/>
                <a:cs typeface="Sumbol"/>
              </a:rPr>
              <a:t>の新測定</a:t>
            </a:r>
            <a:endParaRPr lang="en-US" altLang="ja-JP" sz="2400" dirty="0" smtClean="0">
              <a:latin typeface="Sumbol"/>
              <a:cs typeface="Sumbol"/>
            </a:endParaRPr>
          </a:p>
          <a:p>
            <a:pPr marL="514350" indent="-457200"/>
            <a:r>
              <a:rPr lang="en-US" altLang="ja-JP" sz="2400" dirty="0" smtClean="0">
                <a:latin typeface="Sumbol"/>
                <a:cs typeface="Sumbol"/>
              </a:rPr>
              <a:t>+ Fluctuation</a:t>
            </a:r>
            <a:r>
              <a:rPr lang="en-US" altLang="ja-JP" sz="2400" dirty="0" smtClean="0">
                <a:latin typeface="Sumbol"/>
                <a:cs typeface="Sumbol"/>
              </a:rPr>
              <a:t>, event-by-event </a:t>
            </a:r>
            <a:r>
              <a:rPr lang="en-US" altLang="ja-JP" sz="2400" dirty="0" err="1" smtClean="0">
                <a:latin typeface="Sumbol"/>
                <a:cs typeface="Sumbol"/>
              </a:rPr>
              <a:t>v</a:t>
            </a:r>
            <a:r>
              <a:rPr lang="en-US" altLang="ja-JP" sz="2400" baseline="-25000" dirty="0" err="1" smtClean="0">
                <a:latin typeface="Sumbol"/>
                <a:cs typeface="Sumbol"/>
              </a:rPr>
              <a:t>n</a:t>
            </a:r>
            <a:r>
              <a:rPr lang="en-US" altLang="ja-JP" sz="2400" dirty="0" smtClean="0">
                <a:latin typeface="Sumbol"/>
                <a:cs typeface="Sumbol"/>
              </a:rPr>
              <a:t>, </a:t>
            </a:r>
          </a:p>
          <a:p>
            <a:pPr marL="514350" indent="-457200"/>
            <a:r>
              <a:rPr lang="en-US" altLang="ja-JP" sz="2400" dirty="0" smtClean="0">
                <a:latin typeface="Sumbol"/>
                <a:cs typeface="Sumbol"/>
              </a:rPr>
              <a:t>+ </a:t>
            </a:r>
            <a:r>
              <a:rPr lang="en-US" altLang="ja-JP" sz="2400" dirty="0" smtClean="0">
                <a:latin typeface="Sumbol"/>
                <a:cs typeface="Sumbol"/>
              </a:rPr>
              <a:t>Event </a:t>
            </a:r>
            <a:r>
              <a:rPr lang="en-US" altLang="ja-JP" sz="2400" dirty="0" smtClean="0">
                <a:latin typeface="Sumbol"/>
                <a:cs typeface="Sumbol"/>
              </a:rPr>
              <a:t>plane correlation</a:t>
            </a:r>
          </a:p>
          <a:p>
            <a:pPr marL="514350" indent="-457200"/>
            <a:r>
              <a:rPr kumimoji="1" lang="ja-JP" altLang="en-US" sz="2400" dirty="0" smtClean="0">
                <a:latin typeface="Sumbol"/>
                <a:cs typeface="Sumbol"/>
              </a:rPr>
              <a:t>衝突初期の更なる制限</a:t>
            </a:r>
            <a:r>
              <a:rPr lang="en-US" altLang="ja-JP" sz="2400" dirty="0" smtClean="0">
                <a:latin typeface="Sumbol"/>
                <a:cs typeface="Sumbol"/>
              </a:rPr>
              <a:t>.</a:t>
            </a:r>
            <a:r>
              <a:rPr lang="ja-JP" altLang="en-US" sz="2400" dirty="0">
                <a:latin typeface="Sumbol"/>
                <a:cs typeface="Sumbol"/>
              </a:rPr>
              <a:t>　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400" dirty="0" smtClean="0">
                <a:latin typeface="Sumbol"/>
                <a:cs typeface="Sumbol"/>
              </a:rPr>
              <a:t>/s</a:t>
            </a:r>
            <a:r>
              <a:rPr lang="ja-JP" altLang="en-US" sz="2400" dirty="0" smtClean="0">
                <a:latin typeface="Sumbol"/>
                <a:cs typeface="Sumbol"/>
              </a:rPr>
              <a:t>の精密化</a:t>
            </a:r>
            <a:endParaRPr lang="en-US" altLang="ja-JP" sz="2400" dirty="0" smtClean="0">
              <a:latin typeface="Sumbol"/>
              <a:cs typeface="Sumbo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31</a:t>
            </a:fld>
            <a:endParaRPr kumimoji="1" lang="ja-JP" altLang="en-US"/>
          </a:p>
        </p:txBody>
      </p:sp>
      <p:grpSp>
        <p:nvGrpSpPr>
          <p:cNvPr id="6" name="Group 42"/>
          <p:cNvGrpSpPr>
            <a:grpSpLocks/>
          </p:cNvGrpSpPr>
          <p:nvPr/>
        </p:nvGrpSpPr>
        <p:grpSpPr bwMode="auto">
          <a:xfrm rot="20708179">
            <a:off x="163371" y="4184894"/>
            <a:ext cx="1222626" cy="2421798"/>
            <a:chOff x="4146" y="1327"/>
            <a:chExt cx="374" cy="753"/>
          </a:xfrm>
        </p:grpSpPr>
        <p:sp>
          <p:nvSpPr>
            <p:cNvPr id="7" name="Oval 43"/>
            <p:cNvSpPr>
              <a:spLocks noChangeArrowheads="1"/>
            </p:cNvSpPr>
            <p:nvPr/>
          </p:nvSpPr>
          <p:spPr bwMode="auto">
            <a:xfrm>
              <a:off x="4146" y="1328"/>
              <a:ext cx="373" cy="75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FC0128"/>
                </a:buClr>
              </a:pPr>
              <a:endParaRPr lang="en-US" sz="1600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4146" y="1686"/>
              <a:ext cx="374" cy="394"/>
            </a:xfrm>
            <a:custGeom>
              <a:avLst/>
              <a:gdLst>
                <a:gd name="T0" fmla="*/ 8 w 489"/>
                <a:gd name="T1" fmla="*/ 27 h 515"/>
                <a:gd name="T2" fmla="*/ 38 w 489"/>
                <a:gd name="T3" fmla="*/ 47 h 515"/>
                <a:gd name="T4" fmla="*/ 71 w 489"/>
                <a:gd name="T5" fmla="*/ 57 h 515"/>
                <a:gd name="T6" fmla="*/ 103 w 489"/>
                <a:gd name="T7" fmla="*/ 66 h 515"/>
                <a:gd name="T8" fmla="*/ 141 w 489"/>
                <a:gd name="T9" fmla="*/ 67 h 515"/>
                <a:gd name="T10" fmla="*/ 183 w 489"/>
                <a:gd name="T11" fmla="*/ 60 h 515"/>
                <a:gd name="T12" fmla="*/ 225 w 489"/>
                <a:gd name="T13" fmla="*/ 46 h 515"/>
                <a:gd name="T14" fmla="*/ 265 w 489"/>
                <a:gd name="T15" fmla="*/ 17 h 515"/>
                <a:gd name="T16" fmla="*/ 284 w 489"/>
                <a:gd name="T17" fmla="*/ 4 h 515"/>
                <a:gd name="T18" fmla="*/ 285 w 489"/>
                <a:gd name="T19" fmla="*/ 41 h 515"/>
                <a:gd name="T20" fmla="*/ 278 w 489"/>
                <a:gd name="T21" fmla="*/ 111 h 515"/>
                <a:gd name="T22" fmla="*/ 260 w 489"/>
                <a:gd name="T23" fmla="*/ 178 h 515"/>
                <a:gd name="T24" fmla="*/ 239 w 489"/>
                <a:gd name="T25" fmla="*/ 226 h 515"/>
                <a:gd name="T26" fmla="*/ 208 w 489"/>
                <a:gd name="T27" fmla="*/ 268 h 515"/>
                <a:gd name="T28" fmla="*/ 169 w 489"/>
                <a:gd name="T29" fmla="*/ 295 h 515"/>
                <a:gd name="T30" fmla="*/ 125 w 489"/>
                <a:gd name="T31" fmla="*/ 298 h 515"/>
                <a:gd name="T32" fmla="*/ 83 w 489"/>
                <a:gd name="T33" fmla="*/ 275 h 515"/>
                <a:gd name="T34" fmla="*/ 51 w 489"/>
                <a:gd name="T35" fmla="*/ 233 h 515"/>
                <a:gd name="T36" fmla="*/ 23 w 489"/>
                <a:gd name="T37" fmla="*/ 169 h 515"/>
                <a:gd name="T38" fmla="*/ 6 w 489"/>
                <a:gd name="T39" fmla="*/ 94 h 515"/>
                <a:gd name="T40" fmla="*/ 0 w 489"/>
                <a:gd name="T41" fmla="*/ 16 h 515"/>
                <a:gd name="T42" fmla="*/ 8 w 489"/>
                <a:gd name="T43" fmla="*/ 27 h 5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9"/>
                <a:gd name="T67" fmla="*/ 0 h 515"/>
                <a:gd name="T68" fmla="*/ 489 w 489"/>
                <a:gd name="T69" fmla="*/ 515 h 51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9" h="515">
                  <a:moveTo>
                    <a:pt x="13" y="46"/>
                  </a:moveTo>
                  <a:cubicBezTo>
                    <a:pt x="24" y="55"/>
                    <a:pt x="47" y="72"/>
                    <a:pt x="65" y="81"/>
                  </a:cubicBezTo>
                  <a:cubicBezTo>
                    <a:pt x="83" y="90"/>
                    <a:pt x="103" y="92"/>
                    <a:pt x="121" y="97"/>
                  </a:cubicBezTo>
                  <a:cubicBezTo>
                    <a:pt x="139" y="102"/>
                    <a:pt x="156" y="109"/>
                    <a:pt x="176" y="112"/>
                  </a:cubicBezTo>
                  <a:cubicBezTo>
                    <a:pt x="196" y="115"/>
                    <a:pt x="218" y="115"/>
                    <a:pt x="241" y="114"/>
                  </a:cubicBezTo>
                  <a:cubicBezTo>
                    <a:pt x="264" y="113"/>
                    <a:pt x="289" y="109"/>
                    <a:pt x="313" y="103"/>
                  </a:cubicBezTo>
                  <a:cubicBezTo>
                    <a:pt x="337" y="97"/>
                    <a:pt x="362" y="90"/>
                    <a:pt x="385" y="78"/>
                  </a:cubicBezTo>
                  <a:cubicBezTo>
                    <a:pt x="408" y="66"/>
                    <a:pt x="435" y="41"/>
                    <a:pt x="452" y="29"/>
                  </a:cubicBezTo>
                  <a:cubicBezTo>
                    <a:pt x="469" y="17"/>
                    <a:pt x="479" y="0"/>
                    <a:pt x="485" y="7"/>
                  </a:cubicBezTo>
                  <a:cubicBezTo>
                    <a:pt x="483" y="11"/>
                    <a:pt x="489" y="40"/>
                    <a:pt x="487" y="70"/>
                  </a:cubicBezTo>
                  <a:cubicBezTo>
                    <a:pt x="485" y="100"/>
                    <a:pt x="481" y="151"/>
                    <a:pt x="474" y="190"/>
                  </a:cubicBezTo>
                  <a:cubicBezTo>
                    <a:pt x="467" y="229"/>
                    <a:pt x="455" y="272"/>
                    <a:pt x="444" y="304"/>
                  </a:cubicBezTo>
                  <a:cubicBezTo>
                    <a:pt x="433" y="336"/>
                    <a:pt x="423" y="359"/>
                    <a:pt x="408" y="385"/>
                  </a:cubicBezTo>
                  <a:cubicBezTo>
                    <a:pt x="394" y="411"/>
                    <a:pt x="376" y="438"/>
                    <a:pt x="356" y="458"/>
                  </a:cubicBezTo>
                  <a:cubicBezTo>
                    <a:pt x="336" y="478"/>
                    <a:pt x="313" y="495"/>
                    <a:pt x="289" y="503"/>
                  </a:cubicBezTo>
                  <a:cubicBezTo>
                    <a:pt x="265" y="511"/>
                    <a:pt x="238" y="515"/>
                    <a:pt x="214" y="509"/>
                  </a:cubicBezTo>
                  <a:cubicBezTo>
                    <a:pt x="189" y="503"/>
                    <a:pt x="164" y="488"/>
                    <a:pt x="143" y="469"/>
                  </a:cubicBezTo>
                  <a:cubicBezTo>
                    <a:pt x="122" y="450"/>
                    <a:pt x="104" y="427"/>
                    <a:pt x="87" y="397"/>
                  </a:cubicBezTo>
                  <a:cubicBezTo>
                    <a:pt x="69" y="367"/>
                    <a:pt x="52" y="328"/>
                    <a:pt x="39" y="289"/>
                  </a:cubicBezTo>
                  <a:cubicBezTo>
                    <a:pt x="27" y="250"/>
                    <a:pt x="17" y="204"/>
                    <a:pt x="10" y="161"/>
                  </a:cubicBezTo>
                  <a:cubicBezTo>
                    <a:pt x="4" y="118"/>
                    <a:pt x="0" y="47"/>
                    <a:pt x="0" y="28"/>
                  </a:cubicBezTo>
                  <a:lnTo>
                    <a:pt x="13" y="46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45"/>
            <p:cNvSpPr>
              <a:spLocks/>
            </p:cNvSpPr>
            <p:nvPr/>
          </p:nvSpPr>
          <p:spPr bwMode="auto">
            <a:xfrm>
              <a:off x="4146" y="1688"/>
              <a:ext cx="372" cy="84"/>
            </a:xfrm>
            <a:custGeom>
              <a:avLst/>
              <a:gdLst>
                <a:gd name="T0" fmla="*/ 0 w 979"/>
                <a:gd name="T1" fmla="*/ 8 h 257"/>
                <a:gd name="T2" fmla="*/ 14 w 979"/>
                <a:gd name="T3" fmla="*/ 17 h 257"/>
                <a:gd name="T4" fmla="*/ 38 w 979"/>
                <a:gd name="T5" fmla="*/ 25 h 257"/>
                <a:gd name="T6" fmla="*/ 59 w 979"/>
                <a:gd name="T7" fmla="*/ 27 h 257"/>
                <a:gd name="T8" fmla="*/ 88 w 979"/>
                <a:gd name="T9" fmla="*/ 25 h 257"/>
                <a:gd name="T10" fmla="*/ 116 w 979"/>
                <a:gd name="T11" fmla="*/ 17 h 257"/>
                <a:gd name="T12" fmla="*/ 141 w 979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9"/>
                <a:gd name="T22" fmla="*/ 0 h 257"/>
                <a:gd name="T23" fmla="*/ 979 w 979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9" h="257">
                  <a:moveTo>
                    <a:pt x="0" y="78"/>
                  </a:moveTo>
                  <a:cubicBezTo>
                    <a:pt x="17" y="92"/>
                    <a:pt x="57" y="134"/>
                    <a:pt x="101" y="160"/>
                  </a:cubicBezTo>
                  <a:cubicBezTo>
                    <a:pt x="145" y="186"/>
                    <a:pt x="213" y="216"/>
                    <a:pt x="263" y="232"/>
                  </a:cubicBezTo>
                  <a:cubicBezTo>
                    <a:pt x="313" y="248"/>
                    <a:pt x="347" y="255"/>
                    <a:pt x="404" y="256"/>
                  </a:cubicBezTo>
                  <a:cubicBezTo>
                    <a:pt x="461" y="257"/>
                    <a:pt x="542" y="254"/>
                    <a:pt x="608" y="238"/>
                  </a:cubicBezTo>
                  <a:cubicBezTo>
                    <a:pt x="674" y="222"/>
                    <a:pt x="738" y="200"/>
                    <a:pt x="800" y="160"/>
                  </a:cubicBezTo>
                  <a:cubicBezTo>
                    <a:pt x="862" y="120"/>
                    <a:pt x="942" y="33"/>
                    <a:pt x="979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46"/>
            <p:cNvSpPr>
              <a:spLocks noChangeArrowheads="1"/>
            </p:cNvSpPr>
            <p:nvPr/>
          </p:nvSpPr>
          <p:spPr bwMode="auto">
            <a:xfrm>
              <a:off x="4146" y="1327"/>
              <a:ext cx="373" cy="7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FC0128"/>
                </a:buClr>
              </a:pPr>
              <a:endParaRPr lang="en-US" sz="1600"/>
            </a:p>
          </p:txBody>
        </p:sp>
      </p:grpSp>
      <p:sp>
        <p:nvSpPr>
          <p:cNvPr id="12" name="Right Arrow 64"/>
          <p:cNvSpPr>
            <a:spLocks noChangeArrowheads="1"/>
          </p:cNvSpPr>
          <p:nvPr/>
        </p:nvSpPr>
        <p:spPr bwMode="auto">
          <a:xfrm>
            <a:off x="1531423" y="5044967"/>
            <a:ext cx="527555" cy="2227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grpSp>
        <p:nvGrpSpPr>
          <p:cNvPr id="13" name="Group 52"/>
          <p:cNvGrpSpPr/>
          <p:nvPr/>
        </p:nvGrpSpPr>
        <p:grpSpPr>
          <a:xfrm>
            <a:off x="2209079" y="3900069"/>
            <a:ext cx="2490739" cy="2925766"/>
            <a:chOff x="7567660" y="2586130"/>
            <a:chExt cx="1576340" cy="1851660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7567660" y="2586130"/>
              <a:ext cx="1576340" cy="1851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51"/>
            <p:cNvSpPr/>
            <p:nvPr/>
          </p:nvSpPr>
          <p:spPr bwMode="auto">
            <a:xfrm rot="20951763">
              <a:off x="8064863" y="2843886"/>
              <a:ext cx="720000" cy="1404000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0882142">
            <a:off x="5625064" y="4000534"/>
            <a:ext cx="3116382" cy="25510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17" name="Oval 50"/>
          <p:cNvSpPr/>
          <p:nvPr/>
        </p:nvSpPr>
        <p:spPr bwMode="auto">
          <a:xfrm rot="20790603">
            <a:off x="6668787" y="4345770"/>
            <a:ext cx="1234798" cy="1913938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18" name="Isosceles Triangle 53"/>
          <p:cNvSpPr/>
          <p:nvPr/>
        </p:nvSpPr>
        <p:spPr bwMode="auto">
          <a:xfrm rot="811147">
            <a:off x="6240117" y="4214672"/>
            <a:ext cx="2160897" cy="1770543"/>
          </a:xfrm>
          <a:prstGeom prst="triangle">
            <a:avLst/>
          </a:prstGeom>
          <a:noFill/>
          <a:ln w="571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sp>
        <p:nvSpPr>
          <p:cNvPr id="19" name="Right Arrow 64"/>
          <p:cNvSpPr>
            <a:spLocks noChangeArrowheads="1"/>
          </p:cNvSpPr>
          <p:nvPr/>
        </p:nvSpPr>
        <p:spPr bwMode="auto">
          <a:xfrm>
            <a:off x="4948133" y="5108876"/>
            <a:ext cx="527555" cy="2227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675488" y="2976295"/>
            <a:ext cx="7833876" cy="342274"/>
          </a:xfrm>
          <a:prstGeom prst="rect">
            <a:avLst/>
          </a:prstGeom>
          <a:solidFill>
            <a:srgbClr val="FFFF99">
              <a:alpha val="59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buClr>
                <a:srgbClr val="FC0128"/>
              </a:buClr>
            </a:pPr>
            <a:r>
              <a:rPr lang="en-GB" b="1" dirty="0" smtClean="0">
                <a:solidFill>
                  <a:srgbClr val="000000"/>
                </a:solidFill>
              </a:rPr>
              <a:t>Fourier series: </a:t>
            </a:r>
            <a:r>
              <a:rPr lang="en-GB" b="1" dirty="0" err="1" smtClean="0">
                <a:solidFill>
                  <a:srgbClr val="000000"/>
                </a:solidFill>
              </a:rPr>
              <a:t>dN</a:t>
            </a:r>
            <a:r>
              <a:rPr lang="en-GB" b="1" dirty="0" smtClean="0">
                <a:solidFill>
                  <a:srgbClr val="000000"/>
                </a:solidFill>
              </a:rPr>
              <a:t>/</a:t>
            </a:r>
            <a:r>
              <a:rPr lang="en-GB" b="1" dirty="0" err="1" smtClean="0">
                <a:solidFill>
                  <a:srgbClr val="000000"/>
                </a:solidFill>
              </a:rPr>
              <a:t>d</a:t>
            </a:r>
            <a:r>
              <a:rPr lang="en-GB" b="1" dirty="0" err="1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GB" b="1" dirty="0" smtClean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</a:rPr>
              <a:t>= 1 </a:t>
            </a:r>
            <a:r>
              <a:rPr lang="en-GB" b="1" dirty="0" smtClean="0">
                <a:solidFill>
                  <a:srgbClr val="000000"/>
                </a:solidFill>
              </a:rPr>
              <a:t>+ 2 </a:t>
            </a:r>
            <a:r>
              <a:rPr lang="en-GB" b="1" dirty="0" smtClean="0">
                <a:solidFill>
                  <a:srgbClr val="FC0128"/>
                </a:solidFill>
              </a:rPr>
              <a:t>v</a:t>
            </a:r>
            <a:r>
              <a:rPr lang="en-GB" b="1" baseline="-25000" dirty="0" smtClean="0">
                <a:solidFill>
                  <a:srgbClr val="FC0128"/>
                </a:solidFill>
              </a:rPr>
              <a:t>1</a:t>
            </a:r>
            <a:r>
              <a:rPr lang="en-GB" b="1" dirty="0" smtClean="0">
                <a:solidFill>
                  <a:srgbClr val="000000"/>
                </a:solidFill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</a:rPr>
              <a:t>cos</a:t>
            </a:r>
            <a:r>
              <a:rPr lang="en-GB" b="1" dirty="0" smtClean="0">
                <a:solidFill>
                  <a:srgbClr val="000000"/>
                </a:solidFill>
              </a:rPr>
              <a:t>(</a:t>
            </a:r>
            <a:r>
              <a:rPr lang="en-GB" b="1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GB" b="1" dirty="0" smtClean="0">
                <a:solidFill>
                  <a:srgbClr val="000000"/>
                </a:solidFill>
              </a:rPr>
              <a:t>)  + 2 </a:t>
            </a:r>
            <a:r>
              <a:rPr lang="en-GB" b="1" dirty="0" smtClean="0">
                <a:solidFill>
                  <a:srgbClr val="FC0128"/>
                </a:solidFill>
              </a:rPr>
              <a:t>v</a:t>
            </a:r>
            <a:r>
              <a:rPr lang="en-GB" b="1" baseline="-25000" dirty="0" smtClean="0">
                <a:solidFill>
                  <a:srgbClr val="FC0128"/>
                </a:solidFill>
              </a:rPr>
              <a:t>2</a:t>
            </a:r>
            <a:r>
              <a:rPr lang="en-GB" b="1" dirty="0" smtClean="0">
                <a:solidFill>
                  <a:srgbClr val="000000"/>
                </a:solidFill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</a:rPr>
              <a:t>cos</a:t>
            </a:r>
            <a:r>
              <a:rPr lang="en-GB" b="1" dirty="0" smtClean="0">
                <a:solidFill>
                  <a:srgbClr val="000000"/>
                </a:solidFill>
              </a:rPr>
              <a:t>(</a:t>
            </a:r>
            <a:r>
              <a:rPr lang="en-GB" b="1" dirty="0" smtClean="0">
                <a:solidFill>
                  <a:srgbClr val="FF0000"/>
                </a:solidFill>
              </a:rPr>
              <a:t>2</a:t>
            </a:r>
            <a:r>
              <a:rPr lang="en-GB" b="1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GB" b="1" dirty="0" smtClean="0">
                <a:solidFill>
                  <a:srgbClr val="000000"/>
                </a:solidFill>
              </a:rPr>
              <a:t>) </a:t>
            </a:r>
            <a:r>
              <a:rPr lang="en-GB" b="1" dirty="0">
                <a:solidFill>
                  <a:srgbClr val="000000"/>
                </a:solidFill>
              </a:rPr>
              <a:t>+ </a:t>
            </a:r>
            <a:r>
              <a:rPr lang="en-GB" b="1" dirty="0" smtClean="0">
                <a:solidFill>
                  <a:srgbClr val="000000"/>
                </a:solidFill>
              </a:rPr>
              <a:t>2 </a:t>
            </a:r>
            <a:r>
              <a:rPr lang="en-GB" b="1" dirty="0" smtClean="0">
                <a:solidFill>
                  <a:srgbClr val="FC0128"/>
                </a:solidFill>
              </a:rPr>
              <a:t>v</a:t>
            </a:r>
            <a:r>
              <a:rPr lang="en-GB" b="1" baseline="-25000" dirty="0" smtClean="0">
                <a:solidFill>
                  <a:srgbClr val="FC0128"/>
                </a:solidFill>
              </a:rPr>
              <a:t>3</a:t>
            </a:r>
            <a:r>
              <a:rPr lang="en-GB" b="1" dirty="0" smtClean="0">
                <a:solidFill>
                  <a:srgbClr val="000000"/>
                </a:solidFill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</a:rPr>
              <a:t>cos</a:t>
            </a:r>
            <a:r>
              <a:rPr lang="en-GB" b="1" dirty="0" smtClean="0">
                <a:solidFill>
                  <a:srgbClr val="000000"/>
                </a:solidFill>
              </a:rPr>
              <a:t>(</a:t>
            </a:r>
            <a:r>
              <a:rPr lang="en-GB" b="1" dirty="0" smtClean="0">
                <a:solidFill>
                  <a:srgbClr val="FF0000"/>
                </a:solidFill>
              </a:rPr>
              <a:t>3</a:t>
            </a:r>
            <a:r>
              <a:rPr lang="en-GB" b="1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GB" b="1" dirty="0" smtClean="0">
                <a:solidFill>
                  <a:srgbClr val="000000"/>
                </a:solidFill>
              </a:rPr>
              <a:t>) +…</a:t>
            </a:r>
            <a:endParaRPr lang="en-GB" b="1" dirty="0">
              <a:solidFill>
                <a:srgbClr val="000000"/>
              </a:solidFill>
            </a:endParaRPr>
          </a:p>
        </p:txBody>
      </p:sp>
      <p:grpSp>
        <p:nvGrpSpPr>
          <p:cNvPr id="21" name="Group 61"/>
          <p:cNvGrpSpPr/>
          <p:nvPr/>
        </p:nvGrpSpPr>
        <p:grpSpPr>
          <a:xfrm>
            <a:off x="6960516" y="3511502"/>
            <a:ext cx="1282723" cy="811530"/>
            <a:chOff x="6960516" y="3394710"/>
            <a:chExt cx="1282723" cy="811530"/>
          </a:xfrm>
        </p:grpSpPr>
        <p:sp>
          <p:nvSpPr>
            <p:cNvPr id="22" name="TextBox 57"/>
            <p:cNvSpPr txBox="1"/>
            <p:nvPr/>
          </p:nvSpPr>
          <p:spPr>
            <a:xfrm>
              <a:off x="6960516" y="3394710"/>
              <a:ext cx="1282723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Elliptic, v</a:t>
              </a:r>
              <a:r>
                <a:rPr lang="en-US" b="1" baseline="-25000" dirty="0" smtClean="0"/>
                <a:t>2</a:t>
              </a:r>
              <a:endParaRPr lang="en-US" b="1" baseline="-25000" dirty="0"/>
            </a:p>
          </p:txBody>
        </p:sp>
        <p:cxnSp>
          <p:nvCxnSpPr>
            <p:cNvPr id="23" name="Straight Arrow Connector 59"/>
            <p:cNvCxnSpPr/>
            <p:nvPr/>
          </p:nvCxnSpPr>
          <p:spPr bwMode="auto">
            <a:xfrm flipH="1">
              <a:off x="7143750" y="3634740"/>
              <a:ext cx="68580" cy="571500"/>
            </a:xfrm>
            <a:prstGeom prst="straightConnector1">
              <a:avLst/>
            </a:prstGeom>
            <a:solidFill>
              <a:srgbClr val="FFFF99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4" name="Group 62"/>
          <p:cNvGrpSpPr/>
          <p:nvPr/>
        </p:nvGrpSpPr>
        <p:grpSpPr>
          <a:xfrm>
            <a:off x="5350960" y="3671522"/>
            <a:ext cx="1644200" cy="948690"/>
            <a:chOff x="7278820" y="902970"/>
            <a:chExt cx="1644200" cy="948690"/>
          </a:xfrm>
        </p:grpSpPr>
        <p:sp>
          <p:nvSpPr>
            <p:cNvPr id="25" name="TextBox 63"/>
            <p:cNvSpPr txBox="1"/>
            <p:nvPr/>
          </p:nvSpPr>
          <p:spPr>
            <a:xfrm>
              <a:off x="7278820" y="902970"/>
              <a:ext cx="162910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Triangular, v</a:t>
              </a:r>
              <a:r>
                <a:rPr lang="en-US" b="1" baseline="-25000" dirty="0" smtClean="0"/>
                <a:t>3</a:t>
              </a:r>
              <a:endParaRPr lang="en-US" b="1" baseline="-25000" dirty="0"/>
            </a:p>
          </p:txBody>
        </p:sp>
        <p:cxnSp>
          <p:nvCxnSpPr>
            <p:cNvPr id="26" name="Straight Arrow Connector 64"/>
            <p:cNvCxnSpPr/>
            <p:nvPr/>
          </p:nvCxnSpPr>
          <p:spPr bwMode="auto">
            <a:xfrm>
              <a:off x="8081010" y="1188720"/>
              <a:ext cx="842010" cy="662940"/>
            </a:xfrm>
            <a:prstGeom prst="straightConnector1">
              <a:avLst/>
            </a:prstGeom>
            <a:solidFill>
              <a:srgbClr val="FFFF99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" name="Group 30"/>
          <p:cNvGrpSpPr/>
          <p:nvPr/>
        </p:nvGrpSpPr>
        <p:grpSpPr>
          <a:xfrm>
            <a:off x="5650523" y="3317192"/>
            <a:ext cx="1836127" cy="1120140"/>
            <a:chOff x="5650523" y="3200400"/>
            <a:chExt cx="1836127" cy="1120140"/>
          </a:xfrm>
        </p:grpSpPr>
        <p:cxnSp>
          <p:nvCxnSpPr>
            <p:cNvPr id="28" name="Straight Arrow Connector 26"/>
            <p:cNvCxnSpPr/>
            <p:nvPr/>
          </p:nvCxnSpPr>
          <p:spPr bwMode="auto">
            <a:xfrm flipH="1" flipV="1">
              <a:off x="5650523" y="3200400"/>
              <a:ext cx="1218907" cy="1120140"/>
            </a:xfrm>
            <a:prstGeom prst="straightConnector1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7"/>
            <p:cNvCxnSpPr/>
            <p:nvPr/>
          </p:nvCxnSpPr>
          <p:spPr bwMode="auto">
            <a:xfrm flipH="1" flipV="1">
              <a:off x="7092462" y="3212123"/>
              <a:ext cx="394188" cy="891247"/>
            </a:xfrm>
            <a:prstGeom prst="straightConnector1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6818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Flow measurements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1685" y="1099805"/>
            <a:ext cx="8932316" cy="4525963"/>
          </a:xfrm>
        </p:spPr>
        <p:txBody>
          <a:bodyPr/>
          <a:lstStyle/>
          <a:p>
            <a:pPr marL="514350" indent="-457200"/>
            <a:r>
              <a:rPr kumimoji="1" lang="en-US" altLang="ja-JP" sz="2400" dirty="0" smtClean="0">
                <a:latin typeface="Sumbol"/>
                <a:cs typeface="Sumbol"/>
              </a:rPr>
              <a:t>Higher order </a:t>
            </a:r>
            <a:r>
              <a:rPr kumimoji="1" lang="en-US" altLang="ja-JP" sz="2400" dirty="0" err="1" smtClean="0">
                <a:latin typeface="Sumbol"/>
                <a:cs typeface="Sumbol"/>
              </a:rPr>
              <a:t>v</a:t>
            </a:r>
            <a:r>
              <a:rPr kumimoji="1" lang="en-US" altLang="ja-JP" sz="2400" baseline="-25000" dirty="0" err="1" smtClean="0">
                <a:latin typeface="Sumbol"/>
                <a:cs typeface="Sumbol"/>
              </a:rPr>
              <a:t>n</a:t>
            </a:r>
            <a:r>
              <a:rPr lang="en-US" altLang="ja-JP" sz="2400" dirty="0" smtClean="0">
                <a:latin typeface="Sumbol"/>
                <a:cs typeface="Sumbol"/>
              </a:rPr>
              <a:t>, event-by-event </a:t>
            </a:r>
            <a:r>
              <a:rPr lang="en-US" altLang="ja-JP" sz="2400" dirty="0" err="1" smtClean="0">
                <a:latin typeface="Sumbol"/>
                <a:cs typeface="Sumbol"/>
              </a:rPr>
              <a:t>v</a:t>
            </a:r>
            <a:r>
              <a:rPr lang="en-US" altLang="ja-JP" sz="2400" baseline="-25000" dirty="0" err="1" smtClean="0">
                <a:latin typeface="Sumbol"/>
                <a:cs typeface="Sumbol"/>
              </a:rPr>
              <a:t>n</a:t>
            </a:r>
            <a:r>
              <a:rPr lang="en-US" altLang="ja-JP" sz="2400" dirty="0" smtClean="0">
                <a:latin typeface="Sumbol"/>
                <a:cs typeface="Sumbol"/>
              </a:rPr>
              <a:t> </a:t>
            </a:r>
          </a:p>
          <a:p>
            <a:pPr marL="914400" lvl="1" indent="-457200"/>
            <a:r>
              <a:rPr lang="ja-JP" altLang="en-US" sz="2200" dirty="0" smtClean="0">
                <a:latin typeface="Sumbol"/>
                <a:cs typeface="Sumbol"/>
              </a:rPr>
              <a:t>初期ジオメトリーの揺らぎ</a:t>
            </a:r>
            <a:r>
              <a:rPr lang="en-US" altLang="ja-JP" sz="2200" dirty="0" smtClean="0">
                <a:latin typeface="Sumbol"/>
                <a:cs typeface="Sumbol"/>
              </a:rPr>
              <a:t>(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e</a:t>
            </a:r>
            <a:r>
              <a:rPr lang="en-US" altLang="ja-JP" sz="2200" baseline="-25000" dirty="0" smtClean="0">
                <a:latin typeface="Sumbol"/>
                <a:cs typeface="Sumbol"/>
              </a:rPr>
              <a:t>n</a:t>
            </a:r>
            <a:r>
              <a:rPr lang="en-US" altLang="ja-JP" sz="2200" dirty="0" smtClean="0">
                <a:latin typeface="Sumbol"/>
                <a:cs typeface="Sumbol"/>
              </a:rPr>
              <a:t>(</a:t>
            </a:r>
            <a:r>
              <a:rPr lang="ja-JP" altLang="en-US" sz="2200" dirty="0" smtClean="0">
                <a:latin typeface="Sumbol"/>
                <a:cs typeface="Sumbol"/>
              </a:rPr>
              <a:t>空間非等方性</a:t>
            </a:r>
            <a:r>
              <a:rPr lang="en-US" altLang="ja-JP" sz="2200" dirty="0" smtClean="0">
                <a:latin typeface="Sumbol"/>
                <a:cs typeface="Sumbol"/>
              </a:rPr>
              <a:t>))</a:t>
            </a:r>
            <a:r>
              <a:rPr lang="ja-JP" altLang="en-US" sz="2200" dirty="0" smtClean="0">
                <a:latin typeface="Sumbol"/>
                <a:cs typeface="Sumbol"/>
              </a:rPr>
              <a:t>＋流体膨張</a:t>
            </a:r>
            <a:endParaRPr lang="en-US" altLang="ja-JP" sz="2200" dirty="0" smtClean="0">
              <a:latin typeface="Sumbol"/>
              <a:cs typeface="Sumbol"/>
            </a:endParaRPr>
          </a:p>
          <a:p>
            <a:pPr marL="1314450" lvl="2" indent="-457200"/>
            <a:r>
              <a:rPr lang="en-US" altLang="ja-JP" sz="2000" b="1" u="sng" dirty="0" smtClean="0">
                <a:latin typeface="Sumbol"/>
                <a:cs typeface="Sumbol"/>
              </a:rPr>
              <a:t>Nucleon or </a:t>
            </a:r>
            <a:r>
              <a:rPr lang="en-US" altLang="ja-JP" sz="2000" b="1" u="sng" dirty="0" err="1" smtClean="0">
                <a:latin typeface="Sumbol"/>
                <a:cs typeface="Sumbol"/>
              </a:rPr>
              <a:t>parton</a:t>
            </a:r>
            <a:r>
              <a:rPr lang="en-US" altLang="ja-JP" sz="2000" b="1" u="sng" dirty="0" smtClean="0">
                <a:latin typeface="Sumbol"/>
                <a:cs typeface="Sumbol"/>
              </a:rPr>
              <a:t> fluctuation? (IP-</a:t>
            </a:r>
            <a:r>
              <a:rPr lang="en-US" altLang="ja-JP" sz="2000" b="1" u="sng" dirty="0" err="1" smtClean="0">
                <a:latin typeface="Sumbol"/>
                <a:cs typeface="Sumbol"/>
              </a:rPr>
              <a:t>Glauber</a:t>
            </a:r>
            <a:r>
              <a:rPr lang="en-US" altLang="ja-JP" sz="2000" b="1" u="sng" dirty="0" smtClean="0">
                <a:latin typeface="Sumbol"/>
                <a:cs typeface="Sumbol"/>
              </a:rPr>
              <a:t>, IP-Sat/</a:t>
            </a:r>
            <a:r>
              <a:rPr lang="en-US" altLang="ja-JP" sz="2000" b="1" u="sng" dirty="0" err="1" smtClean="0">
                <a:latin typeface="Sumbol"/>
                <a:cs typeface="Sumbol"/>
              </a:rPr>
              <a:t>Glasma</a:t>
            </a:r>
            <a:r>
              <a:rPr lang="en-US" altLang="ja-JP" sz="2000" b="1" u="sng" dirty="0" smtClean="0">
                <a:latin typeface="Sumbol"/>
                <a:cs typeface="Sumbol"/>
              </a:rPr>
              <a:t>)</a:t>
            </a:r>
          </a:p>
          <a:p>
            <a:pPr marL="914400" lvl="1" indent="-457200"/>
            <a:r>
              <a:rPr lang="ja-JP" altLang="en-US" sz="2200" dirty="0" smtClean="0">
                <a:latin typeface="Sumbol"/>
                <a:cs typeface="Sumbol"/>
              </a:rPr>
              <a:t>初期ジオメトリーの名残</a:t>
            </a:r>
            <a:r>
              <a:rPr lang="en-US" altLang="ja-JP" sz="2200" dirty="0" smtClean="0">
                <a:latin typeface="Sumbol"/>
                <a:cs typeface="Sumbol"/>
              </a:rPr>
              <a:t>(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e</a:t>
            </a:r>
            <a:r>
              <a:rPr lang="en-US" altLang="ja-JP" sz="2200" baseline="-25000" dirty="0" smtClean="0">
                <a:latin typeface="Sumbol"/>
                <a:cs typeface="Sumbol"/>
              </a:rPr>
              <a:t>n</a:t>
            </a:r>
            <a:r>
              <a:rPr lang="en-US" altLang="ja-JP" sz="2200" dirty="0" smtClean="0">
                <a:latin typeface="Sumbol"/>
                <a:cs typeface="Sumbol"/>
              </a:rPr>
              <a:t>(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t</a:t>
            </a:r>
            <a:r>
              <a:rPr lang="en-US" altLang="ja-JP" sz="2200" dirty="0" smtClean="0">
                <a:latin typeface="Sumbol"/>
                <a:cs typeface="Sumbol"/>
              </a:rPr>
              <a:t>=0)) </a:t>
            </a:r>
            <a:r>
              <a:rPr lang="ja-JP" altLang="en-US" sz="2200" dirty="0" smtClean="0">
                <a:latin typeface="Sumbol"/>
                <a:cs typeface="Sumbol"/>
              </a:rPr>
              <a:t>と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e</a:t>
            </a:r>
            <a:r>
              <a:rPr lang="en-US" altLang="ja-JP" sz="2200" baseline="-25000" dirty="0">
                <a:latin typeface="Sumbol"/>
                <a:cs typeface="Sumbol"/>
              </a:rPr>
              <a:t>n</a:t>
            </a:r>
            <a:r>
              <a:rPr lang="en-US" altLang="ja-JP" sz="2200" dirty="0" smtClean="0">
                <a:latin typeface="Sumbol"/>
                <a:cs typeface="Sumbol"/>
              </a:rPr>
              <a:t>(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t</a:t>
            </a:r>
            <a:r>
              <a:rPr lang="en-US" altLang="ja-JP" sz="2200" dirty="0" smtClean="0">
                <a:latin typeface="Sumbol"/>
                <a:cs typeface="Sumbol"/>
              </a:rPr>
              <a:t>) </a:t>
            </a:r>
            <a:r>
              <a:rPr lang="en-US" altLang="ja-JP" sz="2200" dirty="0" smtClean="0">
                <a:latin typeface="Sumbol"/>
                <a:cs typeface="Sumbol"/>
                <a:sym typeface="Wingdings"/>
              </a:rPr>
              <a:t> </a:t>
            </a:r>
            <a:r>
              <a:rPr lang="en-US" altLang="ja-JP" sz="2200" b="1" dirty="0" smtClean="0">
                <a:latin typeface="Symbol" charset="2"/>
                <a:cs typeface="Symbol" charset="2"/>
              </a:rPr>
              <a:t>h</a:t>
            </a:r>
            <a:r>
              <a:rPr lang="en-US" altLang="ja-JP" sz="2200" b="1" dirty="0" smtClean="0">
                <a:latin typeface="Sumbol"/>
                <a:cs typeface="Sumbol"/>
              </a:rPr>
              <a:t>/s (x1/T) (dumping)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30" name="図 29" descr="init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33" y="2804233"/>
            <a:ext cx="5767907" cy="1867529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429" y="4671762"/>
            <a:ext cx="2411331" cy="218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Group 49"/>
          <p:cNvGrpSpPr/>
          <p:nvPr/>
        </p:nvGrpSpPr>
        <p:grpSpPr>
          <a:xfrm>
            <a:off x="6196322" y="4671762"/>
            <a:ext cx="2285281" cy="2144431"/>
            <a:chOff x="-4098408" y="-729381"/>
            <a:chExt cx="4456108" cy="4275213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-4098408" y="-651632"/>
              <a:ext cx="4456108" cy="4197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Oval 48"/>
            <p:cNvSpPr/>
            <p:nvPr/>
          </p:nvSpPr>
          <p:spPr bwMode="auto">
            <a:xfrm>
              <a:off x="-1690109" y="-729381"/>
              <a:ext cx="1288473" cy="4572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35" name="Group 47"/>
          <p:cNvGrpSpPr/>
          <p:nvPr/>
        </p:nvGrpSpPr>
        <p:grpSpPr>
          <a:xfrm>
            <a:off x="3449086" y="4671762"/>
            <a:ext cx="2317235" cy="2197951"/>
            <a:chOff x="4544291" y="2473036"/>
            <a:chExt cx="4599709" cy="4384964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544291" y="2590350"/>
              <a:ext cx="4599709" cy="426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Oval 46"/>
            <p:cNvSpPr/>
            <p:nvPr/>
          </p:nvSpPr>
          <p:spPr bwMode="auto">
            <a:xfrm>
              <a:off x="7096991" y="2473036"/>
              <a:ext cx="800100" cy="44680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81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Flow measurements: v</a:t>
            </a:r>
            <a:r>
              <a:rPr kumimoji="1"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0190" y="1158201"/>
            <a:ext cx="8636370" cy="4525963"/>
          </a:xfrm>
        </p:spPr>
        <p:txBody>
          <a:bodyPr>
            <a:normAutofit/>
          </a:bodyPr>
          <a:lstStyle/>
          <a:p>
            <a:pPr marL="514350" indent="-457200"/>
            <a:r>
              <a:rPr kumimoji="1" lang="en-US" altLang="ja-JP" sz="2400" dirty="0" smtClean="0">
                <a:latin typeface="Sumbol"/>
                <a:cs typeface="Sumbol"/>
              </a:rPr>
              <a:t>Inclusive charged </a:t>
            </a:r>
            <a:r>
              <a:rPr kumimoji="1" lang="en-US" altLang="ja-JP" sz="2400" dirty="0" smtClean="0">
                <a:latin typeface="Sumbol"/>
                <a:cs typeface="Sumbol"/>
              </a:rPr>
              <a:t>hadron v</a:t>
            </a:r>
            <a:r>
              <a:rPr kumimoji="1" lang="en-US" altLang="ja-JP" sz="2400" baseline="-25000" dirty="0" smtClean="0">
                <a:latin typeface="Sumbol"/>
                <a:cs typeface="Sumbol"/>
              </a:rPr>
              <a:t>2</a:t>
            </a:r>
            <a:endParaRPr lang="en-US" altLang="ja-JP" sz="2400" baseline="-25000" dirty="0">
              <a:latin typeface="Sumbol"/>
              <a:cs typeface="Sumbol"/>
            </a:endParaRPr>
          </a:p>
          <a:p>
            <a:pPr marL="914400" lvl="1" indent="-457200"/>
            <a:r>
              <a:rPr kumimoji="1" lang="en-US" altLang="ja-JP" sz="2200" dirty="0" smtClean="0">
                <a:latin typeface="Sumbol"/>
                <a:cs typeface="Sumbol"/>
              </a:rPr>
              <a:t>RHIC</a:t>
            </a:r>
            <a:r>
              <a:rPr kumimoji="1" lang="ja-JP" altLang="en-US" sz="2200" dirty="0" smtClean="0">
                <a:latin typeface="Sumbol"/>
                <a:cs typeface="Sumbol"/>
              </a:rPr>
              <a:t>と同程度</a:t>
            </a:r>
            <a:endParaRPr kumimoji="1" lang="en-US" altLang="ja-JP" sz="2200" dirty="0" smtClean="0">
              <a:latin typeface="Sumbol"/>
              <a:cs typeface="Sumbol"/>
            </a:endParaRPr>
          </a:p>
          <a:p>
            <a:pPr marL="514350" indent="-457200"/>
            <a:r>
              <a:rPr lang="en-US" altLang="ja-JP" sz="2400" dirty="0" smtClean="0">
                <a:latin typeface="Sumbol"/>
                <a:cs typeface="Sumbol"/>
              </a:rPr>
              <a:t>PID(</a:t>
            </a:r>
            <a:r>
              <a:rPr lang="ja-JP" altLang="en-US" sz="2400" dirty="0" smtClean="0">
                <a:latin typeface="Sumbol"/>
                <a:cs typeface="Sumbol"/>
              </a:rPr>
              <a:t>粒子種毎</a:t>
            </a:r>
            <a:r>
              <a:rPr lang="en-US" altLang="ja-JP" sz="2400" dirty="0" smtClean="0">
                <a:latin typeface="Sumbol"/>
                <a:cs typeface="Sumbol"/>
              </a:rPr>
              <a:t>) </a:t>
            </a:r>
            <a:r>
              <a:rPr lang="en-US" altLang="ja-JP" sz="2400" dirty="0" smtClean="0">
                <a:latin typeface="Sumbol"/>
                <a:cs typeface="Sumbol"/>
              </a:rPr>
              <a:t>v</a:t>
            </a:r>
            <a:r>
              <a:rPr lang="en-US" altLang="ja-JP" sz="2400" baseline="-25000" dirty="0" smtClean="0">
                <a:latin typeface="Sumbol"/>
                <a:cs typeface="Sumbol"/>
              </a:rPr>
              <a:t>2</a:t>
            </a:r>
            <a:r>
              <a:rPr lang="en-US" altLang="ja-JP" sz="2400" dirty="0" smtClean="0">
                <a:latin typeface="Sumbol"/>
                <a:cs typeface="Sumbol"/>
              </a:rPr>
              <a:t> </a:t>
            </a:r>
          </a:p>
          <a:p>
            <a:pPr marL="914400" lvl="1" indent="-457200"/>
            <a:r>
              <a:rPr lang="en-US" altLang="ja-JP" sz="2200" dirty="0" smtClean="0">
                <a:latin typeface="Sumbol"/>
                <a:cs typeface="Sumbol"/>
              </a:rPr>
              <a:t>NCQ scaling</a:t>
            </a:r>
            <a:r>
              <a:rPr lang="ja-JP" altLang="en-US" sz="2200" dirty="0" smtClean="0">
                <a:latin typeface="Sumbol"/>
                <a:cs typeface="Sumbol"/>
              </a:rPr>
              <a:t>の破れ。</a:t>
            </a:r>
            <a:r>
              <a:rPr lang="en-US" altLang="ja-JP" sz="2200" dirty="0" smtClean="0">
                <a:latin typeface="Sumbol"/>
                <a:cs typeface="Sumbol"/>
              </a:rPr>
              <a:t>Radial flow</a:t>
            </a:r>
            <a:r>
              <a:rPr lang="ja-JP" altLang="en-US" sz="2200" dirty="0" smtClean="0">
                <a:latin typeface="Sumbol"/>
                <a:cs typeface="Sumbol"/>
              </a:rPr>
              <a:t>。</a:t>
            </a:r>
            <a:endParaRPr lang="en-US" altLang="ja-JP" sz="2200" dirty="0" smtClean="0">
              <a:latin typeface="Sumbol"/>
              <a:cs typeface="Sumbol"/>
            </a:endParaRPr>
          </a:p>
          <a:p>
            <a:pPr marL="914400" lvl="1" indent="-457200"/>
            <a:r>
              <a:rPr lang="en-US" altLang="ja-JP" sz="2200" dirty="0">
                <a:latin typeface="Sumbol"/>
                <a:cs typeface="Sumbol"/>
              </a:rPr>
              <a:t>c</a:t>
            </a:r>
            <a:r>
              <a:rPr kumimoji="1" lang="en-US" altLang="ja-JP" sz="2200" dirty="0" smtClean="0">
                <a:latin typeface="Sumbol"/>
                <a:cs typeface="Sumbol"/>
              </a:rPr>
              <a:t>harged hadron v</a:t>
            </a:r>
            <a:r>
              <a:rPr kumimoji="1" lang="en-US" altLang="ja-JP" sz="2200" baseline="-25000" dirty="0" smtClean="0">
                <a:latin typeface="Sumbol"/>
                <a:cs typeface="Sumbol"/>
              </a:rPr>
              <a:t>2</a:t>
            </a:r>
            <a:r>
              <a:rPr kumimoji="1" lang="ja-JP" altLang="en-US" sz="2200" dirty="0" smtClean="0">
                <a:latin typeface="Sumbol"/>
                <a:cs typeface="Sumbol"/>
              </a:rPr>
              <a:t>の一致は</a:t>
            </a:r>
            <a:r>
              <a:rPr lang="ja-JP" altLang="en-US" sz="2200" dirty="0" smtClean="0">
                <a:latin typeface="Sumbol"/>
                <a:cs typeface="Sumbol"/>
              </a:rPr>
              <a:t>偶然</a:t>
            </a:r>
            <a:r>
              <a:rPr lang="en-US" altLang="ja-JP" sz="2200" dirty="0" smtClean="0">
                <a:latin typeface="Sumbol"/>
                <a:cs typeface="Sumbol"/>
              </a:rPr>
              <a:t> </a:t>
            </a:r>
            <a:r>
              <a:rPr lang="en-US" altLang="ja-JP" sz="2200" dirty="0">
                <a:latin typeface="Sumbol"/>
                <a:cs typeface="Sumbol"/>
              </a:rPr>
              <a:t>(</a:t>
            </a:r>
            <a:r>
              <a:rPr lang="ja-JP" altLang="en-US" sz="2200" dirty="0">
                <a:latin typeface="Sumbol"/>
                <a:cs typeface="Sumbol"/>
              </a:rPr>
              <a:t>または</a:t>
            </a:r>
            <a:r>
              <a:rPr lang="en-US" altLang="ja-JP" sz="2200" dirty="0">
                <a:latin typeface="Sumbol"/>
                <a:cs typeface="Sumbol"/>
              </a:rPr>
              <a:t> LHC</a:t>
            </a:r>
            <a:r>
              <a:rPr lang="ja-JP" altLang="en-US" sz="2200" dirty="0">
                <a:latin typeface="Sumbol"/>
                <a:cs typeface="Sumbol"/>
              </a:rPr>
              <a:t>で大きな</a:t>
            </a:r>
            <a:r>
              <a:rPr lang="en-US" altLang="ja-JP" sz="2200" dirty="0">
                <a:latin typeface="Symbol" charset="2"/>
                <a:cs typeface="Symbol" charset="2"/>
              </a:rPr>
              <a:t>h</a:t>
            </a:r>
            <a:r>
              <a:rPr lang="en-US" altLang="ja-JP" sz="2200" dirty="0">
                <a:latin typeface="Sumbol"/>
                <a:cs typeface="Sumbol"/>
              </a:rPr>
              <a:t>/s)</a:t>
            </a:r>
          </a:p>
          <a:p>
            <a:pPr marL="914400" lvl="1" indent="-457200"/>
            <a:endParaRPr kumimoji="1" lang="en-US" altLang="ja-JP" sz="2200" dirty="0" smtClean="0">
              <a:latin typeface="Sumbol"/>
              <a:cs typeface="Sumbo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2993"/>
            <a:ext cx="4459081" cy="347500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990" y="3382993"/>
            <a:ext cx="4819010" cy="350280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685" y="534937"/>
            <a:ext cx="3353054" cy="23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Flow measurements: v</a:t>
            </a:r>
            <a:r>
              <a:rPr kumimoji="1"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0190" y="1158201"/>
            <a:ext cx="8476610" cy="4525963"/>
          </a:xfrm>
        </p:spPr>
        <p:txBody>
          <a:bodyPr>
            <a:normAutofit/>
          </a:bodyPr>
          <a:lstStyle/>
          <a:p>
            <a:pPr marL="514350" indent="-457200"/>
            <a:r>
              <a:rPr kumimoji="1" lang="en-US" altLang="ja-JP" sz="2400" dirty="0" smtClean="0">
                <a:latin typeface="Sumbol"/>
                <a:cs typeface="Sumbol"/>
              </a:rPr>
              <a:t>Inclusive charged </a:t>
            </a:r>
            <a:r>
              <a:rPr kumimoji="1" lang="en-US" altLang="ja-JP" sz="2400" dirty="0" smtClean="0">
                <a:latin typeface="Sumbol"/>
                <a:cs typeface="Sumbol"/>
              </a:rPr>
              <a:t>hadron v</a:t>
            </a:r>
            <a:r>
              <a:rPr kumimoji="1" lang="en-US" altLang="ja-JP" sz="2400" baseline="-25000" dirty="0" smtClean="0">
                <a:latin typeface="Sumbol"/>
                <a:cs typeface="Sumbol"/>
              </a:rPr>
              <a:t>2</a:t>
            </a:r>
            <a:endParaRPr lang="en-US" altLang="ja-JP" sz="2400" baseline="-25000" dirty="0">
              <a:latin typeface="Sumbol"/>
              <a:cs typeface="Sumbol"/>
            </a:endParaRPr>
          </a:p>
          <a:p>
            <a:pPr marL="914400" lvl="1" indent="-457200"/>
            <a:r>
              <a:rPr kumimoji="1" lang="en-US" altLang="ja-JP" sz="2200" dirty="0" smtClean="0">
                <a:latin typeface="Sumbol"/>
                <a:cs typeface="Sumbol"/>
              </a:rPr>
              <a:t>RHIC</a:t>
            </a:r>
            <a:r>
              <a:rPr kumimoji="1" lang="ja-JP" altLang="en-US" sz="2200" dirty="0" smtClean="0">
                <a:latin typeface="Sumbol"/>
                <a:cs typeface="Sumbol"/>
              </a:rPr>
              <a:t>と同程度</a:t>
            </a:r>
            <a:endParaRPr kumimoji="1" lang="en-US" altLang="ja-JP" sz="2200" dirty="0" smtClean="0">
              <a:latin typeface="Sumbol"/>
              <a:cs typeface="Sumbol"/>
            </a:endParaRPr>
          </a:p>
          <a:p>
            <a:pPr marL="514350" indent="-457200"/>
            <a:r>
              <a:rPr lang="en-US" altLang="ja-JP" sz="2400" dirty="0" smtClean="0">
                <a:latin typeface="Sumbol"/>
                <a:cs typeface="Sumbol"/>
              </a:rPr>
              <a:t>PID(</a:t>
            </a:r>
            <a:r>
              <a:rPr lang="ja-JP" altLang="en-US" sz="2400" dirty="0" smtClean="0">
                <a:latin typeface="Sumbol"/>
                <a:cs typeface="Sumbol"/>
              </a:rPr>
              <a:t>粒子種毎</a:t>
            </a:r>
            <a:r>
              <a:rPr lang="en-US" altLang="ja-JP" sz="2400" dirty="0" smtClean="0">
                <a:latin typeface="Sumbol"/>
                <a:cs typeface="Sumbol"/>
              </a:rPr>
              <a:t>) </a:t>
            </a:r>
            <a:r>
              <a:rPr lang="en-US" altLang="ja-JP" sz="2400" dirty="0" smtClean="0">
                <a:latin typeface="Sumbol"/>
                <a:cs typeface="Sumbol"/>
              </a:rPr>
              <a:t>v</a:t>
            </a:r>
            <a:r>
              <a:rPr lang="en-US" altLang="ja-JP" sz="2400" baseline="-25000" dirty="0" smtClean="0">
                <a:latin typeface="Sumbol"/>
                <a:cs typeface="Sumbol"/>
              </a:rPr>
              <a:t>2</a:t>
            </a:r>
            <a:r>
              <a:rPr lang="en-US" altLang="ja-JP" sz="2400" dirty="0" smtClean="0">
                <a:latin typeface="Sumbol"/>
                <a:cs typeface="Sumbol"/>
              </a:rPr>
              <a:t> </a:t>
            </a:r>
          </a:p>
          <a:p>
            <a:pPr marL="914400" lvl="1" indent="-457200"/>
            <a:r>
              <a:rPr lang="en-US" altLang="ja-JP" sz="2200" dirty="0" smtClean="0">
                <a:latin typeface="Sumbol"/>
                <a:cs typeface="Sumbol"/>
              </a:rPr>
              <a:t>NCQ scaling</a:t>
            </a:r>
            <a:r>
              <a:rPr lang="ja-JP" altLang="en-US" sz="2200" dirty="0" smtClean="0">
                <a:latin typeface="Sumbol"/>
                <a:cs typeface="Sumbol"/>
              </a:rPr>
              <a:t>の破れ。</a:t>
            </a:r>
            <a:r>
              <a:rPr lang="en-US" altLang="ja-JP" sz="2200" dirty="0" smtClean="0">
                <a:latin typeface="Sumbol"/>
                <a:cs typeface="Sumbol"/>
              </a:rPr>
              <a:t>Radial flow</a:t>
            </a:r>
            <a:r>
              <a:rPr lang="ja-JP" altLang="en-US" sz="2200" dirty="0" smtClean="0">
                <a:latin typeface="Sumbol"/>
                <a:cs typeface="Sumbol"/>
              </a:rPr>
              <a:t>。</a:t>
            </a:r>
            <a:endParaRPr lang="en-US" altLang="ja-JP" sz="2200" dirty="0" smtClean="0">
              <a:latin typeface="Sumbol"/>
              <a:cs typeface="Sumbol"/>
            </a:endParaRPr>
          </a:p>
          <a:p>
            <a:pPr marL="914400" lvl="1" indent="-457200"/>
            <a:r>
              <a:rPr lang="en-US" altLang="ja-JP" sz="2200" dirty="0">
                <a:latin typeface="Sumbol"/>
                <a:cs typeface="Sumbol"/>
              </a:rPr>
              <a:t>c</a:t>
            </a:r>
            <a:r>
              <a:rPr kumimoji="1" lang="en-US" altLang="ja-JP" sz="2200" dirty="0" smtClean="0">
                <a:latin typeface="Sumbol"/>
                <a:cs typeface="Sumbol"/>
              </a:rPr>
              <a:t>harged hadron v</a:t>
            </a:r>
            <a:r>
              <a:rPr kumimoji="1" lang="en-US" altLang="ja-JP" sz="2200" baseline="-25000" dirty="0" smtClean="0">
                <a:latin typeface="Sumbol"/>
                <a:cs typeface="Sumbol"/>
              </a:rPr>
              <a:t>2</a:t>
            </a:r>
            <a:r>
              <a:rPr kumimoji="1" lang="ja-JP" altLang="en-US" sz="2200" dirty="0" smtClean="0">
                <a:latin typeface="Sumbol"/>
                <a:cs typeface="Sumbol"/>
              </a:rPr>
              <a:t>の一致は偶然</a:t>
            </a:r>
            <a:r>
              <a:rPr kumimoji="1" lang="en-US" altLang="ja-JP" sz="2200" dirty="0" smtClean="0">
                <a:latin typeface="Sumbol"/>
                <a:cs typeface="Sumbol"/>
              </a:rPr>
              <a:t> (</a:t>
            </a:r>
            <a:r>
              <a:rPr kumimoji="1" lang="ja-JP" altLang="en-US" sz="2200" dirty="0" smtClean="0">
                <a:latin typeface="Sumbol"/>
                <a:cs typeface="Sumbol"/>
              </a:rPr>
              <a:t>または</a:t>
            </a:r>
            <a:r>
              <a:rPr kumimoji="1" lang="en-US" altLang="ja-JP" sz="2200" dirty="0" smtClean="0">
                <a:latin typeface="Sumbol"/>
                <a:cs typeface="Sumbol"/>
              </a:rPr>
              <a:t> LHC</a:t>
            </a:r>
            <a:r>
              <a:rPr kumimoji="1" lang="ja-JP" altLang="en-US" sz="2200" dirty="0" smtClean="0">
                <a:latin typeface="Sumbol"/>
                <a:cs typeface="Sumbol"/>
              </a:rPr>
              <a:t>で大きな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sz="2200" dirty="0" smtClean="0">
                <a:latin typeface="Sumbol"/>
                <a:cs typeface="Sumbol"/>
              </a:rPr>
              <a:t>/s)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2993"/>
            <a:ext cx="4459081" cy="347500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990" y="3382993"/>
            <a:ext cx="4819010" cy="350280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685" y="534937"/>
            <a:ext cx="3353054" cy="233184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90" y="3382993"/>
            <a:ext cx="4792443" cy="336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3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70209" y="1305641"/>
            <a:ext cx="8688888" cy="5307821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Arial"/>
                <a:cs typeface="Arial"/>
                <a:sym typeface="Wingdings"/>
              </a:rPr>
              <a:t>Knudsen number (</a:t>
            </a:r>
            <a:r>
              <a:rPr lang="ja-JP" altLang="en-US" sz="2400" dirty="0" smtClean="0">
                <a:latin typeface="Arial"/>
                <a:cs typeface="Arial"/>
                <a:sym typeface="Wingdings"/>
              </a:rPr>
              <a:t>クヌーセン数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)</a:t>
            </a:r>
            <a:endParaRPr lang="en-US" altLang="ja-JP" sz="2200" dirty="0" smtClean="0">
              <a:latin typeface="Arial"/>
              <a:cs typeface="Arial"/>
              <a:sym typeface="Wingdings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0930-837B-B146-BE45-833D578C2807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28601" y="7578"/>
            <a:ext cx="8688887" cy="1252728"/>
          </a:xfrm>
        </p:spPr>
        <p:txBody>
          <a:bodyPr>
            <a:normAutofit/>
          </a:bodyPr>
          <a:lstStyle/>
          <a:p>
            <a:r>
              <a:rPr lang="en-US" altLang="ja-JP" dirty="0"/>
              <a:t>v</a:t>
            </a:r>
            <a:r>
              <a:rPr kumimoji="1" lang="en-US" altLang="ja-JP" baseline="-25000" dirty="0" smtClean="0"/>
              <a:t>2</a:t>
            </a:r>
            <a:r>
              <a:rPr lang="en-US" altLang="ja-JP" dirty="0" smtClean="0"/>
              <a:t> vs. </a:t>
            </a:r>
            <a:r>
              <a:rPr lang="en-US" altLang="ja-JP" dirty="0" err="1" smtClean="0"/>
              <a:t>dN</a:t>
            </a:r>
            <a:r>
              <a:rPr lang="en-US" altLang="ja-JP" baseline="-25000" dirty="0" err="1" smtClean="0"/>
              <a:t>ch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dy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51" y="1682854"/>
            <a:ext cx="6924957" cy="151875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71451" y="4177062"/>
            <a:ext cx="4364887" cy="23083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RHIC: (v2/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e</a:t>
            </a:r>
            <a:r>
              <a:rPr kumimoji="1" lang="en-US" altLang="ja-JP" dirty="0" smtClean="0">
                <a:latin typeface="Arial"/>
                <a:cs typeface="Arial"/>
              </a:rPr>
              <a:t>)</a:t>
            </a:r>
            <a:r>
              <a:rPr kumimoji="1" lang="en-US" altLang="ja-JP" baseline="-25000" dirty="0" smtClean="0">
                <a:latin typeface="Arial"/>
                <a:cs typeface="Arial"/>
              </a:rPr>
              <a:t>ideal</a:t>
            </a:r>
            <a:r>
              <a:rPr kumimoji="1" lang="en-US" altLang="ja-JP" dirty="0" smtClean="0">
                <a:latin typeface="Arial"/>
                <a:cs typeface="Arial"/>
              </a:rPr>
              <a:t>= 0.3 +- 0.02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K</a:t>
            </a:r>
            <a:r>
              <a:rPr lang="en-US" altLang="ja-JP" baseline="-25000" dirty="0" smtClean="0">
                <a:latin typeface="Arial"/>
                <a:cs typeface="Arial"/>
              </a:rPr>
              <a:t>0</a:t>
            </a:r>
            <a:r>
              <a:rPr lang="en-US" altLang="ja-JP" dirty="0" smtClean="0">
                <a:latin typeface="Arial"/>
                <a:cs typeface="Arial"/>
              </a:rPr>
              <a:t> = 0.7, </a:t>
            </a:r>
            <a:r>
              <a:rPr lang="en-US" altLang="ja-JP" dirty="0" err="1" smtClean="0">
                <a:latin typeface="Arial"/>
                <a:cs typeface="Arial"/>
              </a:rPr>
              <a:t>c</a:t>
            </a:r>
            <a:r>
              <a:rPr lang="en-US" altLang="ja-JP" baseline="-25000" dirty="0" err="1" smtClean="0">
                <a:latin typeface="Arial"/>
                <a:cs typeface="Arial"/>
              </a:rPr>
              <a:t>s</a:t>
            </a:r>
            <a:r>
              <a:rPr lang="en-US" altLang="ja-JP" dirty="0" smtClean="0">
                <a:latin typeface="Arial"/>
                <a:cs typeface="Arial"/>
              </a:rPr>
              <a:t>*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>
                <a:latin typeface="Arial"/>
                <a:cs typeface="Arial"/>
              </a:rPr>
              <a:t> = 2.4 </a:t>
            </a:r>
            <a:r>
              <a:rPr lang="en-US" altLang="ja-JP" dirty="0" err="1" smtClean="0">
                <a:latin typeface="Arial"/>
                <a:cs typeface="Arial"/>
              </a:rPr>
              <a:t>mb</a:t>
            </a:r>
            <a:r>
              <a:rPr lang="en-US" altLang="ja-JP" dirty="0" smtClean="0">
                <a:latin typeface="Arial"/>
                <a:cs typeface="Arial"/>
              </a:rPr>
              <a:t>, n=4fm</a:t>
            </a:r>
            <a:r>
              <a:rPr lang="en-US" altLang="ja-JP" baseline="30000" dirty="0" smtClean="0">
                <a:latin typeface="Arial"/>
                <a:cs typeface="Arial"/>
              </a:rPr>
              <a:t>-3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altLang="ja-JP" b="1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altLang="ja-JP" b="1" dirty="0" smtClean="0">
                <a:latin typeface="Arial"/>
                <a:cs typeface="Arial"/>
                <a:sym typeface="Wingdings"/>
              </a:rPr>
              <a:t>/s ~ 2 /4</a:t>
            </a:r>
            <a:r>
              <a:rPr lang="en-US" altLang="ja-JP" b="1" dirty="0" smtClean="0">
                <a:latin typeface="Symbol" charset="2"/>
                <a:cs typeface="Symbol" charset="2"/>
                <a:sym typeface="Wingdings"/>
              </a:rPr>
              <a:t>p</a:t>
            </a:r>
            <a:endParaRPr lang="en-US" altLang="ja-JP" b="1" dirty="0" smtClean="0">
              <a:latin typeface="Symbol" charset="2"/>
              <a:cs typeface="Symbol" charset="2"/>
            </a:endParaRPr>
          </a:p>
          <a:p>
            <a:pPr marL="742950" lvl="1" indent="-285750">
              <a:buFont typeface="Arial"/>
              <a:buChar char="•"/>
            </a:pPr>
            <a:r>
              <a:rPr kumimoji="1" lang="en-US" altLang="ja-JP" dirty="0" smtClean="0">
                <a:latin typeface="Arial"/>
                <a:cs typeface="Arial"/>
              </a:rPr>
              <a:t>arXiv</a:t>
            </a:r>
            <a:r>
              <a:rPr lang="en-US" altLang="ja-JP" dirty="0">
                <a:latin typeface="Arial"/>
                <a:cs typeface="Arial"/>
              </a:rPr>
              <a:t>:</a:t>
            </a:r>
            <a:r>
              <a:rPr lang="en-US" altLang="ja-JP" dirty="0" smtClean="0">
                <a:latin typeface="Arial"/>
                <a:cs typeface="Arial"/>
              </a:rPr>
              <a:t>0704.3553v2</a:t>
            </a:r>
          </a:p>
          <a:p>
            <a:pPr lvl="1"/>
            <a:endParaRPr kumimoji="1" lang="en-US" altLang="ja-JP" dirty="0" smtClean="0">
              <a:latin typeface="Arial"/>
              <a:cs typeface="Arial"/>
            </a:endParaRPr>
          </a:p>
          <a:p>
            <a:r>
              <a:rPr lang="en-US" altLang="ja-JP" dirty="0" smtClean="0">
                <a:latin typeface="Arial"/>
                <a:cs typeface="Arial"/>
              </a:rPr>
              <a:t>LHC: (v2/</a:t>
            </a:r>
            <a:r>
              <a:rPr lang="en-US" altLang="ja-JP" dirty="0">
                <a:latin typeface="Symbol" charset="2"/>
                <a:cs typeface="Symbol" charset="2"/>
              </a:rPr>
              <a:t>e</a:t>
            </a:r>
            <a:r>
              <a:rPr lang="en-US" altLang="ja-JP" dirty="0">
                <a:latin typeface="Arial"/>
                <a:cs typeface="Arial"/>
              </a:rPr>
              <a:t>)</a:t>
            </a:r>
            <a:r>
              <a:rPr lang="en-US" altLang="ja-JP" baseline="-25000" dirty="0">
                <a:latin typeface="Arial"/>
                <a:cs typeface="Arial"/>
              </a:rPr>
              <a:t>ideal</a:t>
            </a:r>
            <a:r>
              <a:rPr lang="en-US" altLang="ja-JP" dirty="0" smtClean="0">
                <a:latin typeface="Arial"/>
                <a:cs typeface="Arial"/>
              </a:rPr>
              <a:t>= 0.5 ??? </a:t>
            </a:r>
            <a:r>
              <a:rPr lang="en-US" altLang="ja-JP" dirty="0" smtClean="0">
                <a:latin typeface="Arial"/>
                <a:cs typeface="Arial"/>
              </a:rPr>
              <a:t>(my assumption</a:t>
            </a:r>
            <a:r>
              <a:rPr lang="en-US" altLang="ja-JP" dirty="0" smtClean="0">
                <a:latin typeface="Arial"/>
                <a:cs typeface="Arial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>
                <a:latin typeface="Arial"/>
                <a:cs typeface="Arial"/>
              </a:rPr>
              <a:t>K</a:t>
            </a:r>
            <a:r>
              <a:rPr lang="en-US" altLang="ja-JP" baseline="-25000" dirty="0">
                <a:latin typeface="Arial"/>
                <a:cs typeface="Arial"/>
              </a:rPr>
              <a:t>0</a:t>
            </a:r>
            <a:r>
              <a:rPr lang="en-US" altLang="ja-JP" dirty="0">
                <a:latin typeface="Arial"/>
                <a:cs typeface="Arial"/>
              </a:rPr>
              <a:t> = 0.7, </a:t>
            </a:r>
            <a:r>
              <a:rPr lang="en-US" altLang="ja-JP" dirty="0" err="1">
                <a:latin typeface="Arial"/>
                <a:cs typeface="Arial"/>
              </a:rPr>
              <a:t>c</a:t>
            </a:r>
            <a:r>
              <a:rPr lang="en-US" altLang="ja-JP" baseline="-25000" dirty="0" err="1">
                <a:latin typeface="Arial"/>
                <a:cs typeface="Arial"/>
              </a:rPr>
              <a:t>s</a:t>
            </a:r>
            <a:r>
              <a:rPr lang="en-US" altLang="ja-JP" dirty="0">
                <a:latin typeface="Arial"/>
                <a:cs typeface="Arial"/>
              </a:rPr>
              <a:t>*</a:t>
            </a:r>
            <a:r>
              <a:rPr lang="en-US" altLang="ja-JP" dirty="0">
                <a:latin typeface="Symbol" charset="2"/>
                <a:cs typeface="Symbol" charset="2"/>
              </a:rPr>
              <a:t>s</a:t>
            </a:r>
            <a:r>
              <a:rPr lang="en-US" altLang="ja-JP" dirty="0">
                <a:latin typeface="Arial"/>
                <a:cs typeface="Arial"/>
              </a:rPr>
              <a:t> = </a:t>
            </a:r>
            <a:r>
              <a:rPr lang="en-US" altLang="ja-JP" dirty="0" smtClean="0">
                <a:latin typeface="Arial"/>
                <a:cs typeface="Arial"/>
              </a:rPr>
              <a:t>0.5 </a:t>
            </a:r>
            <a:r>
              <a:rPr lang="en-US" altLang="ja-JP" dirty="0" err="1">
                <a:latin typeface="Arial"/>
                <a:cs typeface="Arial"/>
              </a:rPr>
              <a:t>mb</a:t>
            </a:r>
            <a:r>
              <a:rPr lang="en-US" altLang="ja-JP" dirty="0">
                <a:latin typeface="Arial"/>
                <a:cs typeface="Arial"/>
              </a:rPr>
              <a:t>, n</a:t>
            </a:r>
            <a:r>
              <a:rPr lang="en-US" altLang="ja-JP" dirty="0" smtClean="0">
                <a:latin typeface="Arial"/>
                <a:cs typeface="Arial"/>
              </a:rPr>
              <a:t>=8fm</a:t>
            </a:r>
            <a:r>
              <a:rPr lang="en-US" altLang="ja-JP" baseline="30000" dirty="0">
                <a:latin typeface="Arial"/>
                <a:cs typeface="Arial"/>
              </a:rPr>
              <a:t>-3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>
                <a:latin typeface="Arial"/>
                <a:cs typeface="Arial"/>
                <a:sym typeface="Wingdings"/>
              </a:rPr>
              <a:t> </a:t>
            </a:r>
            <a:r>
              <a:rPr lang="en-US" altLang="ja-JP" b="1" dirty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altLang="ja-JP" b="1" dirty="0">
                <a:latin typeface="Arial"/>
                <a:cs typeface="Arial"/>
                <a:sym typeface="Wingdings"/>
              </a:rPr>
              <a:t>/s ~ </a:t>
            </a:r>
            <a:r>
              <a:rPr lang="en-US" altLang="ja-JP" b="1" dirty="0" smtClean="0">
                <a:latin typeface="Arial"/>
                <a:cs typeface="Arial"/>
                <a:sym typeface="Wingdings"/>
              </a:rPr>
              <a:t>4 </a:t>
            </a:r>
            <a:r>
              <a:rPr lang="en-US" altLang="ja-JP" b="1" dirty="0">
                <a:latin typeface="Arial"/>
                <a:cs typeface="Arial"/>
                <a:sym typeface="Wingdings"/>
              </a:rPr>
              <a:t>/</a:t>
            </a:r>
            <a:r>
              <a:rPr lang="en-US" altLang="ja-JP" b="1" dirty="0" smtClean="0">
                <a:latin typeface="Arial"/>
                <a:cs typeface="Arial"/>
                <a:sym typeface="Wingdings"/>
              </a:rPr>
              <a:t>4</a:t>
            </a:r>
            <a:r>
              <a:rPr lang="en-US" altLang="ja-JP" b="1" dirty="0" smtClean="0">
                <a:latin typeface="Symbol" charset="2"/>
                <a:cs typeface="Symbol" charset="2"/>
                <a:sym typeface="Wingdings"/>
              </a:rPr>
              <a:t>p</a:t>
            </a:r>
            <a:endParaRPr lang="en-US" altLang="ja-JP" b="1" dirty="0">
              <a:latin typeface="Symbol" charset="2"/>
              <a:cs typeface="Symbol" charset="2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1606"/>
            <a:ext cx="4671451" cy="365639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463" y="3249300"/>
            <a:ext cx="1956452" cy="76423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5134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285" y="1591848"/>
            <a:ext cx="3131716" cy="26288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Flow measurements: Higher order flow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0414" y="968412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Sumbol"/>
                <a:cs typeface="Sumbol"/>
              </a:rPr>
              <a:t>Higher moment </a:t>
            </a:r>
            <a:r>
              <a:rPr lang="en-US" altLang="ja-JP" sz="2400" dirty="0" err="1" smtClean="0">
                <a:latin typeface="Sumbol"/>
                <a:cs typeface="Sumbol"/>
              </a:rPr>
              <a:t>v</a:t>
            </a:r>
            <a:r>
              <a:rPr lang="en-US" altLang="ja-JP" sz="2400" baseline="-25000" dirty="0" err="1" smtClean="0">
                <a:latin typeface="Sumbol"/>
                <a:cs typeface="Sumbol"/>
              </a:rPr>
              <a:t>n</a:t>
            </a:r>
            <a:r>
              <a:rPr lang="en-US" altLang="ja-JP" sz="2400" dirty="0" smtClean="0">
                <a:latin typeface="Sumbol"/>
                <a:cs typeface="Sumbol"/>
              </a:rPr>
              <a:t>(EP), </a:t>
            </a:r>
            <a:r>
              <a:rPr lang="ja-JP" altLang="en-US" sz="2400" dirty="0" smtClean="0">
                <a:latin typeface="Sumbol"/>
                <a:cs typeface="Sumbol"/>
              </a:rPr>
              <a:t>大きな</a:t>
            </a:r>
            <a:r>
              <a:rPr lang="en-US" altLang="ja-JP" sz="2400" dirty="0" err="1" smtClean="0">
                <a:latin typeface="Sumbol"/>
                <a:cs typeface="Sumbol"/>
              </a:rPr>
              <a:t>v</a:t>
            </a:r>
            <a:r>
              <a:rPr lang="en-US" altLang="ja-JP" sz="2400" baseline="-25000" dirty="0" err="1" smtClean="0">
                <a:latin typeface="Sumbol"/>
                <a:cs typeface="Sumbol"/>
              </a:rPr>
              <a:t>n</a:t>
            </a:r>
            <a:r>
              <a:rPr lang="ja-JP" altLang="en-US" sz="2400" dirty="0" smtClean="0">
                <a:latin typeface="Sumbol"/>
                <a:cs typeface="Sumbol"/>
              </a:rPr>
              <a:t>の発見</a:t>
            </a:r>
            <a:endParaRPr lang="en-US" altLang="ja-JP" sz="2400" dirty="0" smtClean="0">
              <a:latin typeface="Sumbol"/>
              <a:cs typeface="Sumbol"/>
            </a:endParaRPr>
          </a:p>
          <a:p>
            <a:pPr lvl="1"/>
            <a:r>
              <a:rPr lang="ja-JP" altLang="en-US" sz="2200" dirty="0" smtClean="0">
                <a:latin typeface="Sumbol"/>
                <a:cs typeface="Sumbol"/>
              </a:rPr>
              <a:t>大きな</a:t>
            </a:r>
            <a:r>
              <a:rPr lang="en-US" altLang="ja-JP" sz="2200" dirty="0" smtClean="0">
                <a:latin typeface="Sumbol"/>
                <a:cs typeface="Sumbol"/>
              </a:rPr>
              <a:t>n</a:t>
            </a:r>
            <a:r>
              <a:rPr lang="ja-JP" altLang="en-US" sz="2200" dirty="0" smtClean="0">
                <a:latin typeface="Sumbol"/>
                <a:cs typeface="Sumbol"/>
              </a:rPr>
              <a:t>ほど、大きな</a:t>
            </a:r>
            <a:r>
              <a:rPr lang="en-US" altLang="ja-JP" sz="2200" dirty="0" smtClean="0">
                <a:latin typeface="Sumbol"/>
                <a:cs typeface="Sumbol"/>
              </a:rPr>
              <a:t>viscosity correction</a:t>
            </a:r>
          </a:p>
          <a:p>
            <a:pPr lvl="1"/>
            <a:r>
              <a:rPr lang="en-US" altLang="ja-JP" sz="2200" dirty="0" smtClean="0">
                <a:latin typeface="Sumbol"/>
                <a:cs typeface="Sumbol"/>
              </a:rPr>
              <a:t>v</a:t>
            </a:r>
            <a:r>
              <a:rPr kumimoji="1" lang="en-US" altLang="ja-JP" sz="2200" baseline="-25000" dirty="0" smtClean="0">
                <a:latin typeface="Sumbol"/>
                <a:cs typeface="Sumbol"/>
              </a:rPr>
              <a:t>2</a:t>
            </a:r>
            <a:r>
              <a:rPr kumimoji="1" lang="ja-JP" altLang="en-US" sz="2200" dirty="0" smtClean="0">
                <a:latin typeface="Sumbol"/>
                <a:cs typeface="Sumbol"/>
              </a:rPr>
              <a:t>以外</a:t>
            </a:r>
            <a:r>
              <a:rPr kumimoji="1" lang="ja-JP" altLang="en-US" sz="2200" dirty="0" smtClean="0">
                <a:latin typeface="Sumbol"/>
                <a:cs typeface="Sumbol"/>
              </a:rPr>
              <a:t>は</a:t>
            </a:r>
            <a:r>
              <a:rPr lang="en-US" altLang="ja-JP" sz="2200" dirty="0" smtClean="0">
                <a:latin typeface="Sumbol"/>
                <a:cs typeface="Sumbol"/>
              </a:rPr>
              <a:t>(</a:t>
            </a:r>
            <a:r>
              <a:rPr lang="ja-JP" altLang="en-US" sz="2200" dirty="0" smtClean="0">
                <a:latin typeface="Sumbol"/>
                <a:cs typeface="Sumbol"/>
              </a:rPr>
              <a:t>大きく</a:t>
            </a:r>
            <a:r>
              <a:rPr lang="en-US" altLang="ja-JP" sz="2200" dirty="0" smtClean="0">
                <a:latin typeface="Sumbol"/>
                <a:cs typeface="Sumbol"/>
              </a:rPr>
              <a:t>)</a:t>
            </a:r>
            <a:r>
              <a:rPr kumimoji="1" lang="ja-JP" altLang="en-US" sz="2200" dirty="0" smtClean="0">
                <a:latin typeface="Sumbol"/>
                <a:cs typeface="Sumbol"/>
              </a:rPr>
              <a:t>中心</a:t>
            </a:r>
            <a:r>
              <a:rPr kumimoji="1" lang="ja-JP" altLang="en-US" sz="2200" dirty="0" smtClean="0">
                <a:latin typeface="Sumbol"/>
                <a:cs typeface="Sumbol"/>
              </a:rPr>
              <a:t>衝突度には依存しない</a:t>
            </a:r>
            <a:endParaRPr kumimoji="1" lang="en-US" altLang="ja-JP" sz="2200" dirty="0" smtClean="0">
              <a:latin typeface="Sumbol"/>
              <a:cs typeface="Sumbol"/>
            </a:endParaRPr>
          </a:p>
          <a:p>
            <a:pPr lvl="2"/>
            <a:r>
              <a:rPr lang="en-US" altLang="ja-JP" sz="2000" dirty="0" smtClean="0">
                <a:latin typeface="Sumbol"/>
                <a:cs typeface="Sumbol"/>
              </a:rPr>
              <a:t>Ordering: v</a:t>
            </a:r>
            <a:r>
              <a:rPr lang="en-US" altLang="ja-JP" sz="2000" baseline="-25000" dirty="0" smtClean="0">
                <a:latin typeface="Sumbol"/>
                <a:cs typeface="Sumbol"/>
              </a:rPr>
              <a:t>3</a:t>
            </a:r>
            <a:r>
              <a:rPr lang="en-US" altLang="ja-JP" sz="2000" dirty="0" smtClean="0">
                <a:latin typeface="Sumbol"/>
                <a:cs typeface="Sumbol"/>
              </a:rPr>
              <a:t>&gt;v</a:t>
            </a:r>
            <a:r>
              <a:rPr lang="en-US" altLang="ja-JP" sz="2000" baseline="-25000" dirty="0" smtClean="0">
                <a:latin typeface="Sumbol"/>
                <a:cs typeface="Sumbol"/>
              </a:rPr>
              <a:t>4</a:t>
            </a:r>
            <a:r>
              <a:rPr lang="en-US" altLang="ja-JP" sz="2000" dirty="0" smtClean="0">
                <a:latin typeface="Sumbol"/>
                <a:cs typeface="Sumbol"/>
              </a:rPr>
              <a:t>&gt;v</a:t>
            </a:r>
            <a:r>
              <a:rPr lang="en-US" altLang="ja-JP" sz="2000" baseline="-25000" dirty="0" smtClean="0">
                <a:latin typeface="Sumbol"/>
                <a:cs typeface="Sumbol"/>
              </a:rPr>
              <a:t>5</a:t>
            </a:r>
            <a:r>
              <a:rPr lang="en-US" altLang="ja-JP" sz="2000" dirty="0" smtClean="0">
                <a:latin typeface="Sumbol"/>
                <a:cs typeface="Sumbol"/>
              </a:rPr>
              <a:t>&gt;v</a:t>
            </a:r>
            <a:r>
              <a:rPr lang="en-US" altLang="ja-JP" sz="2000" baseline="-25000" dirty="0">
                <a:latin typeface="Sumbol"/>
                <a:cs typeface="Sumbol"/>
              </a:rPr>
              <a:t>6</a:t>
            </a:r>
            <a:r>
              <a:rPr lang="en-US" altLang="ja-JP" sz="2000" dirty="0" smtClean="0">
                <a:latin typeface="Sumbol"/>
                <a:cs typeface="Sumbol"/>
              </a:rPr>
              <a:t> </a:t>
            </a:r>
            <a:endParaRPr lang="en-US" altLang="ja-JP" sz="2000" dirty="0">
              <a:latin typeface="Sumbol"/>
              <a:cs typeface="Sumbol"/>
            </a:endParaRPr>
          </a:p>
          <a:p>
            <a:pPr lvl="3"/>
            <a:r>
              <a:rPr lang="en-US" altLang="ja-JP" sz="1600" dirty="0" smtClean="0">
                <a:latin typeface="Sumbol"/>
                <a:cs typeface="Sumbol"/>
              </a:rPr>
              <a:t> </a:t>
            </a:r>
            <a:r>
              <a:rPr lang="en-US" altLang="ja-JP" sz="1600" dirty="0" smtClean="0">
                <a:latin typeface="Symbol" charset="2"/>
                <a:cs typeface="Symbol" charset="2"/>
              </a:rPr>
              <a:t>e</a:t>
            </a:r>
            <a:r>
              <a:rPr lang="en-US" altLang="ja-JP" sz="1600" baseline="-25000" dirty="0" smtClean="0">
                <a:latin typeface="Sumbol"/>
                <a:cs typeface="Sumbol"/>
              </a:rPr>
              <a:t>3</a:t>
            </a:r>
            <a:r>
              <a:rPr lang="en-US" altLang="ja-JP" sz="1600" dirty="0" smtClean="0">
                <a:latin typeface="Sumbol"/>
                <a:cs typeface="Sumbol"/>
              </a:rPr>
              <a:t>&gt;</a:t>
            </a:r>
            <a:r>
              <a:rPr lang="en-US" altLang="ja-JP" sz="1600" dirty="0" smtClean="0">
                <a:latin typeface="Symbol" charset="2"/>
                <a:cs typeface="Symbol" charset="2"/>
              </a:rPr>
              <a:t>e</a:t>
            </a:r>
            <a:r>
              <a:rPr lang="en-US" altLang="ja-JP" sz="1600" baseline="-25000" dirty="0" smtClean="0">
                <a:latin typeface="Sumbol"/>
                <a:cs typeface="Sumbol"/>
              </a:rPr>
              <a:t>4</a:t>
            </a:r>
            <a:r>
              <a:rPr lang="en-US" altLang="ja-JP" sz="1600" dirty="0" smtClean="0">
                <a:latin typeface="Sumbol"/>
                <a:cs typeface="Sumbol"/>
              </a:rPr>
              <a:t>&gt;</a:t>
            </a:r>
            <a:r>
              <a:rPr lang="en-US" altLang="ja-JP" sz="1600" dirty="0" smtClean="0">
                <a:latin typeface="Symbol" charset="2"/>
                <a:cs typeface="Symbol" charset="2"/>
              </a:rPr>
              <a:t>e</a:t>
            </a:r>
            <a:r>
              <a:rPr lang="en-US" altLang="ja-JP" sz="1600" baseline="-25000" dirty="0" smtClean="0">
                <a:latin typeface="Sumbol"/>
                <a:cs typeface="Sumbol"/>
              </a:rPr>
              <a:t>5</a:t>
            </a:r>
            <a:r>
              <a:rPr lang="en-US" altLang="ja-JP" sz="1600" dirty="0" smtClean="0">
                <a:latin typeface="Sumbol"/>
                <a:cs typeface="Sumbol"/>
              </a:rPr>
              <a:t>&gt;</a:t>
            </a:r>
            <a:r>
              <a:rPr lang="en-US" altLang="ja-JP" sz="1600" dirty="0" smtClean="0">
                <a:latin typeface="Symbol" charset="2"/>
                <a:cs typeface="Symbol" charset="2"/>
              </a:rPr>
              <a:t>e</a:t>
            </a:r>
            <a:r>
              <a:rPr lang="en-US" altLang="ja-JP" sz="1600" baseline="-25000" dirty="0" smtClean="0">
                <a:latin typeface="Sumbol"/>
                <a:cs typeface="Sumbol"/>
              </a:rPr>
              <a:t>6 </a:t>
            </a:r>
            <a:r>
              <a:rPr lang="ja-JP" altLang="en-US" sz="1600" dirty="0" smtClean="0">
                <a:latin typeface="Sumbol"/>
                <a:cs typeface="Sumbol"/>
              </a:rPr>
              <a:t>と</a:t>
            </a:r>
            <a:r>
              <a:rPr lang="en-US" altLang="ja-JP" sz="1600" dirty="0" smtClean="0">
                <a:latin typeface="Sumbol"/>
                <a:cs typeface="Sumbol"/>
              </a:rPr>
              <a:t>viscous correction</a:t>
            </a:r>
            <a:endParaRPr kumimoji="1" lang="ja-JP" altLang="en-US" sz="1600" dirty="0">
              <a:latin typeface="Sumbol"/>
              <a:cs typeface="Sumbo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1" y="2906254"/>
            <a:ext cx="5722527" cy="395174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444759" y="1431727"/>
            <a:ext cx="1699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B. </a:t>
            </a:r>
            <a:r>
              <a:rPr kumimoji="1" lang="en-US" altLang="ja-JP" sz="1400" dirty="0" err="1" smtClean="0"/>
              <a:t>Schenke</a:t>
            </a:r>
            <a:r>
              <a:rPr kumimoji="1" lang="en-US" altLang="ja-JP" sz="1400" dirty="0" smtClean="0"/>
              <a:t>, QM2012</a:t>
            </a:r>
            <a:endParaRPr kumimoji="1" lang="ja-JP" altLang="en-US" sz="1400" dirty="0"/>
          </a:p>
        </p:txBody>
      </p:sp>
      <p:pic>
        <p:nvPicPr>
          <p:cNvPr id="9" name="Picture 2" descr="eccVsb_glauber_201208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84" y="4151464"/>
            <a:ext cx="3131716" cy="270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57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v</a:t>
            </a:r>
            <a:r>
              <a:rPr kumimoji="1" lang="en-US" altLang="ja-JP" baseline="-25000" dirty="0" err="1" smtClean="0"/>
              <a:t>n</a:t>
            </a:r>
            <a:r>
              <a:rPr lang="ja-JP" altLang="en-US" dirty="0" smtClean="0"/>
              <a:t>と角度相関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37</a:t>
            </a:fld>
            <a:endParaRPr kumimoji="1" lang="ja-JP" altLang="en-US"/>
          </a:p>
        </p:txBody>
      </p:sp>
      <p:grpSp>
        <p:nvGrpSpPr>
          <p:cNvPr id="6" name="Group 11"/>
          <p:cNvGrpSpPr/>
          <p:nvPr/>
        </p:nvGrpSpPr>
        <p:grpSpPr>
          <a:xfrm>
            <a:off x="5205046" y="158985"/>
            <a:ext cx="3610707" cy="2896114"/>
            <a:chOff x="5451231" y="3818102"/>
            <a:chExt cx="3610707" cy="3039898"/>
          </a:xfrm>
        </p:grpSpPr>
        <p:pic>
          <p:nvPicPr>
            <p:cNvPr id="7" name="Picture 2" descr="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screen"/>
            <a:srcRect l="3659" t="2035" r="3157" b="5895"/>
            <a:stretch>
              <a:fillRect/>
            </a:stretch>
          </p:blipFill>
          <p:spPr bwMode="auto">
            <a:xfrm>
              <a:off x="5451231" y="3818102"/>
              <a:ext cx="3540369" cy="3039898"/>
            </a:xfrm>
            <a:prstGeom prst="rect">
              <a:avLst/>
            </a:prstGeom>
            <a:noFill/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7431251" y="5546980"/>
              <a:ext cx="1630687" cy="757773"/>
            </a:xfrm>
            <a:prstGeom prst="rect">
              <a:avLst/>
            </a:prstGeom>
            <a:solidFill>
              <a:srgbClr val="CC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US" sz="2000" dirty="0"/>
                <a:t> </a:t>
              </a:r>
              <a:r>
                <a:rPr lang="en-US" sz="2000" dirty="0" smtClean="0"/>
                <a:t>v</a:t>
              </a:r>
              <a:r>
                <a:rPr lang="en-US" sz="2000" baseline="-25000" dirty="0" smtClean="0"/>
                <a:t>3</a:t>
              </a:r>
              <a:r>
                <a:rPr lang="en-US" sz="2000" dirty="0" smtClean="0"/>
                <a:t> for </a:t>
              </a:r>
              <a:r>
                <a:rPr lang="en-US" sz="2000" b="1" dirty="0" smtClean="0">
                  <a:latin typeface="Symbol" pitchFamily="18" charset="2"/>
                </a:rPr>
                <a:t>p</a:t>
              </a:r>
              <a:r>
                <a:rPr lang="en-US" sz="2000" b="1" dirty="0" smtClean="0"/>
                <a:t>/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K</a:t>
              </a:r>
              <a:r>
                <a:rPr lang="en-US" sz="2000" b="1" dirty="0" smtClean="0"/>
                <a:t>/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p</a:t>
              </a:r>
            </a:p>
            <a:p>
              <a:pPr algn="l"/>
              <a:r>
                <a:rPr lang="en-US" sz="1200" dirty="0" smtClean="0">
                  <a:latin typeface="+mn-lt"/>
                </a:rPr>
                <a:t>mass dependence typical for hydro !</a:t>
              </a:r>
              <a:endParaRPr lang="en-US" sz="1200" baseline="-25000" dirty="0">
                <a:latin typeface="+mn-lt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60582" y="3197237"/>
            <a:ext cx="3903101" cy="3513764"/>
            <a:chOff x="2808027" y="1340768"/>
            <a:chExt cx="3470662" cy="403244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822308" y="1340768"/>
              <a:ext cx="3456381" cy="403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821726" y="1691517"/>
              <a:ext cx="1008112" cy="36933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808027" y="2087352"/>
              <a:ext cx="576064" cy="36933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004" y="1099805"/>
            <a:ext cx="8229600" cy="4525963"/>
          </a:xfrm>
        </p:spPr>
        <p:txBody>
          <a:bodyPr/>
          <a:lstStyle/>
          <a:p>
            <a:r>
              <a:rPr lang="en-US" altLang="ja-JP" sz="2400" dirty="0" smtClean="0"/>
              <a:t>v</a:t>
            </a:r>
            <a:r>
              <a:rPr lang="en-US" altLang="ja-JP" sz="2400" baseline="-25000" dirty="0" smtClean="0"/>
              <a:t>3</a:t>
            </a:r>
            <a:r>
              <a:rPr kumimoji="1" lang="ja-JP" altLang="en-US" sz="2400" dirty="0" smtClean="0"/>
              <a:t>の</a:t>
            </a:r>
            <a:r>
              <a:rPr kumimoji="1" lang="en-US" altLang="ja-JP" sz="2400" dirty="0" smtClean="0"/>
              <a:t>mass ordering</a:t>
            </a:r>
          </a:p>
          <a:p>
            <a:pPr lvl="1"/>
            <a:r>
              <a:rPr lang="en-US" altLang="ja-JP" sz="2200" dirty="0">
                <a:latin typeface="Symbol" charset="2"/>
                <a:cs typeface="Symbol" charset="2"/>
              </a:rPr>
              <a:t>e</a:t>
            </a:r>
            <a:r>
              <a:rPr lang="en-US" altLang="ja-JP" sz="2200" baseline="-25000" dirty="0" smtClean="0"/>
              <a:t>3</a:t>
            </a:r>
            <a:r>
              <a:rPr lang="ja-JP" altLang="en-US" sz="2200" dirty="0" smtClean="0"/>
              <a:t>＋</a:t>
            </a:r>
            <a:r>
              <a:rPr lang="en-US" altLang="ja-JP" sz="2200" dirty="0" smtClean="0"/>
              <a:t>”</a:t>
            </a:r>
            <a:r>
              <a:rPr lang="ja-JP" altLang="en-US" sz="2200" b="1" dirty="0" smtClean="0"/>
              <a:t>流体膨張</a:t>
            </a:r>
            <a:r>
              <a:rPr lang="en-US" altLang="ja-JP" sz="2200" dirty="0" smtClean="0"/>
              <a:t>”</a:t>
            </a:r>
            <a:r>
              <a:rPr lang="ja-JP" altLang="en-US" sz="2200" dirty="0" smtClean="0"/>
              <a:t>の証拠</a:t>
            </a:r>
            <a:r>
              <a:rPr lang="en-US" altLang="ja-JP" sz="2200" dirty="0" smtClean="0"/>
              <a:t>.</a:t>
            </a:r>
          </a:p>
          <a:p>
            <a:r>
              <a:rPr kumimoji="1" lang="en-US" altLang="ja-JP" sz="2400" dirty="0" smtClean="0"/>
              <a:t>2</a:t>
            </a:r>
            <a:r>
              <a:rPr kumimoji="1" lang="ja-JP" altLang="en-US" sz="2400" dirty="0" smtClean="0"/>
              <a:t>粒子</a:t>
            </a:r>
            <a:r>
              <a:rPr kumimoji="1" lang="en-US" altLang="ja-JP" sz="2400" dirty="0" smtClean="0"/>
              <a:t>(</a:t>
            </a:r>
            <a:r>
              <a:rPr kumimoji="1" lang="en-US" altLang="ja-JP" sz="2400" dirty="0" err="1" smtClean="0">
                <a:latin typeface="Symbol" charset="2"/>
                <a:cs typeface="Symbol" charset="2"/>
              </a:rPr>
              <a:t>Df</a:t>
            </a:r>
            <a:r>
              <a:rPr kumimoji="1" lang="en-US" altLang="ja-JP" sz="2400" dirty="0" smtClean="0"/>
              <a:t>, 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Dh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smtClean="0"/>
              <a:t>相関</a:t>
            </a:r>
            <a:endParaRPr kumimoji="1" lang="en-US" altLang="ja-JP" sz="2400" dirty="0" smtClean="0"/>
          </a:p>
          <a:p>
            <a:pPr lvl="1"/>
            <a:r>
              <a:rPr lang="ja-JP" altLang="en-US" sz="2200" dirty="0" smtClean="0"/>
              <a:t>大きな</a:t>
            </a:r>
            <a:r>
              <a:rPr lang="en-US" altLang="ja-JP" sz="2200" dirty="0" smtClean="0"/>
              <a:t>rapidity gap</a:t>
            </a:r>
            <a:r>
              <a:rPr lang="ja-JP" altLang="en-US" sz="2200" dirty="0" smtClean="0"/>
              <a:t>での相関は</a:t>
            </a:r>
            <a:endParaRPr lang="en-US" altLang="ja-JP" sz="2200" dirty="0" smtClean="0"/>
          </a:p>
          <a:p>
            <a:pPr marL="457200" lvl="1" indent="0">
              <a:buNone/>
            </a:pPr>
            <a:r>
              <a:rPr lang="en-US" altLang="ja-JP" sz="2200" dirty="0" err="1" smtClean="0"/>
              <a:t>v</a:t>
            </a:r>
            <a:r>
              <a:rPr lang="en-US" altLang="ja-JP" sz="2200" baseline="-25000" dirty="0" err="1" smtClean="0"/>
              <a:t>n</a:t>
            </a:r>
            <a:r>
              <a:rPr lang="en-US" altLang="en-US" sz="2200" dirty="0" err="1" smtClean="0"/>
              <a:t>の重ね合わせで</a:t>
            </a:r>
            <a:r>
              <a:rPr lang="ja-JP" altLang="en-US" sz="2200" dirty="0" smtClean="0"/>
              <a:t>記述出来る</a:t>
            </a:r>
            <a:endParaRPr kumimoji="1" lang="ja-JP" altLang="en-US" sz="2200" dirty="0"/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 bwMode="auto">
          <a:xfrm>
            <a:off x="4063683" y="6277217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8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kern="1200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kern="1200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kern="1200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kern="1200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F2035BB-E18E-4B64-8F5E-FBDF76004D6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15" name="Group 60"/>
          <p:cNvGrpSpPr/>
          <p:nvPr/>
        </p:nvGrpSpPr>
        <p:grpSpPr>
          <a:xfrm>
            <a:off x="4373841" y="3145765"/>
            <a:ext cx="4283763" cy="3810404"/>
            <a:chOff x="4743223" y="644769"/>
            <a:chExt cx="4383744" cy="4360987"/>
          </a:xfrm>
        </p:grpSpPr>
        <p:grpSp>
          <p:nvGrpSpPr>
            <p:cNvPr id="20" name="Group 24"/>
            <p:cNvGrpSpPr/>
            <p:nvPr/>
          </p:nvGrpSpPr>
          <p:grpSpPr>
            <a:xfrm>
              <a:off x="4743223" y="644769"/>
              <a:ext cx="4383744" cy="4360987"/>
              <a:chOff x="4743223" y="644769"/>
              <a:chExt cx="4383744" cy="4360987"/>
            </a:xfrm>
          </p:grpSpPr>
          <p:grpSp>
            <p:nvGrpSpPr>
              <p:cNvPr id="28" name="Group 23"/>
              <p:cNvGrpSpPr/>
              <p:nvPr/>
            </p:nvGrpSpPr>
            <p:grpSpPr>
              <a:xfrm>
                <a:off x="4743223" y="644769"/>
                <a:ext cx="4383744" cy="4360987"/>
                <a:chOff x="4743223" y="644769"/>
                <a:chExt cx="4383744" cy="4360987"/>
              </a:xfrm>
            </p:grpSpPr>
            <p:pic>
              <p:nvPicPr>
                <p:cNvPr id="30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4743223" y="644769"/>
                  <a:ext cx="4383744" cy="43609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1" name="Straight Arrow Connector 51"/>
                <p:cNvCxnSpPr/>
                <p:nvPr/>
              </p:nvCxnSpPr>
              <p:spPr bwMode="auto">
                <a:xfrm rot="5400000">
                  <a:off x="7977555" y="2409092"/>
                  <a:ext cx="574431" cy="1588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cxnSp>
            <p:nvCxnSpPr>
              <p:cNvPr id="29" name="Straight Arrow Connector 49"/>
              <p:cNvCxnSpPr/>
              <p:nvPr/>
            </p:nvCxnSpPr>
            <p:spPr bwMode="auto">
              <a:xfrm rot="5400000" flipH="1" flipV="1">
                <a:off x="6184324" y="1448198"/>
                <a:ext cx="739344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1" name="Group 59"/>
            <p:cNvGrpSpPr/>
            <p:nvPr/>
          </p:nvGrpSpPr>
          <p:grpSpPr>
            <a:xfrm>
              <a:off x="7591550" y="1219200"/>
              <a:ext cx="922936" cy="1888785"/>
              <a:chOff x="7591550" y="1219200"/>
              <a:chExt cx="922936" cy="1888785"/>
            </a:xfrm>
          </p:grpSpPr>
          <p:sp>
            <p:nvSpPr>
              <p:cNvPr id="22" name="TextBox 42"/>
              <p:cNvSpPr txBox="1"/>
              <p:nvPr/>
            </p:nvSpPr>
            <p:spPr>
              <a:xfrm>
                <a:off x="8129444" y="1219200"/>
                <a:ext cx="385042" cy="3416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v</a:t>
                </a:r>
                <a:r>
                  <a:rPr lang="en-US" baseline="-25000" dirty="0" smtClean="0"/>
                  <a:t>2</a:t>
                </a:r>
                <a:endParaRPr lang="en-US" baseline="-25000" dirty="0"/>
              </a:p>
            </p:txBody>
          </p:sp>
          <p:sp>
            <p:nvSpPr>
              <p:cNvPr id="23" name="TextBox 43"/>
              <p:cNvSpPr txBox="1"/>
              <p:nvPr/>
            </p:nvSpPr>
            <p:spPr>
              <a:xfrm>
                <a:off x="7591550" y="1365071"/>
                <a:ext cx="511161" cy="4074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v</a:t>
                </a:r>
                <a:r>
                  <a:rPr lang="en-US" baseline="-25000" dirty="0" smtClean="0"/>
                  <a:t>3</a:t>
                </a:r>
                <a:endParaRPr lang="en-US" baseline="-25000" dirty="0"/>
              </a:p>
            </p:txBody>
          </p:sp>
          <p:cxnSp>
            <p:nvCxnSpPr>
              <p:cNvPr id="24" name="Straight Arrow Connector 44"/>
              <p:cNvCxnSpPr>
                <a:stCxn id="23" idx="2"/>
              </p:cNvCxnSpPr>
              <p:nvPr/>
            </p:nvCxnSpPr>
            <p:spPr bwMode="auto">
              <a:xfrm flipH="1" flipV="1">
                <a:off x="7690347" y="1746737"/>
                <a:ext cx="156784" cy="25831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45"/>
              <p:cNvCxnSpPr>
                <a:stCxn id="22" idx="2"/>
              </p:cNvCxnSpPr>
              <p:nvPr/>
            </p:nvCxnSpPr>
            <p:spPr bwMode="auto">
              <a:xfrm rot="16200000" flipH="1">
                <a:off x="8116239" y="1766558"/>
                <a:ext cx="432093" cy="2064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TextBox 46"/>
              <p:cNvSpPr txBox="1"/>
              <p:nvPr/>
            </p:nvSpPr>
            <p:spPr>
              <a:xfrm>
                <a:off x="7717671" y="2766353"/>
                <a:ext cx="385042" cy="3416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v</a:t>
                </a:r>
                <a:r>
                  <a:rPr lang="en-US" baseline="-25000" dirty="0" smtClean="0"/>
                  <a:t>4</a:t>
                </a:r>
                <a:endParaRPr lang="en-US" baseline="-25000" dirty="0"/>
              </a:p>
            </p:txBody>
          </p:sp>
          <p:cxnSp>
            <p:nvCxnSpPr>
              <p:cNvPr id="27" name="Straight Arrow Connector 47"/>
              <p:cNvCxnSpPr/>
              <p:nvPr/>
            </p:nvCxnSpPr>
            <p:spPr bwMode="auto">
              <a:xfrm flipV="1">
                <a:off x="7868575" y="2526033"/>
                <a:ext cx="18128" cy="227329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15134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v</a:t>
            </a:r>
            <a:r>
              <a:rPr kumimoji="1" lang="en-US" altLang="ja-JP" baseline="-25000" dirty="0" err="1" smtClean="0"/>
              <a:t>n</a:t>
            </a:r>
            <a:r>
              <a:rPr kumimoji="1" lang="en-US" altLang="ja-JP" dirty="0" smtClean="0"/>
              <a:t> spectrum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33862"/>
            <a:ext cx="8686800" cy="4525963"/>
          </a:xfrm>
        </p:spPr>
        <p:txBody>
          <a:bodyPr/>
          <a:lstStyle/>
          <a:p>
            <a:pPr marL="39688">
              <a:spcBef>
                <a:spcPts val="400"/>
              </a:spcBef>
            </a:pPr>
            <a:r>
              <a:rPr lang="en-US" altLang="ja-JP" sz="2400" dirty="0" err="1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v</a:t>
            </a:r>
            <a:r>
              <a:rPr lang="en-US" altLang="ja-JP" sz="2400" baseline="-25000" dirty="0" err="1" smtClean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n</a:t>
            </a:r>
            <a:r>
              <a:rPr lang="en-US" altLang="ja-JP" sz="2400" dirty="0" smtClean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 spectrum encodes:</a:t>
            </a:r>
          </a:p>
          <a:p>
            <a:pPr marL="439738" lvl="1">
              <a:spcBef>
                <a:spcPts val="400"/>
              </a:spcBef>
            </a:pPr>
            <a:r>
              <a:rPr lang="en-US" altLang="ja-JP" sz="2000" dirty="0" smtClean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Quantum fluctuations in the initial state </a:t>
            </a:r>
          </a:p>
          <a:p>
            <a:pPr marL="439738" lvl="1">
              <a:spcBef>
                <a:spcPts val="400"/>
              </a:spcBef>
            </a:pPr>
            <a:r>
              <a:rPr lang="en-US" altLang="ja-JP" sz="2000" dirty="0" smtClean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Dumping by viscous effects, propagation in matter</a:t>
            </a:r>
            <a:endParaRPr lang="en-US" altLang="ja-JP" sz="2000" dirty="0">
              <a:latin typeface="Helvetica" charset="0"/>
              <a:ea typeface="ＭＳ Ｐゴシック" charset="0"/>
              <a:cs typeface="ＭＳ Ｐゴシック" charset="0"/>
              <a:sym typeface="Helvetica" charset="0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80" y="2378310"/>
            <a:ext cx="4180584" cy="43774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764" y="2480505"/>
            <a:ext cx="4436918" cy="437749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561941" y="2111173"/>
            <a:ext cx="158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ALICE QM2012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831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流体計算との比較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dirty="0" smtClean="0"/>
              <a:t>様々な計算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t="6508" r="8583" b="4442"/>
          <a:stretch/>
        </p:blipFill>
        <p:spPr bwMode="auto">
          <a:xfrm>
            <a:off x="395536" y="1751342"/>
            <a:ext cx="8357190" cy="42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7010400" y="6058925"/>
            <a:ext cx="218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Hirano, ATHIC2012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2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31" y="3598135"/>
            <a:ext cx="5058412" cy="32598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4</a:t>
            </a:r>
            <a:r>
              <a:rPr kumimoji="1" lang="ja-JP" altLang="en-US" dirty="0" smtClean="0"/>
              <a:t>大実験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31" y="922211"/>
            <a:ext cx="4596570" cy="297161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965" y="786146"/>
            <a:ext cx="4267036" cy="347030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203" y="3893822"/>
            <a:ext cx="3943473" cy="2964177"/>
          </a:xfrm>
          <a:prstGeom prst="rect">
            <a:avLst/>
          </a:prstGeom>
        </p:spPr>
      </p:pic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90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流体計算との比較、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dirty="0" smtClean="0"/>
              <a:t>/s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84812"/>
            <a:ext cx="8686800" cy="4525963"/>
          </a:xfrm>
        </p:spPr>
        <p:txBody>
          <a:bodyPr/>
          <a:lstStyle/>
          <a:p>
            <a:r>
              <a:rPr kumimoji="1" lang="en-US" altLang="ja-JP" sz="2400" dirty="0" smtClean="0">
                <a:latin typeface="Arial Unicode MS"/>
                <a:cs typeface="Arial Unicode MS"/>
              </a:rPr>
              <a:t>Initialization model</a:t>
            </a:r>
          </a:p>
          <a:p>
            <a:pPr lvl="1"/>
            <a:r>
              <a:rPr lang="en-US" altLang="ja-JP" sz="2000" dirty="0" smtClean="0">
                <a:latin typeface="Arial Unicode MS"/>
                <a:cs typeface="Arial Unicode MS"/>
              </a:rPr>
              <a:t>Fluctuation of nucleon-position (MC-KLN, MC-</a:t>
            </a:r>
            <a:r>
              <a:rPr lang="en-US" altLang="ja-JP" sz="2000" dirty="0" err="1" smtClean="0">
                <a:latin typeface="Arial Unicode MS"/>
                <a:cs typeface="Arial Unicode MS"/>
              </a:rPr>
              <a:t>Glauber</a:t>
            </a:r>
            <a:r>
              <a:rPr lang="en-US" altLang="ja-JP" sz="2000" dirty="0" smtClean="0">
                <a:latin typeface="Arial Unicode MS"/>
                <a:cs typeface="Arial Unicode MS"/>
              </a:rPr>
              <a:t>)</a:t>
            </a:r>
          </a:p>
          <a:p>
            <a:pPr lvl="2"/>
            <a:r>
              <a:rPr lang="en-US" altLang="ja-JP" sz="1600" dirty="0">
                <a:solidFill>
                  <a:srgbClr val="000000"/>
                </a:solidFill>
                <a:latin typeface="Arial"/>
                <a:cs typeface="Arial"/>
              </a:rPr>
              <a:t>T. Hirano &amp; Y. Nara, Phys.  Rev.  C 79 064904 (2009)  </a:t>
            </a:r>
          </a:p>
          <a:p>
            <a:pPr lvl="2"/>
            <a:r>
              <a:rPr lang="en-US" altLang="ja-JP" sz="1600" dirty="0" smtClean="0">
                <a:solidFill>
                  <a:srgbClr val="000000"/>
                </a:solidFill>
                <a:latin typeface="Arial"/>
                <a:cs typeface="Arial"/>
              </a:rPr>
              <a:t>VISHNU </a:t>
            </a:r>
            <a:r>
              <a:rPr lang="en-US" altLang="ja-JP" sz="1600" dirty="0">
                <a:solidFill>
                  <a:srgbClr val="000000"/>
                </a:solidFill>
                <a:latin typeface="Arial"/>
                <a:cs typeface="Arial"/>
              </a:rPr>
              <a:t>hybrid 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cs typeface="Arial"/>
              </a:rPr>
              <a:t>model</a:t>
            </a:r>
            <a:endParaRPr lang="en-US" altLang="ja-JP" sz="1600" dirty="0" smtClean="0">
              <a:latin typeface="Arial Unicode MS"/>
              <a:cs typeface="Arial Unicode MS"/>
            </a:endParaRPr>
          </a:p>
          <a:p>
            <a:pPr lvl="1"/>
            <a:r>
              <a:rPr kumimoji="1" lang="en-US" altLang="ja-JP" sz="2000" dirty="0" smtClean="0">
                <a:latin typeface="Arial Unicode MS"/>
                <a:cs typeface="Arial Unicode MS"/>
              </a:rPr>
              <a:t>Fluctuation of color-charge (IP-Saturated </a:t>
            </a:r>
            <a:r>
              <a:rPr kumimoji="1" lang="en-US" altLang="ja-JP" sz="2000" dirty="0" err="1" smtClean="0">
                <a:latin typeface="Arial Unicode MS"/>
                <a:cs typeface="Arial Unicode MS"/>
              </a:rPr>
              <a:t>Glasma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)</a:t>
            </a:r>
            <a:endParaRPr kumimoji="1" lang="en-US" altLang="ja-JP" sz="2000" dirty="0" smtClean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 lvl="2"/>
            <a:r>
              <a:rPr lang="en-US" altLang="ja-JP" sz="1600" dirty="0">
                <a:solidFill>
                  <a:srgbClr val="000000"/>
                </a:solidFill>
                <a:latin typeface="Arial"/>
                <a:cs typeface="Arial"/>
              </a:rPr>
              <a:t>B. </a:t>
            </a:r>
            <a:r>
              <a:rPr lang="en-US" altLang="ja-JP" sz="1600" dirty="0" err="1">
                <a:solidFill>
                  <a:srgbClr val="000000"/>
                </a:solidFill>
                <a:latin typeface="Arial"/>
                <a:cs typeface="Arial"/>
              </a:rPr>
              <a:t>Schenke</a:t>
            </a:r>
            <a:r>
              <a:rPr lang="en-US" altLang="ja-JP" sz="1600" dirty="0">
                <a:solidFill>
                  <a:srgbClr val="000000"/>
                </a:solidFill>
                <a:latin typeface="Arial"/>
                <a:cs typeface="Arial"/>
              </a:rPr>
              <a:t> et al., arXiv:1202.6646; 1206.6805 [</a:t>
            </a:r>
            <a:r>
              <a:rPr lang="en-US" altLang="ja-JP" sz="1600" dirty="0" err="1">
                <a:solidFill>
                  <a:srgbClr val="000000"/>
                </a:solidFill>
                <a:latin typeface="Arial"/>
                <a:cs typeface="Arial"/>
              </a:rPr>
              <a:t>nucl-th</a:t>
            </a:r>
            <a:r>
              <a:rPr lang="en-US" altLang="ja-JP" sz="1600" dirty="0">
                <a:solidFill>
                  <a:srgbClr val="000000"/>
                </a:solidFill>
                <a:latin typeface="Arial"/>
                <a:cs typeface="Arial"/>
              </a:rPr>
              <a:t>]</a:t>
            </a:r>
          </a:p>
          <a:p>
            <a:pPr lvl="2"/>
            <a:r>
              <a:rPr lang="en-US" altLang="ja-JP" sz="160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altLang="ja-JP" sz="1600" dirty="0">
                <a:solidFill>
                  <a:srgbClr val="000000"/>
                </a:solidFill>
                <a:latin typeface="Arial"/>
                <a:cs typeface="Arial"/>
              </a:rPr>
              <a:t>. Gale, et al., </a:t>
            </a:r>
            <a:r>
              <a:rPr lang="en-US" altLang="ja-JP" sz="1600" dirty="0" err="1">
                <a:solidFill>
                  <a:srgbClr val="000000"/>
                </a:solidFill>
                <a:latin typeface="Arial"/>
                <a:cs typeface="Arial"/>
              </a:rPr>
              <a:t>arXiv</a:t>
            </a:r>
            <a:r>
              <a:rPr lang="en-US" altLang="ja-JP" sz="1600" dirty="0">
                <a:solidFill>
                  <a:srgbClr val="000000"/>
                </a:solidFill>
                <a:latin typeface="Arial"/>
                <a:cs typeface="Arial"/>
              </a:rPr>
              <a:t>: 1210.5144, 1209.5330 [</a:t>
            </a:r>
            <a:r>
              <a:rPr lang="en-US" altLang="ja-JP" sz="1600" dirty="0" err="1">
                <a:solidFill>
                  <a:srgbClr val="000000"/>
                </a:solidFill>
                <a:latin typeface="Arial"/>
                <a:cs typeface="Arial"/>
              </a:rPr>
              <a:t>nucl-th</a:t>
            </a:r>
            <a:r>
              <a:rPr lang="en-US" altLang="ja-JP" sz="1600" dirty="0">
                <a:solidFill>
                  <a:srgbClr val="000000"/>
                </a:solidFill>
                <a:latin typeface="Arial"/>
                <a:cs typeface="Arial"/>
              </a:rPr>
              <a:t>]. </a:t>
            </a:r>
            <a:endParaRPr lang="en-US" altLang="ja-JP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2"/>
            <a:r>
              <a:rPr lang="de-DE" altLang="ja-JP" sz="1600" dirty="0">
                <a:solidFill>
                  <a:srgbClr val="000000"/>
                </a:solidFill>
                <a:latin typeface="Arial"/>
                <a:cs typeface="Arial"/>
              </a:rPr>
              <a:t>B. Muller &amp; A. </a:t>
            </a:r>
            <a:r>
              <a:rPr lang="de-DE" altLang="ja-JP" sz="1600" dirty="0" err="1">
                <a:solidFill>
                  <a:srgbClr val="000000"/>
                </a:solidFill>
                <a:latin typeface="Arial"/>
                <a:cs typeface="Arial"/>
              </a:rPr>
              <a:t>Schafer</a:t>
            </a:r>
            <a:r>
              <a:rPr lang="de-DE" altLang="ja-JP" sz="1600" dirty="0">
                <a:solidFill>
                  <a:srgbClr val="000000"/>
                </a:solidFill>
                <a:latin typeface="Arial"/>
                <a:cs typeface="Arial"/>
              </a:rPr>
              <a:t>, arXiv:1111.3347 [</a:t>
            </a:r>
            <a:r>
              <a:rPr lang="de-DE" altLang="ja-JP" sz="1600" dirty="0" err="1">
                <a:solidFill>
                  <a:srgbClr val="000000"/>
                </a:solidFill>
                <a:latin typeface="Arial"/>
                <a:cs typeface="Arial"/>
              </a:rPr>
              <a:t>hep-ph</a:t>
            </a:r>
            <a:r>
              <a:rPr lang="de-DE" altLang="ja-JP" sz="1600" dirty="0">
                <a:solidFill>
                  <a:srgbClr val="000000"/>
                </a:solidFill>
                <a:latin typeface="Arial"/>
                <a:cs typeface="Arial"/>
              </a:rPr>
              <a:t>]</a:t>
            </a:r>
          </a:p>
          <a:p>
            <a:pPr lvl="2"/>
            <a:r>
              <a:rPr lang="de-DE" altLang="ja-JP" sz="16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de-DE" altLang="ja-JP" sz="16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de-DE" altLang="ja-JP" sz="1600" dirty="0" err="1">
                <a:solidFill>
                  <a:srgbClr val="000000"/>
                </a:solidFill>
                <a:latin typeface="Arial"/>
                <a:cs typeface="Arial"/>
              </a:rPr>
              <a:t>Moreland</a:t>
            </a:r>
            <a:r>
              <a:rPr lang="de-DE" altLang="ja-JP" sz="1600" dirty="0">
                <a:solidFill>
                  <a:srgbClr val="000000"/>
                </a:solidFill>
                <a:latin typeface="Arial"/>
                <a:cs typeface="Arial"/>
              </a:rPr>
              <a:t>, Z. Qiu </a:t>
            </a:r>
            <a:r>
              <a:rPr lang="de-DE" altLang="ja-JP" sz="1600" dirty="0" err="1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de-DE" altLang="ja-JP" sz="1600" dirty="0">
                <a:solidFill>
                  <a:srgbClr val="000000"/>
                </a:solidFill>
                <a:latin typeface="Arial"/>
                <a:cs typeface="Arial"/>
              </a:rPr>
              <a:t> U. Heinz, arXiv:</a:t>
            </a:r>
            <a:r>
              <a:rPr lang="de-DE" altLang="ja-JP" sz="1600" dirty="0" smtClean="0">
                <a:solidFill>
                  <a:srgbClr val="000000"/>
                </a:solidFill>
                <a:latin typeface="Arial"/>
                <a:cs typeface="Arial"/>
              </a:rPr>
              <a:t>1210.5508</a:t>
            </a:r>
            <a:endParaRPr kumimoji="1" lang="en-US" altLang="ja-JP" sz="1600" b="1" dirty="0" smtClean="0">
              <a:latin typeface="Arial"/>
              <a:cs typeface="Arial"/>
            </a:endParaRPr>
          </a:p>
          <a:p>
            <a:pPr lvl="1"/>
            <a:r>
              <a:rPr lang="en-US" altLang="ja-JP" sz="2000" dirty="0" smtClean="0">
                <a:latin typeface="Arial Unicode MS"/>
                <a:cs typeface="Arial Unicode MS"/>
              </a:rPr>
              <a:t>Fluctuation of </a:t>
            </a:r>
            <a:r>
              <a:rPr lang="en-US" altLang="ja-JP" sz="2000" dirty="0">
                <a:latin typeface="Arial Unicode MS"/>
                <a:cs typeface="Arial Unicode MS"/>
              </a:rPr>
              <a:t>gluon multiplicities (</a:t>
            </a:r>
            <a:r>
              <a:rPr lang="en-US" altLang="ja-JP" sz="2000" dirty="0" err="1">
                <a:latin typeface="Arial Unicode MS"/>
                <a:cs typeface="Arial Unicode MS"/>
              </a:rPr>
              <a:t>MCrcBK</a:t>
            </a:r>
            <a:r>
              <a:rPr lang="en-US" altLang="ja-JP" sz="2000" dirty="0" smtClean="0">
                <a:latin typeface="Arial Unicode MS"/>
                <a:cs typeface="Arial Unicode MS"/>
              </a:rPr>
              <a:t>)</a:t>
            </a:r>
          </a:p>
          <a:p>
            <a:pPr lvl="2"/>
            <a:r>
              <a:rPr lang="en-US" altLang="ja-JP" sz="1600" dirty="0">
                <a:solidFill>
                  <a:srgbClr val="000000"/>
                </a:solidFill>
              </a:rPr>
              <a:t>A. </a:t>
            </a:r>
            <a:r>
              <a:rPr lang="en-US" altLang="ja-JP" sz="1600" dirty="0" err="1">
                <a:solidFill>
                  <a:srgbClr val="000000"/>
                </a:solidFill>
              </a:rPr>
              <a:t>Dumitru</a:t>
            </a:r>
            <a:r>
              <a:rPr lang="en-US" altLang="ja-JP" sz="1600" dirty="0">
                <a:solidFill>
                  <a:srgbClr val="000000"/>
                </a:solidFill>
              </a:rPr>
              <a:t> and Y. Nara, Phys. Rev. C 85, (2012) </a:t>
            </a:r>
            <a:r>
              <a:rPr lang="en-US" altLang="ja-JP" sz="1600" dirty="0" smtClean="0">
                <a:solidFill>
                  <a:srgbClr val="000000"/>
                </a:solidFill>
              </a:rPr>
              <a:t>03490, </a:t>
            </a:r>
          </a:p>
          <a:p>
            <a:pPr lvl="2"/>
            <a:r>
              <a:rPr lang="en-US" altLang="ja-JP" sz="1600" dirty="0" smtClean="0">
                <a:solidFill>
                  <a:srgbClr val="000000"/>
                </a:solidFill>
              </a:rPr>
              <a:t>A</a:t>
            </a:r>
            <a:r>
              <a:rPr lang="en-US" altLang="ja-JP" sz="1600" dirty="0">
                <a:solidFill>
                  <a:srgbClr val="000000"/>
                </a:solidFill>
              </a:rPr>
              <a:t>. </a:t>
            </a:r>
            <a:r>
              <a:rPr lang="en-US" altLang="ja-JP" sz="1600" dirty="0" err="1">
                <a:solidFill>
                  <a:srgbClr val="000000"/>
                </a:solidFill>
              </a:rPr>
              <a:t>Dumitru</a:t>
            </a:r>
            <a:r>
              <a:rPr lang="en-US" altLang="ja-JP" sz="1600" dirty="0">
                <a:solidFill>
                  <a:srgbClr val="000000"/>
                </a:solidFill>
              </a:rPr>
              <a:t>, arXiv:1210.7864 [</a:t>
            </a:r>
            <a:r>
              <a:rPr lang="en-US" altLang="ja-JP" sz="1600" dirty="0" err="1">
                <a:solidFill>
                  <a:srgbClr val="000000"/>
                </a:solidFill>
              </a:rPr>
              <a:t>hep-ph</a:t>
            </a:r>
            <a:r>
              <a:rPr lang="en-US" altLang="ja-JP" sz="1600" dirty="0">
                <a:solidFill>
                  <a:srgbClr val="000000"/>
                </a:solidFill>
              </a:rPr>
              <a:t>].                                                      </a:t>
            </a:r>
          </a:p>
          <a:p>
            <a:pPr lvl="1"/>
            <a:endParaRPr kumimoji="1" lang="ja-JP" altLang="en-US" sz="2000" dirty="0">
              <a:latin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28947" r="4284" b="6842"/>
          <a:stretch/>
        </p:blipFill>
        <p:spPr bwMode="auto">
          <a:xfrm>
            <a:off x="215008" y="5078104"/>
            <a:ext cx="8928992" cy="176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-18381" y="4920908"/>
            <a:ext cx="19980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tx1"/>
                </a:solidFill>
                <a:latin typeface="Sumbol"/>
                <a:cs typeface="Sumbol"/>
              </a:rPr>
              <a:t>IP-Saturation Model</a:t>
            </a:r>
          </a:p>
          <a:p>
            <a:pPr algn="ctr"/>
            <a:r>
              <a:rPr lang="en-US" altLang="ja-JP" sz="1600" dirty="0">
                <a:latin typeface="Sumbol"/>
                <a:cs typeface="Sumbol"/>
              </a:rPr>
              <a:t>r</a:t>
            </a:r>
            <a:r>
              <a:rPr kumimoji="1" lang="en-US" altLang="ja-JP" sz="1600" dirty="0" smtClean="0">
                <a:latin typeface="Sumbol"/>
                <a:cs typeface="Sumbol"/>
              </a:rPr>
              <a:t>~Q</a:t>
            </a:r>
            <a:r>
              <a:rPr kumimoji="1" lang="en-US" altLang="ja-JP" sz="1600" baseline="-25000" dirty="0" smtClean="0">
                <a:latin typeface="Sumbol"/>
                <a:cs typeface="Sumbol"/>
              </a:rPr>
              <a:t>s</a:t>
            </a:r>
            <a:r>
              <a:rPr kumimoji="1" lang="en-US" altLang="ja-JP" sz="1600" baseline="30000" dirty="0" smtClean="0">
                <a:latin typeface="Sumbol"/>
                <a:cs typeface="Sumbol"/>
              </a:rPr>
              <a:t>-1</a:t>
            </a:r>
            <a:r>
              <a:rPr kumimoji="1" lang="en-US" altLang="ja-JP" sz="1600" dirty="0" smtClean="0">
                <a:latin typeface="Sumbol"/>
                <a:cs typeface="Sumbol"/>
              </a:rPr>
              <a:t>~0.1fm</a:t>
            </a:r>
            <a:endParaRPr kumimoji="1" lang="ja-JP" altLang="en-US" sz="1600" dirty="0" smtClean="0">
              <a:solidFill>
                <a:schemeClr val="tx1"/>
              </a:solidFill>
              <a:latin typeface="Sumbol"/>
              <a:cs typeface="Sumbo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45163" y="4712196"/>
            <a:ext cx="1438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Sumbol"/>
                <a:cs typeface="Sumbol"/>
              </a:rPr>
              <a:t>Monte Carlo</a:t>
            </a:r>
          </a:p>
          <a:p>
            <a:pPr algn="ctr"/>
            <a:r>
              <a:rPr lang="en-US" altLang="ja-JP" sz="1600" dirty="0" smtClean="0">
                <a:solidFill>
                  <a:schemeClr val="tx1"/>
                </a:solidFill>
                <a:latin typeface="Sumbol"/>
                <a:cs typeface="Sumbol"/>
              </a:rPr>
              <a:t>KLN</a:t>
            </a:r>
          </a:p>
          <a:p>
            <a:pPr algn="ctr"/>
            <a:r>
              <a:rPr lang="en-US" altLang="ja-JP" sz="1600" dirty="0">
                <a:latin typeface="Sumbol"/>
                <a:cs typeface="Sumbol"/>
              </a:rPr>
              <a:t>r</a:t>
            </a:r>
            <a:r>
              <a:rPr kumimoji="1" lang="en-US" altLang="ja-JP" sz="1600" dirty="0" smtClean="0">
                <a:latin typeface="Sumbol"/>
                <a:cs typeface="Sumbol"/>
              </a:rPr>
              <a:t>~√</a:t>
            </a:r>
            <a:r>
              <a:rPr kumimoji="1" lang="en-US" altLang="ja-JP" sz="1600" dirty="0" err="1" smtClean="0">
                <a:latin typeface="Symbol" charset="2"/>
                <a:cs typeface="Symbol" charset="2"/>
              </a:rPr>
              <a:t>s</a:t>
            </a:r>
            <a:r>
              <a:rPr kumimoji="1" lang="en-US" altLang="ja-JP" sz="1600" baseline="-25000" dirty="0" err="1" smtClean="0">
                <a:latin typeface="Symbol" charset="2"/>
                <a:cs typeface="Symbol" charset="2"/>
              </a:rPr>
              <a:t>NN</a:t>
            </a:r>
            <a:r>
              <a:rPr kumimoji="1" lang="en-US" altLang="ja-JP" sz="1600" dirty="0" smtClean="0">
                <a:latin typeface="Sumbol"/>
                <a:cs typeface="Sumbol"/>
              </a:rPr>
              <a:t>/</a:t>
            </a:r>
            <a:r>
              <a:rPr kumimoji="1" lang="en-US" altLang="ja-JP" sz="16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1600" dirty="0" smtClean="0">
                <a:latin typeface="Arial"/>
                <a:cs typeface="Arial"/>
              </a:rPr>
              <a:t>~1fm</a:t>
            </a:r>
            <a:endParaRPr kumimoji="1" lang="ja-JP" altLang="en-US" sz="160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30608" y="4561231"/>
            <a:ext cx="1438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Sumbol"/>
                <a:cs typeface="Sumbol"/>
              </a:rPr>
              <a:t>Monte Carlo</a:t>
            </a:r>
          </a:p>
          <a:p>
            <a:pPr algn="ctr"/>
            <a:r>
              <a:rPr lang="en-US" altLang="ja-JP" sz="1600" dirty="0" err="1" smtClean="0">
                <a:solidFill>
                  <a:schemeClr val="tx1"/>
                </a:solidFill>
                <a:latin typeface="Sumbol"/>
                <a:cs typeface="Sumbol"/>
              </a:rPr>
              <a:t>Glauber</a:t>
            </a:r>
            <a:endParaRPr lang="en-US" altLang="ja-JP" sz="1600" dirty="0" smtClean="0">
              <a:solidFill>
                <a:schemeClr val="tx1"/>
              </a:solidFill>
              <a:latin typeface="Sumbol"/>
              <a:cs typeface="Sumbol"/>
            </a:endParaRPr>
          </a:p>
          <a:p>
            <a:pPr algn="ctr"/>
            <a:r>
              <a:rPr lang="en-US" altLang="ja-JP" sz="1600" dirty="0">
                <a:latin typeface="Sumbol"/>
                <a:cs typeface="Sumbol"/>
              </a:rPr>
              <a:t>r~√</a:t>
            </a:r>
            <a:r>
              <a:rPr lang="en-US" altLang="ja-JP" sz="1600" dirty="0" err="1">
                <a:latin typeface="Symbol" charset="2"/>
                <a:cs typeface="Symbol" charset="2"/>
              </a:rPr>
              <a:t>s</a:t>
            </a:r>
            <a:r>
              <a:rPr lang="en-US" altLang="ja-JP" sz="1600" baseline="-25000" dirty="0" err="1">
                <a:latin typeface="Symbol" charset="2"/>
                <a:cs typeface="Symbol" charset="2"/>
              </a:rPr>
              <a:t>NN</a:t>
            </a:r>
            <a:r>
              <a:rPr lang="en-US" altLang="ja-JP" sz="1600" dirty="0">
                <a:latin typeface="Sumbol"/>
                <a:cs typeface="Sumbol"/>
              </a:rPr>
              <a:t>/</a:t>
            </a:r>
            <a:r>
              <a:rPr lang="en-US" altLang="ja-JP" sz="1600" dirty="0">
                <a:latin typeface="Symbol" charset="2"/>
                <a:cs typeface="Symbol" charset="2"/>
              </a:rPr>
              <a:t>p</a:t>
            </a:r>
            <a:r>
              <a:rPr lang="en-US" altLang="ja-JP" sz="1600" dirty="0">
                <a:latin typeface="Arial"/>
                <a:cs typeface="Arial"/>
              </a:rPr>
              <a:t>~</a:t>
            </a:r>
            <a:r>
              <a:rPr lang="en-US" altLang="ja-JP" sz="1600" dirty="0" smtClean="0">
                <a:latin typeface="Arial"/>
                <a:cs typeface="Arial"/>
              </a:rPr>
              <a:t>1fm</a:t>
            </a:r>
            <a:endParaRPr lang="ja-JP" altLang="en-US" sz="1600" dirty="0"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10400" y="1084812"/>
            <a:ext cx="2128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From H. Song, QM2012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7087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ja-JP" dirty="0" smtClean="0"/>
              <a:t>v</a:t>
            </a:r>
            <a:r>
              <a:rPr lang="en-US" altLang="ja-JP" baseline="-25000" dirty="0"/>
              <a:t>2</a:t>
            </a:r>
            <a:r>
              <a:rPr kumimoji="1" lang="ja-JP" altLang="en-US" dirty="0" smtClean="0"/>
              <a:t>と流体計算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RHIC vs. LHC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</a:rPr>
              <a:t>MC-KLN </a:t>
            </a:r>
            <a:r>
              <a:rPr lang="en-US" altLang="ja-JP" sz="2200" dirty="0" smtClean="0">
                <a:latin typeface="Arial"/>
                <a:cs typeface="Arial"/>
                <a:sym typeface="Wingdings"/>
              </a:rPr>
              <a:t>  </a:t>
            </a:r>
            <a:r>
              <a:rPr lang="en-US" altLang="ja-JP" sz="2200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altLang="ja-JP" sz="2200" dirty="0" smtClean="0">
                <a:latin typeface="Arial"/>
                <a:cs typeface="Arial"/>
                <a:sym typeface="Wingdings"/>
              </a:rPr>
              <a:t>/s=0.16 at RHIC, </a:t>
            </a:r>
            <a:r>
              <a:rPr lang="en-US" altLang="ja-JP" sz="2200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altLang="ja-JP" sz="2200" dirty="0" smtClean="0">
                <a:latin typeface="Arial"/>
                <a:cs typeface="Arial"/>
                <a:sym typeface="Wingdings"/>
              </a:rPr>
              <a:t>/s=0.2-0.24 at LHC</a:t>
            </a:r>
          </a:p>
          <a:p>
            <a:pPr lvl="2"/>
            <a:r>
              <a:rPr kumimoji="1" lang="en-US" altLang="ja-JP" sz="2000" dirty="0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kumimoji="1" lang="en-US" altLang="ja-JP" sz="2000" baseline="-25000" dirty="0" smtClean="0">
                <a:latin typeface="Arial"/>
                <a:cs typeface="Arial"/>
                <a:sym typeface="Wingdings"/>
              </a:rPr>
              <a:t>0</a:t>
            </a:r>
            <a:r>
              <a:rPr kumimoji="1" lang="en-US" altLang="ja-JP" sz="2000" dirty="0" smtClean="0">
                <a:latin typeface="Arial"/>
                <a:cs typeface="Arial"/>
                <a:sym typeface="Wingdings"/>
              </a:rPr>
              <a:t>=0.9fm/c(</a:t>
            </a:r>
            <a:r>
              <a:rPr kumimoji="1" lang="en-US" altLang="ja-JP" sz="2000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kumimoji="1" lang="en-US" altLang="ja-JP" sz="2000" dirty="0" smtClean="0">
                <a:latin typeface="Arial"/>
                <a:cs typeface="Arial"/>
                <a:sym typeface="Wingdings"/>
              </a:rPr>
              <a:t>/s=0.16), 1.05(</a:t>
            </a:r>
            <a:r>
              <a:rPr kumimoji="1" lang="en-US" altLang="ja-JP" sz="2000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kumimoji="1" lang="en-US" altLang="ja-JP" sz="2000" dirty="0" smtClean="0">
                <a:latin typeface="Arial"/>
                <a:cs typeface="Arial"/>
                <a:sym typeface="Wingdings"/>
              </a:rPr>
              <a:t>/s=0.2), 1.2(</a:t>
            </a:r>
            <a:r>
              <a:rPr kumimoji="1" lang="en-US" altLang="ja-JP" sz="2000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kumimoji="1" lang="en-US" altLang="ja-JP" sz="2000" dirty="0" smtClean="0">
                <a:latin typeface="Arial"/>
                <a:cs typeface="Arial"/>
                <a:sym typeface="Wingdings"/>
              </a:rPr>
              <a:t>/s=0.24)</a:t>
            </a:r>
          </a:p>
          <a:p>
            <a:pPr lvl="3"/>
            <a:r>
              <a:rPr kumimoji="1" lang="en-US" altLang="ja-JP" sz="1600" dirty="0" smtClean="0">
                <a:latin typeface="Arial"/>
                <a:cs typeface="Arial"/>
              </a:rPr>
              <a:t>Need larger </a:t>
            </a:r>
            <a:r>
              <a:rPr kumimoji="1" lang="en-US" altLang="ja-JP" sz="1600" dirty="0" smtClean="0">
                <a:latin typeface="Symbol" charset="2"/>
                <a:cs typeface="Symbol" charset="2"/>
              </a:rPr>
              <a:t>t</a:t>
            </a:r>
            <a:r>
              <a:rPr kumimoji="1" lang="en-US" altLang="ja-JP" sz="1600" baseline="-25000" dirty="0" smtClean="0">
                <a:latin typeface="Arial"/>
                <a:cs typeface="Arial"/>
              </a:rPr>
              <a:t>0</a:t>
            </a:r>
            <a:r>
              <a:rPr kumimoji="1" lang="en-US" altLang="ja-JP" sz="1600" dirty="0" smtClean="0">
                <a:latin typeface="Arial"/>
                <a:cs typeface="Arial"/>
              </a:rPr>
              <a:t> for larger </a:t>
            </a:r>
            <a:r>
              <a:rPr kumimoji="1" lang="en-US" altLang="ja-JP" sz="1600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sz="1600" dirty="0" smtClean="0">
                <a:latin typeface="Arial"/>
                <a:cs typeface="Arial"/>
              </a:rPr>
              <a:t>/s to compensate larger radial expansion from share viscous pressure tensor </a:t>
            </a:r>
            <a:r>
              <a:rPr kumimoji="1" lang="en-US" altLang="ja-JP" sz="16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1600" baseline="30000" dirty="0" err="1" smtClean="0">
                <a:latin typeface="Symbol" charset="2"/>
                <a:cs typeface="Symbol" charset="2"/>
              </a:rPr>
              <a:t>mu</a:t>
            </a:r>
            <a:endParaRPr kumimoji="1" lang="ja-JP" altLang="en-US" sz="1600" baseline="30000" dirty="0">
              <a:latin typeface="Symbol" charset="2"/>
              <a:cs typeface="Symbol" charset="2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887579"/>
            <a:ext cx="4228108" cy="397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v2.png"/>
          <p:cNvPicPr preferRelativeResize="0">
            <a:picLocks/>
          </p:cNvPicPr>
          <p:nvPr/>
        </p:nvPicPr>
        <p:blipFill>
          <a:blip r:embed="rId4" cstate="print"/>
          <a:srcRect l="2728" t="14119" r="26367" b="4706"/>
          <a:stretch>
            <a:fillRect/>
          </a:stretch>
        </p:blipFill>
        <p:spPr>
          <a:xfrm>
            <a:off x="539552" y="2996952"/>
            <a:ext cx="4149828" cy="3844798"/>
          </a:xfrm>
          <a:prstGeom prst="rect">
            <a:avLst/>
          </a:prstGeom>
        </p:spPr>
      </p:pic>
      <p:sp>
        <p:nvSpPr>
          <p:cNvPr id="10" name="Rectangle 20"/>
          <p:cNvSpPr/>
          <p:nvPr/>
        </p:nvSpPr>
        <p:spPr>
          <a:xfrm>
            <a:off x="6172200" y="2709291"/>
            <a:ext cx="2971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CC00CC"/>
                </a:solidFill>
              </a:rPr>
              <a:t>Song,  Bass &amp; Heinz, PRC 2011</a:t>
            </a:r>
            <a:endParaRPr lang="en-US" sz="1600" dirty="0"/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6479183" y="1101111"/>
            <a:ext cx="2667000" cy="457200"/>
            <a:chOff x="6172200" y="1143000"/>
            <a:chExt cx="2667000" cy="457200"/>
          </a:xfrm>
        </p:grpSpPr>
        <p:sp>
          <p:nvSpPr>
            <p:cNvPr id="12" name="Rectangle 5"/>
            <p:cNvSpPr/>
            <p:nvPr/>
          </p:nvSpPr>
          <p:spPr bwMode="auto">
            <a:xfrm>
              <a:off x="6172200" y="1143000"/>
              <a:ext cx="26670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/>
            </a:p>
          </p:txBody>
        </p:sp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6172200" y="1143000"/>
              <a:ext cx="2473325" cy="407988"/>
              <a:chOff x="6172200" y="1143000"/>
              <a:chExt cx="2473325" cy="407988"/>
            </a:xfrm>
          </p:grpSpPr>
          <p:sp>
            <p:nvSpPr>
              <p:cNvPr id="14" name="TextBox 7"/>
              <p:cNvSpPr txBox="1">
                <a:spLocks noChangeArrowheads="1"/>
              </p:cNvSpPr>
              <p:nvPr/>
            </p:nvSpPr>
            <p:spPr bwMode="auto">
              <a:xfrm>
                <a:off x="6172200" y="1143000"/>
                <a:ext cx="21336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b="1" dirty="0"/>
                  <a:t>Assuming const.  </a:t>
                </a:r>
              </a:p>
            </p:txBody>
          </p:sp>
          <p:graphicFrame>
            <p:nvGraphicFramePr>
              <p:cNvPr id="15" name="Object 2"/>
              <p:cNvGraphicFramePr>
                <a:graphicFrameLocks noChangeAspect="1"/>
              </p:cNvGraphicFramePr>
              <p:nvPr/>
            </p:nvGraphicFramePr>
            <p:xfrm>
              <a:off x="8172450" y="1169988"/>
              <a:ext cx="473075" cy="381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844" name="Equation" r:id="rId5" imgW="291960" imgH="203040" progId="Equation.3">
                      <p:embed/>
                    </p:oleObj>
                  </mc:Choice>
                  <mc:Fallback>
                    <p:oleObj name="Equation" r:id="rId5" imgW="29196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alphaModFix amt="50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72450" y="1169988"/>
                            <a:ext cx="473075" cy="381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99CCFF">
                                    <a:alpha val="50000"/>
                                  </a:srgbClr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" name="テキスト ボックス 4"/>
          <p:cNvSpPr txBox="1"/>
          <p:nvPr/>
        </p:nvSpPr>
        <p:spPr>
          <a:xfrm>
            <a:off x="0" y="2709291"/>
            <a:ext cx="194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</a:t>
            </a:r>
            <a:r>
              <a:rPr kumimoji="1" lang="en-US" altLang="ja-JP" dirty="0" smtClean="0"/>
              <a:t>harged hadron v2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7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366438" y="729963"/>
            <a:ext cx="4529358" cy="2940257"/>
            <a:chOff x="0" y="0"/>
            <a:chExt cx="3152" cy="1832"/>
          </a:xfrm>
        </p:grpSpPr>
        <p:pic>
          <p:nvPicPr>
            <p:cNvPr id="14" name="Picture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" y="0"/>
              <a:ext cx="3104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5" name="Picture 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24"/>
              <a:ext cx="3152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6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314" y="3670220"/>
            <a:ext cx="4729590" cy="315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v</a:t>
            </a:r>
            <a:r>
              <a:rPr kumimoji="1" lang="en-US" altLang="ja-JP" baseline="-25000" dirty="0" err="1" smtClean="0"/>
              <a:t>n</a:t>
            </a:r>
            <a:r>
              <a:rPr kumimoji="1" lang="ja-JP" altLang="en-US" dirty="0" smtClean="0"/>
              <a:t>と流体計算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 smtClean="0"/>
              <a:t>RHIC vs. LHC</a:t>
            </a:r>
          </a:p>
          <a:p>
            <a:r>
              <a:rPr lang="en-US" altLang="ja-JP" sz="2400" dirty="0" err="1" smtClean="0"/>
              <a:t>v</a:t>
            </a:r>
            <a:r>
              <a:rPr kumimoji="1" lang="en-US" altLang="ja-JP" sz="2400" baseline="-25000" dirty="0" err="1" smtClean="0"/>
              <a:t>n</a:t>
            </a:r>
            <a:r>
              <a:rPr kumimoji="1" lang="ja-JP" altLang="en-US" sz="2400" dirty="0" smtClean="0"/>
              <a:t>と流体計算の比較</a:t>
            </a:r>
            <a:endParaRPr kumimoji="1" lang="en-US" altLang="ja-JP" sz="2400" dirty="0" smtClean="0"/>
          </a:p>
          <a:p>
            <a:pPr lvl="1"/>
            <a:r>
              <a:rPr lang="en-US" altLang="ja-JP" sz="2200" dirty="0" smtClean="0"/>
              <a:t>IP-Saturation model</a:t>
            </a:r>
          </a:p>
          <a:p>
            <a:pPr lvl="1"/>
            <a:r>
              <a:rPr kumimoji="1" lang="en-US" altLang="ja-JP" sz="2200" dirty="0" smtClean="0"/>
              <a:t>RHIC: 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sz="2200" dirty="0" smtClean="0"/>
              <a:t>/s=0.12</a:t>
            </a:r>
          </a:p>
          <a:p>
            <a:pPr lvl="1"/>
            <a:r>
              <a:rPr lang="en-US" altLang="ja-JP" sz="2200" dirty="0" smtClean="0"/>
              <a:t>LHC: 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200" dirty="0" smtClean="0"/>
              <a:t>/s=0.2</a:t>
            </a:r>
            <a:endParaRPr kumimoji="1" lang="ja-JP" altLang="en-US" sz="2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12" name="Rectangle 32"/>
          <p:cNvSpPr>
            <a:spLocks/>
          </p:cNvSpPr>
          <p:nvPr/>
        </p:nvSpPr>
        <p:spPr bwMode="auto">
          <a:xfrm>
            <a:off x="4189314" y="617281"/>
            <a:ext cx="4762635" cy="303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28574" bIns="0"/>
          <a:lstStyle/>
          <a:p>
            <a:pPr marL="27905" algn="ctr"/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Gale,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Jeon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,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Schenke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,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Tribedy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, </a:t>
            </a:r>
            <a:r>
              <a:rPr lang="en-US" altLang="ja-JP" sz="1200" dirty="0" err="1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Venugopalan</a:t>
            </a:r>
            <a:r>
              <a:rPr lang="en-US" altLang="ja-JP" sz="1200" dirty="0"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, arXiv:1209.6330</a:t>
            </a: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55" y="3670220"/>
            <a:ext cx="4455435" cy="31877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4574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Ultra-Central collisions and </a:t>
            </a:r>
            <a:r>
              <a:rPr kumimoji="1" lang="en-US" altLang="ja-JP" dirty="0" err="1" smtClean="0"/>
              <a:t>v</a:t>
            </a:r>
            <a:r>
              <a:rPr kumimoji="1" lang="en-US" altLang="ja-JP" baseline="-25000" dirty="0" err="1" smtClean="0"/>
              <a:t>n</a:t>
            </a:r>
            <a:endParaRPr kumimoji="1" lang="ja-JP" altLang="en-US" baseline="-25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7" name="Picture 2" descr="compare_vnn_hydro_uli_201208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44" y="3234870"/>
            <a:ext cx="3566908" cy="339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ompare_vnn_hydro_luzum_201208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81" y="3234870"/>
            <a:ext cx="3566908" cy="339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12032" y="3170294"/>
            <a:ext cx="1700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 b="0" dirty="0">
                <a:solidFill>
                  <a:schemeClr val="tx2"/>
                </a:solidFill>
              </a:rPr>
              <a:t>CMS-PAS HIN-12-011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46398" y="3109912"/>
            <a:ext cx="1700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 b="0" dirty="0">
                <a:solidFill>
                  <a:schemeClr val="tx2"/>
                </a:solidFill>
              </a:rPr>
              <a:t>CMS-PAS HIN-12-011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071564" y="3962704"/>
            <a:ext cx="317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 b="0">
                <a:solidFill>
                  <a:schemeClr val="tx2"/>
                </a:solidFill>
              </a:rPr>
              <a:t>v</a:t>
            </a:r>
            <a:r>
              <a:rPr lang="en-US" altLang="ja-JP" sz="1200" b="0" baseline="-250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543051" y="4143679"/>
            <a:ext cx="319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 b="0">
                <a:solidFill>
                  <a:schemeClr val="tx2"/>
                </a:solidFill>
              </a:rPr>
              <a:t>v</a:t>
            </a:r>
            <a:r>
              <a:rPr lang="en-US" altLang="ja-JP" sz="1200" b="0" baseline="-250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062164" y="4677079"/>
            <a:ext cx="319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 b="0">
                <a:solidFill>
                  <a:schemeClr val="tx2"/>
                </a:solidFill>
              </a:rPr>
              <a:t>v</a:t>
            </a:r>
            <a:r>
              <a:rPr lang="en-US" altLang="ja-JP" sz="1200" b="0" baseline="-250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439523" y="5099658"/>
            <a:ext cx="3254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 b="0" dirty="0">
                <a:solidFill>
                  <a:schemeClr val="tx2"/>
                </a:solidFill>
              </a:rPr>
              <a:t>v</a:t>
            </a:r>
            <a:r>
              <a:rPr lang="en-US" altLang="ja-JP" sz="1200" b="0" baseline="-25000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2994026" y="5371518"/>
            <a:ext cx="319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 b="0" dirty="0">
                <a:solidFill>
                  <a:schemeClr val="tx2"/>
                </a:solidFill>
              </a:rPr>
              <a:t>v</a:t>
            </a:r>
            <a:r>
              <a:rPr lang="en-US" altLang="ja-JP" sz="1200" b="0" baseline="-25000" dirty="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509964" y="5407939"/>
            <a:ext cx="319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 b="0" dirty="0">
                <a:solidFill>
                  <a:schemeClr val="tx2"/>
                </a:solidFill>
              </a:rPr>
              <a:t>v</a:t>
            </a:r>
            <a:r>
              <a:rPr lang="en-US" altLang="ja-JP" sz="1200" b="0" baseline="-25000" dirty="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4941148" y="6457950"/>
            <a:ext cx="3263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0" dirty="0">
                <a:solidFill>
                  <a:schemeClr val="tx2"/>
                </a:solidFill>
              </a:rPr>
              <a:t>Calculation by </a:t>
            </a:r>
            <a:r>
              <a:rPr lang="en-US" altLang="ja-JP" sz="2000" b="0" dirty="0" err="1">
                <a:solidFill>
                  <a:schemeClr val="tx2"/>
                </a:solidFill>
              </a:rPr>
              <a:t>Luzum</a:t>
            </a:r>
            <a:r>
              <a:rPr lang="en-US" altLang="ja-JP" sz="2000" b="0" dirty="0">
                <a:solidFill>
                  <a:schemeClr val="tx2"/>
                </a:solidFill>
              </a:rPr>
              <a:t> et al.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1293813" y="6429375"/>
            <a:ext cx="314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0">
                <a:solidFill>
                  <a:schemeClr val="tx2"/>
                </a:solidFill>
              </a:rPr>
              <a:t>Calculation by Heinz et al.</a:t>
            </a:r>
          </a:p>
        </p:txBody>
      </p:sp>
      <p:pic>
        <p:nvPicPr>
          <p:cNvPr id="19" name="Picture 2" descr="eccVsb_glauber_201208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798" y="973021"/>
            <a:ext cx="2792202" cy="241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424" y="3419312"/>
            <a:ext cx="968782" cy="338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686800" cy="4525963"/>
          </a:xfrm>
        </p:spPr>
        <p:txBody>
          <a:bodyPr/>
          <a:lstStyle/>
          <a:p>
            <a:r>
              <a:rPr kumimoji="1" lang="en-US" altLang="ja-JP" dirty="0" smtClean="0"/>
              <a:t>0-0.2% central collisions</a:t>
            </a:r>
          </a:p>
          <a:p>
            <a:pPr lvl="1"/>
            <a:r>
              <a:rPr lang="en-US" altLang="ja-JP" dirty="0" smtClean="0"/>
              <a:t>No difference in </a:t>
            </a:r>
            <a:r>
              <a:rPr lang="en-US" altLang="ja-JP" dirty="0" smtClean="0">
                <a:latin typeface="Symbol" charset="2"/>
                <a:cs typeface="Symbol" charset="2"/>
              </a:rPr>
              <a:t>e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-</a:t>
            </a:r>
            <a:r>
              <a:rPr lang="en-US" altLang="ja-JP" dirty="0" smtClean="0">
                <a:latin typeface="Symbol" charset="2"/>
                <a:cs typeface="Symbol" charset="2"/>
              </a:rPr>
              <a:t>e</a:t>
            </a:r>
            <a:r>
              <a:rPr lang="en-US" altLang="ja-JP" baseline="-25000" dirty="0" smtClean="0"/>
              <a:t>6</a:t>
            </a:r>
          </a:p>
          <a:p>
            <a:pPr lvl="1"/>
            <a:r>
              <a:rPr kumimoji="1" lang="en-US" altLang="ja-JP" dirty="0" smtClean="0"/>
              <a:t>Powerful test of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dirty="0" smtClean="0"/>
              <a:t>/s (viscous correction)</a:t>
            </a:r>
          </a:p>
          <a:p>
            <a:pPr marL="1200150" lvl="2" indent="-342900"/>
            <a:r>
              <a:rPr kumimoji="1" lang="en-US" altLang="ja-JP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dirty="0" smtClean="0"/>
              <a:t>/s = 0.2 (MC-KLN, </a:t>
            </a:r>
            <a:r>
              <a:rPr kumimoji="1" lang="en-US" altLang="ja-JP" dirty="0" err="1" smtClean="0"/>
              <a:t>Glauber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171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h</a:t>
            </a:r>
            <a:r>
              <a:rPr lang="en-US" altLang="ja-JP" dirty="0" smtClean="0"/>
              <a:t>/s(T)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17" name="Picture 4" descr="v2a.png"/>
          <p:cNvPicPr>
            <a:picLocks noChangeAspect="1"/>
          </p:cNvPicPr>
          <p:nvPr/>
        </p:nvPicPr>
        <p:blipFill>
          <a:blip r:embed="rId2" cstate="print"/>
          <a:srcRect l="1060" t="13095" r="10506" b="4762"/>
          <a:stretch>
            <a:fillRect/>
          </a:stretch>
        </p:blipFill>
        <p:spPr bwMode="auto">
          <a:xfrm>
            <a:off x="0" y="2811835"/>
            <a:ext cx="4545583" cy="395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3702" t="45679" r="3753" b="921"/>
          <a:stretch>
            <a:fillRect/>
          </a:stretch>
        </p:blipFill>
        <p:spPr bwMode="auto">
          <a:xfrm>
            <a:off x="4545583" y="2887579"/>
            <a:ext cx="4598418" cy="380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8874" y="190634"/>
            <a:ext cx="3056567" cy="248251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2441" y="1074180"/>
            <a:ext cx="8229600" cy="4525963"/>
          </a:xfrm>
        </p:spPr>
        <p:txBody>
          <a:bodyPr/>
          <a:lstStyle/>
          <a:p>
            <a:r>
              <a:rPr lang="en-US" altLang="ja-JP" sz="2400" dirty="0"/>
              <a:t>v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 vs.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400" dirty="0" smtClean="0"/>
              <a:t>/s(T) for RHIC vs. LHC</a:t>
            </a:r>
          </a:p>
          <a:p>
            <a:pPr lvl="1"/>
            <a:r>
              <a:rPr lang="ja-JP" altLang="en-US" sz="2200" dirty="0" smtClean="0">
                <a:latin typeface="Symbol" charset="2"/>
                <a:cs typeface="Symbol" charset="2"/>
              </a:rPr>
              <a:t>大きな</a:t>
            </a:r>
            <a:r>
              <a:rPr lang="en-US" altLang="ja-JP" sz="2200" dirty="0" smtClean="0">
                <a:latin typeface="Arial"/>
                <a:cs typeface="Arial"/>
              </a:rPr>
              <a:t>sensitivity</a:t>
            </a:r>
            <a:r>
              <a:rPr lang="ja-JP" altLang="en-US" sz="2200" dirty="0" smtClean="0">
                <a:latin typeface="Symbol" charset="2"/>
                <a:cs typeface="Symbol" charset="2"/>
              </a:rPr>
              <a:t>はない</a:t>
            </a:r>
            <a:endParaRPr lang="en-US" altLang="ja-JP" sz="2200" dirty="0" smtClean="0">
              <a:latin typeface="Symbol" charset="2"/>
              <a:cs typeface="Symbol" charset="2"/>
            </a:endParaRPr>
          </a:p>
          <a:p>
            <a:pPr lvl="1"/>
            <a:r>
              <a:rPr lang="ja-JP" altLang="en-US" sz="2200" dirty="0" smtClean="0">
                <a:latin typeface="Symbol" charset="2"/>
                <a:cs typeface="Symbol" charset="2"/>
              </a:rPr>
              <a:t>より高精度な測定が必要</a:t>
            </a:r>
            <a:endParaRPr lang="en-US" altLang="ja-JP" sz="2200" dirty="0" smtClean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3727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h</a:t>
            </a:r>
            <a:r>
              <a:rPr lang="en-US" altLang="ja-JP" dirty="0" smtClean="0"/>
              <a:t>/s(T)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787" y="2479387"/>
            <a:ext cx="6205989" cy="432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561" y="212904"/>
            <a:ext cx="2543678" cy="226648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2441" y="1074180"/>
            <a:ext cx="8229600" cy="4525963"/>
          </a:xfrm>
        </p:spPr>
        <p:txBody>
          <a:bodyPr/>
          <a:lstStyle/>
          <a:p>
            <a:r>
              <a:rPr lang="en-US" altLang="ja-JP" sz="2400" dirty="0"/>
              <a:t>v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 vs.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400" dirty="0" smtClean="0"/>
              <a:t>/s(T) for RHIC vs. LHC</a:t>
            </a:r>
          </a:p>
          <a:p>
            <a:pPr lvl="1"/>
            <a:r>
              <a:rPr lang="en-US" altLang="ja-JP" sz="2200" dirty="0" smtClean="0"/>
              <a:t>RHIC</a:t>
            </a:r>
            <a:r>
              <a:rPr lang="ja-JP" altLang="en-US" sz="2200" dirty="0" smtClean="0"/>
              <a:t>では</a:t>
            </a:r>
            <a:r>
              <a:rPr lang="en-US" altLang="ja-JP" sz="2200" dirty="0" err="1" smtClean="0"/>
              <a:t>hadronic</a:t>
            </a:r>
            <a:r>
              <a:rPr lang="ja-JP" altLang="en-US" sz="2200" dirty="0" smtClean="0"/>
              <a:t>での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200" dirty="0" smtClean="0"/>
              <a:t>/s? </a:t>
            </a:r>
          </a:p>
          <a:p>
            <a:pPr lvl="2"/>
            <a:r>
              <a:rPr lang="en-US" altLang="ja-JP" sz="2000" dirty="0" smtClean="0"/>
              <a:t>LHC</a:t>
            </a:r>
            <a:r>
              <a:rPr lang="ja-JP" altLang="en-US" sz="2000" dirty="0" smtClean="0"/>
              <a:t>で</a:t>
            </a:r>
            <a:r>
              <a:rPr lang="en-US" altLang="ja-JP" sz="2000" dirty="0" err="1" smtClean="0"/>
              <a:t>hadronic</a:t>
            </a:r>
            <a:r>
              <a:rPr lang="en-US" altLang="ja-JP" sz="2000" dirty="0" smtClean="0"/>
              <a:t> + QGP</a:t>
            </a:r>
            <a:r>
              <a:rPr lang="ja-JP" altLang="en-US" sz="2000" dirty="0" smtClean="0"/>
              <a:t>中の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000" dirty="0" smtClean="0"/>
              <a:t>/s?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294721"/>
            <a:ext cx="248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H. </a:t>
            </a:r>
            <a:r>
              <a:rPr kumimoji="1" lang="en-US" altLang="ja-JP" sz="1400" dirty="0" err="1" smtClean="0"/>
              <a:t>Niemi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et al. </a:t>
            </a:r>
            <a:r>
              <a:rPr lang="en-US" altLang="ja-JP" sz="1400" dirty="0" err="1" smtClean="0"/>
              <a:t>arXiv</a:t>
            </a:r>
            <a:r>
              <a:rPr lang="en-US" altLang="ja-JP" sz="1400" dirty="0" smtClean="0"/>
              <a:t>: 1112.4081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643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ja-JP" dirty="0" smtClean="0"/>
              <a:t>Event-by-event </a:t>
            </a:r>
            <a:r>
              <a:rPr lang="en-US" altLang="ja-JP" dirty="0" err="1" smtClean="0"/>
              <a:t>v</a:t>
            </a:r>
            <a:r>
              <a:rPr lang="en-US" altLang="ja-JP" baseline="-25000" dirty="0" err="1" smtClean="0"/>
              <a:t>n</a:t>
            </a:r>
            <a:endParaRPr kumimoji="1" lang="ja-JP" altLang="en-US" baseline="-25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370" y="1733176"/>
            <a:ext cx="3234630" cy="5124824"/>
          </a:xfrm>
          <a:prstGeom prst="rect">
            <a:avLst/>
          </a:prstGeom>
        </p:spPr>
      </p:pic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4775" y="1007457"/>
            <a:ext cx="8229600" cy="4525963"/>
          </a:xfrm>
        </p:spPr>
        <p:txBody>
          <a:bodyPr/>
          <a:lstStyle/>
          <a:p>
            <a:r>
              <a:rPr lang="en-US" altLang="ja-JP" sz="2000" dirty="0" smtClean="0">
                <a:latin typeface="Arial"/>
                <a:cs typeface="Arial"/>
              </a:rPr>
              <a:t>Further detailed check of Initial state and 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000" dirty="0" smtClean="0">
                <a:latin typeface="Arial"/>
                <a:cs typeface="Arial"/>
              </a:rPr>
              <a:t>/s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Comparison with e-by-e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e</a:t>
            </a:r>
            <a:r>
              <a:rPr lang="en-US" altLang="ja-JP" sz="2000" baseline="-25000" dirty="0" smtClean="0">
                <a:latin typeface="Arial"/>
                <a:cs typeface="Arial"/>
              </a:rPr>
              <a:t>n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en-US" altLang="ja-JP" sz="2000" dirty="0" smtClean="0">
                <a:latin typeface="Arial"/>
                <a:cs typeface="Arial"/>
              </a:rPr>
              <a:t>vs</a:t>
            </a:r>
            <a:r>
              <a:rPr lang="en-US" altLang="ja-JP" sz="2000" dirty="0" smtClean="0">
                <a:latin typeface="Arial"/>
                <a:cs typeface="Arial"/>
              </a:rPr>
              <a:t>. </a:t>
            </a:r>
            <a:r>
              <a:rPr lang="en-US" altLang="ja-JP" sz="2000" dirty="0" err="1" smtClean="0">
                <a:latin typeface="Arial"/>
                <a:cs typeface="Arial"/>
              </a:rPr>
              <a:t>v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n</a:t>
            </a:r>
            <a:endParaRPr lang="en-US" altLang="ja-JP" sz="2000" baseline="-25000" dirty="0" smtClean="0">
              <a:latin typeface="Arial"/>
              <a:cs typeface="Arial"/>
            </a:endParaRPr>
          </a:p>
          <a:p>
            <a:pPr lvl="1"/>
            <a:r>
              <a:rPr lang="en-US" altLang="ja-JP" sz="1800" dirty="0" smtClean="0">
                <a:latin typeface="Arial"/>
                <a:cs typeface="Arial"/>
              </a:rPr>
              <a:t>Central: MC-KLN, Peripheral: MC-</a:t>
            </a:r>
            <a:r>
              <a:rPr lang="en-US" altLang="ja-JP" sz="1800" dirty="0" err="1" smtClean="0">
                <a:latin typeface="Arial"/>
                <a:cs typeface="Arial"/>
              </a:rPr>
              <a:t>Glauber</a:t>
            </a:r>
            <a:endParaRPr lang="en-US" altLang="ja-JP" sz="1800" dirty="0">
              <a:latin typeface="Arial"/>
              <a:cs typeface="Arial"/>
            </a:endParaRPr>
          </a:p>
          <a:p>
            <a:pPr lvl="1"/>
            <a:r>
              <a:rPr lang="en-US" altLang="ja-JP" sz="1800" dirty="0" err="1" smtClean="0">
                <a:latin typeface="Arial"/>
                <a:cs typeface="Arial"/>
              </a:rPr>
              <a:t>Central~Mid-central</a:t>
            </a:r>
            <a:r>
              <a:rPr lang="en-US" altLang="ja-JP" sz="1800" dirty="0" smtClean="0">
                <a:latin typeface="Arial"/>
                <a:cs typeface="Arial"/>
              </a:rPr>
              <a:t>: IP-</a:t>
            </a:r>
            <a:r>
              <a:rPr lang="en-US" altLang="ja-JP" sz="1800" dirty="0" err="1" smtClean="0">
                <a:latin typeface="Arial"/>
                <a:cs typeface="Arial"/>
              </a:rPr>
              <a:t>Glasma</a:t>
            </a:r>
            <a:r>
              <a:rPr lang="en-US" altLang="ja-JP" sz="1800" dirty="0" smtClean="0">
                <a:latin typeface="Arial"/>
                <a:cs typeface="Arial"/>
              </a:rPr>
              <a:t> (0-5%, 20-25%)</a:t>
            </a:r>
          </a:p>
          <a:p>
            <a:pPr lvl="1"/>
            <a:r>
              <a:rPr lang="en-US" altLang="ja-JP" sz="1800" dirty="0" smtClean="0">
                <a:latin typeface="Arial"/>
                <a:cs typeface="Arial"/>
              </a:rPr>
              <a:t>E-by-e v3</a:t>
            </a:r>
            <a:r>
              <a:rPr lang="en-US" altLang="ja-JP" sz="1800" dirty="0" smtClean="0">
                <a:latin typeface="Arial"/>
                <a:cs typeface="Arial"/>
              </a:rPr>
              <a:t>, v4 </a:t>
            </a:r>
            <a:r>
              <a:rPr lang="en-US" altLang="ja-JP" sz="1800" dirty="0" smtClean="0">
                <a:latin typeface="Arial"/>
                <a:cs typeface="Arial"/>
                <a:sym typeface="Wingdings"/>
              </a:rPr>
              <a:t> KLN</a:t>
            </a:r>
            <a:r>
              <a:rPr lang="en-US" altLang="ja-JP" sz="1800" dirty="0" smtClean="0">
                <a:latin typeface="Arial"/>
                <a:cs typeface="Arial"/>
                <a:sym typeface="Wingdings"/>
              </a:rPr>
              <a:t>/</a:t>
            </a:r>
            <a:r>
              <a:rPr lang="en-US" altLang="ja-JP" sz="1800" dirty="0" err="1" smtClean="0">
                <a:latin typeface="Arial"/>
                <a:cs typeface="Arial"/>
                <a:sym typeface="Wingdings"/>
              </a:rPr>
              <a:t>Glauber</a:t>
            </a:r>
            <a:r>
              <a:rPr lang="en-US" altLang="en-US" sz="1800" dirty="0" err="1" smtClean="0">
                <a:latin typeface="Arial"/>
                <a:cs typeface="Arial"/>
                <a:sym typeface="Wingdings"/>
              </a:rPr>
              <a:t>のe</a:t>
            </a:r>
            <a:r>
              <a:rPr lang="en-US" altLang="en-US" sz="1800" dirty="0" smtClean="0">
                <a:latin typeface="Arial"/>
                <a:cs typeface="Arial"/>
                <a:sym typeface="Wingdings"/>
              </a:rPr>
              <a:t>-by-e </a:t>
            </a:r>
            <a:r>
              <a:rPr lang="en-US" altLang="en-US" sz="1800" dirty="0" smtClean="0">
                <a:latin typeface="Symbol" charset="2"/>
                <a:cs typeface="Symbol" charset="2"/>
                <a:sym typeface="Wingdings"/>
              </a:rPr>
              <a:t>e</a:t>
            </a:r>
            <a:r>
              <a:rPr lang="en-US" altLang="en-US" sz="1800" baseline="-25000" dirty="0" smtClean="0">
                <a:latin typeface="Arial"/>
                <a:cs typeface="Arial"/>
                <a:sym typeface="Wingdings"/>
              </a:rPr>
              <a:t>n</a:t>
            </a:r>
          </a:p>
          <a:p>
            <a:pPr marL="457200" lvl="1" indent="0">
              <a:buNone/>
            </a:pPr>
            <a:r>
              <a:rPr lang="ja-JP" altLang="en-US" sz="1800" dirty="0" smtClean="0">
                <a:latin typeface="Arial"/>
                <a:cs typeface="Arial"/>
                <a:sym typeface="Wingdings"/>
              </a:rPr>
              <a:t>でよく合う</a:t>
            </a:r>
            <a:endParaRPr lang="en-US" altLang="ja-JP" sz="1800" dirty="0" smtClean="0">
              <a:latin typeface="Arial"/>
              <a:cs typeface="Arial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1925" y="3275644"/>
            <a:ext cx="1908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ATLAS, arXiv:1305.2942</a:t>
            </a:r>
            <a:endParaRPr kumimoji="1" lang="ja-JP" altLang="en-US" sz="1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5" y="3606379"/>
            <a:ext cx="5836726" cy="30948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727954" y="1307254"/>
            <a:ext cx="241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C. Gale, et all. arXiv:1209.6330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2569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8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799"/>
            <a:ext cx="8295253" cy="501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77338" cy="719138"/>
          </a:xfrm>
          <a:noFill/>
        </p:spPr>
        <p:txBody>
          <a:bodyPr/>
          <a:lstStyle/>
          <a:p>
            <a:r>
              <a:rPr lang="en-US" altLang="zh-CN" sz="3600" dirty="0" smtClean="0"/>
              <a:t>Higher Order Event Plane Correlations </a:t>
            </a: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228600" y="6488668"/>
            <a:ext cx="868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qualitatively reproduce the measured event plane correlations</a:t>
            </a: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6172200"/>
            <a:ext cx="40386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b="1" dirty="0" smtClean="0"/>
              <a:t>Pure e-b-e viscous hydro simulations :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7800" y="685800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CC00CC"/>
                </a:solidFill>
              </a:rPr>
              <a:t>Qiu</a:t>
            </a:r>
            <a:r>
              <a:rPr lang="en-US" sz="1800" dirty="0" smtClean="0">
                <a:solidFill>
                  <a:srgbClr val="CC00CC"/>
                </a:solidFill>
              </a:rPr>
              <a:t> &amp; Heinz, arXiv:1208.1200[</a:t>
            </a:r>
            <a:r>
              <a:rPr lang="en-US" sz="1800" dirty="0" err="1" smtClean="0">
                <a:solidFill>
                  <a:srgbClr val="CC00CC"/>
                </a:solidFill>
              </a:rPr>
              <a:t>nucl-th</a:t>
            </a:r>
            <a:r>
              <a:rPr lang="en-US" sz="1800" dirty="0" smtClean="0">
                <a:solidFill>
                  <a:srgbClr val="CC00CC"/>
                </a:solidFill>
              </a:rPr>
              <a:t>]</a:t>
            </a:r>
            <a:endParaRPr lang="en-US" sz="1800" dirty="0">
              <a:solidFill>
                <a:srgbClr val="CC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5973226"/>
            <a:ext cx="3581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800" dirty="0" smtClean="0"/>
              <a:t> 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EXP. data:[ATLAS Collaboration], CERN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</a:rPr>
              <a:t>preprint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ATLAS-CONF-2012-049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9AB-A3B6-4FC6-91B8-05319890BC98}" type="slidenum">
              <a:rPr lang="en-US" altLang="zh-CN" smtClean="0"/>
              <a:pPr/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352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Particle correlation in p-</a:t>
            </a:r>
            <a:r>
              <a:rPr lang="en-US" altLang="ja-JP" dirty="0"/>
              <a:t>p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2767" y="976403"/>
            <a:ext cx="8486076" cy="4525963"/>
          </a:xfrm>
        </p:spPr>
        <p:txBody>
          <a:bodyPr/>
          <a:lstStyle/>
          <a:p>
            <a:r>
              <a:rPr lang="en-US" altLang="ja-JP" sz="2400" dirty="0" smtClean="0">
                <a:latin typeface="Arial Unicode MS"/>
                <a:cs typeface="Arial Unicode MS"/>
              </a:rPr>
              <a:t>Ridge in high multiplicity p-p collisions</a:t>
            </a: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long </a:t>
            </a:r>
            <a:r>
              <a:rPr lang="en-US" altLang="ja-JP" sz="2200" dirty="0" smtClean="0">
                <a:latin typeface="Arial Unicode MS"/>
                <a:cs typeface="Arial Unicode MS"/>
              </a:rPr>
              <a:t>range </a:t>
            </a:r>
            <a:r>
              <a:rPr lang="en-US" altLang="ja-JP" sz="2200" dirty="0" smtClean="0">
                <a:latin typeface="Arial Unicode MS"/>
                <a:cs typeface="Arial Unicode MS"/>
              </a:rPr>
              <a:t>correlation </a:t>
            </a:r>
            <a:r>
              <a:rPr lang="en-US" altLang="ja-JP" sz="2200" dirty="0" smtClean="0">
                <a:latin typeface="Arial Unicode MS"/>
                <a:cs typeface="Arial Unicode MS"/>
              </a:rPr>
              <a:t>(LRC)</a:t>
            </a:r>
            <a:endParaRPr lang="en-US" altLang="ja-JP" sz="2200" dirty="0" smtClean="0">
              <a:latin typeface="Arial Unicode MS"/>
              <a:cs typeface="Arial Unicode MS"/>
            </a:endParaRPr>
          </a:p>
          <a:p>
            <a:pPr lvl="2"/>
            <a:r>
              <a:rPr lang="ja-JP" altLang="en-US" sz="2000" dirty="0" smtClean="0">
                <a:latin typeface="Arial Unicode MS"/>
                <a:cs typeface="Arial Unicode MS"/>
              </a:rPr>
              <a:t>起源</a:t>
            </a:r>
            <a:r>
              <a:rPr lang="en-US" altLang="ja-JP" sz="2000" dirty="0" smtClean="0">
                <a:latin typeface="Arial Unicode MS"/>
                <a:cs typeface="Arial Unicode MS"/>
              </a:rPr>
              <a:t>: </a:t>
            </a:r>
            <a:r>
              <a:rPr lang="ja-JP" altLang="en-US" sz="2000" dirty="0" smtClean="0">
                <a:latin typeface="Arial Unicode MS"/>
                <a:cs typeface="Arial Unicode MS"/>
              </a:rPr>
              <a:t>初期に作られる</a:t>
            </a:r>
            <a:r>
              <a:rPr lang="en-US" altLang="ja-JP" sz="2000" dirty="0" smtClean="0">
                <a:latin typeface="Arial Unicode MS"/>
                <a:cs typeface="Arial Unicode MS"/>
              </a:rPr>
              <a:t>correlation</a:t>
            </a:r>
          </a:p>
          <a:p>
            <a:pPr marL="914400" lvl="2" indent="0">
              <a:buNone/>
            </a:pPr>
            <a:r>
              <a:rPr lang="en-US" altLang="ja-JP" sz="2000" dirty="0" smtClean="0">
                <a:latin typeface="Arial Unicode MS"/>
                <a:cs typeface="Arial Unicode MS"/>
              </a:rPr>
              <a:t>= longitudinal </a:t>
            </a:r>
            <a:r>
              <a:rPr lang="en-US" altLang="ja-JP" sz="2000" dirty="0" smtClean="0">
                <a:latin typeface="Arial Unicode MS"/>
                <a:cs typeface="Arial Unicode MS"/>
              </a:rPr>
              <a:t>s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trong 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color field</a:t>
            </a: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Amplitude of associated yield and </a:t>
            </a:r>
          </a:p>
          <a:p>
            <a:pPr marL="457200" lvl="1" indent="0">
              <a:buNone/>
            </a:pPr>
            <a:r>
              <a:rPr lang="en-US" altLang="ja-JP" sz="2200" dirty="0" smtClean="0">
                <a:latin typeface="Arial Unicode MS"/>
                <a:cs typeface="Arial Unicode MS"/>
              </a:rPr>
              <a:t> </a:t>
            </a:r>
            <a:r>
              <a:rPr lang="en-US" altLang="ja-JP" sz="2200" dirty="0" err="1" smtClean="0">
                <a:latin typeface="Symbol" charset="2"/>
                <a:cs typeface="Symbol" charset="2"/>
              </a:rPr>
              <a:t>Df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 </a:t>
            </a:r>
            <a:r>
              <a:rPr lang="en-US" altLang="ja-JP" sz="2200" dirty="0" smtClean="0">
                <a:latin typeface="Arial Unicode MS"/>
                <a:cs typeface="Arial Unicode MS"/>
              </a:rPr>
              <a:t>(correlation width) depends on</a:t>
            </a:r>
          </a:p>
          <a:p>
            <a:pPr marL="457200" lvl="1" indent="0">
              <a:buNone/>
            </a:pPr>
            <a:r>
              <a:rPr lang="en-US" altLang="ja-JP" sz="2200" dirty="0">
                <a:latin typeface="Arial Unicode MS"/>
                <a:cs typeface="Arial Unicode MS"/>
              </a:rPr>
              <a:t>c</a:t>
            </a:r>
            <a:r>
              <a:rPr lang="en-US" altLang="ja-JP" sz="2200" dirty="0" smtClean="0">
                <a:latin typeface="Arial Unicode MS"/>
                <a:cs typeface="Arial Unicode MS"/>
              </a:rPr>
              <a:t>ollective flow (radial flow).</a:t>
            </a:r>
          </a:p>
          <a:p>
            <a:pPr marL="1200150" lvl="2" indent="-342900"/>
            <a:r>
              <a:rPr kumimoji="1" lang="en-US" altLang="ja-JP" sz="2000" dirty="0" smtClean="0">
                <a:latin typeface="Arial Unicode MS"/>
                <a:cs typeface="Arial Unicode MS"/>
              </a:rPr>
              <a:t>LRC in p-p </a:t>
            </a:r>
            <a:r>
              <a:rPr lang="en-US" altLang="ja-JP" sz="2000" dirty="0" smtClean="0">
                <a:latin typeface="Arial Unicode MS"/>
                <a:cs typeface="Arial Unicode MS"/>
              </a:rPr>
              <a:t>is </a:t>
            </a:r>
            <a:r>
              <a:rPr lang="en-US" altLang="ja-JP" sz="2000" dirty="0" smtClean="0">
                <a:latin typeface="Arial Unicode MS"/>
                <a:cs typeface="Arial Unicode MS"/>
              </a:rPr>
              <a:t>only from </a:t>
            </a:r>
            <a:r>
              <a:rPr lang="en-US" altLang="ja-JP" sz="2000" dirty="0" smtClean="0">
                <a:latin typeface="Arial Unicode MS"/>
                <a:cs typeface="Arial Unicode MS"/>
              </a:rPr>
              <a:t>strong color </a:t>
            </a:r>
            <a:r>
              <a:rPr lang="en-US" altLang="ja-JP" sz="2000" dirty="0" smtClean="0">
                <a:latin typeface="Arial Unicode MS"/>
                <a:cs typeface="Arial Unicode MS"/>
              </a:rPr>
              <a:t>field (no radial flow)</a:t>
            </a:r>
            <a:endParaRPr lang="en-US" altLang="ja-JP" sz="2000" dirty="0" smtClean="0">
              <a:latin typeface="Arial Unicode MS"/>
              <a:cs typeface="Arial Unicode MS"/>
            </a:endParaRPr>
          </a:p>
          <a:p>
            <a:pPr marL="1200150" lvl="2" indent="-342900"/>
            <a:r>
              <a:rPr kumimoji="1" lang="en-US" altLang="ja-JP" sz="2000" dirty="0" smtClean="0">
                <a:latin typeface="Arial Unicode MS"/>
                <a:cs typeface="Arial Unicode MS"/>
              </a:rPr>
              <a:t>LRC in </a:t>
            </a:r>
            <a:r>
              <a:rPr kumimoji="1" lang="en-US" altLang="ja-JP" sz="2000" dirty="0" err="1" smtClean="0">
                <a:latin typeface="Arial Unicode MS"/>
                <a:cs typeface="Arial Unicode MS"/>
              </a:rPr>
              <a:t>Pb-Pb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 is from strong color field + radial flow</a:t>
            </a:r>
            <a:endParaRPr kumimoji="1" lang="ja-JP" altLang="en-US" sz="2000" dirty="0">
              <a:latin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11892" r="6650" b="6900"/>
          <a:stretch/>
        </p:blipFill>
        <p:spPr bwMode="auto">
          <a:xfrm>
            <a:off x="5905757" y="976403"/>
            <a:ext cx="3089190" cy="27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7960"/>
            <a:ext cx="4880674" cy="243004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468" y="4454546"/>
            <a:ext cx="4470532" cy="243004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693367" y="6078411"/>
            <a:ext cx="6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Vr</a:t>
            </a:r>
            <a:r>
              <a:rPr kumimoji="1" lang="en-US" altLang="ja-JP" dirty="0" smtClean="0"/>
              <a:t>=0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92484" y="5888551"/>
            <a:ext cx="80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Vr</a:t>
            </a:r>
            <a:r>
              <a:rPr kumimoji="1" lang="en-US" altLang="ja-JP" dirty="0" smtClean="0"/>
              <a:t>=0.1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91605" y="5727094"/>
            <a:ext cx="80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Vr</a:t>
            </a:r>
            <a:r>
              <a:rPr kumimoji="1" lang="en-US" altLang="ja-JP" dirty="0" smtClean="0"/>
              <a:t>=0.2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94955" y="5567063"/>
            <a:ext cx="92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Vr</a:t>
            </a:r>
            <a:r>
              <a:rPr kumimoji="1" lang="en-US" altLang="ja-JP" dirty="0" smtClean="0"/>
              <a:t>=0.25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4076" y="5405606"/>
            <a:ext cx="80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Vr</a:t>
            </a:r>
            <a:r>
              <a:rPr kumimoji="1" lang="en-US" altLang="ja-JP" dirty="0" smtClean="0"/>
              <a:t>=0.3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53123" y="4379530"/>
            <a:ext cx="1492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/>
                <a:cs typeface="Arial"/>
              </a:rPr>
              <a:t>arXiv:1201.2658</a:t>
            </a:r>
            <a:endParaRPr kumimoji="1" lang="ja-JP" alt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35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Particle correlation in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486076" cy="4525963"/>
          </a:xfrm>
        </p:spPr>
        <p:txBody>
          <a:bodyPr/>
          <a:lstStyle/>
          <a:p>
            <a:r>
              <a:rPr lang="en-US" altLang="ja-JP" sz="2400" dirty="0" smtClean="0">
                <a:latin typeface="Arial Unicode MS"/>
                <a:cs typeface="Arial Unicode MS"/>
              </a:rPr>
              <a:t>Observation of ridge </a:t>
            </a:r>
            <a:r>
              <a:rPr lang="en-US" altLang="ja-JP" sz="2400" dirty="0">
                <a:latin typeface="Arial Unicode MS"/>
                <a:cs typeface="Arial Unicode MS"/>
              </a:rPr>
              <a:t>in high multiplicity </a:t>
            </a:r>
            <a:r>
              <a:rPr lang="en-US" altLang="ja-JP" sz="2400" dirty="0" smtClean="0">
                <a:latin typeface="Arial Unicode MS"/>
                <a:cs typeface="Arial Unicode MS"/>
              </a:rPr>
              <a:t>p-</a:t>
            </a:r>
            <a:r>
              <a:rPr lang="en-US" altLang="ja-JP" sz="2400" dirty="0" err="1" smtClean="0">
                <a:latin typeface="Arial Unicode MS"/>
                <a:cs typeface="Arial Unicode MS"/>
              </a:rPr>
              <a:t>Pb</a:t>
            </a:r>
            <a:r>
              <a:rPr lang="en-US" altLang="ja-JP" sz="2400" dirty="0" smtClean="0">
                <a:latin typeface="Arial Unicode MS"/>
                <a:cs typeface="Arial Unicode MS"/>
              </a:rPr>
              <a:t> collisions (</a:t>
            </a:r>
            <a:r>
              <a:rPr lang="en-US" altLang="ja-JP" sz="2400" dirty="0" err="1" smtClean="0">
                <a:latin typeface="Arial Unicode MS"/>
                <a:cs typeface="Arial Unicode MS"/>
              </a:rPr>
              <a:t>N</a:t>
            </a:r>
            <a:r>
              <a:rPr lang="en-US" altLang="ja-JP" sz="2400" baseline="-25000" dirty="0" err="1" smtClean="0">
                <a:latin typeface="Arial Unicode MS"/>
                <a:cs typeface="Arial Unicode MS"/>
              </a:rPr>
              <a:t>trk</a:t>
            </a:r>
            <a:r>
              <a:rPr lang="en-US" altLang="ja-JP" sz="2400" dirty="0" smtClean="0">
                <a:latin typeface="Arial Unicode MS"/>
                <a:cs typeface="Arial Unicode MS"/>
              </a:rPr>
              <a:t>&gt;</a:t>
            </a:r>
            <a:r>
              <a:rPr lang="en-US" altLang="ja-JP" sz="2400" dirty="0" smtClean="0">
                <a:latin typeface="Arial Unicode MS"/>
                <a:cs typeface="Arial Unicode MS"/>
              </a:rPr>
              <a:t>110 same as in p-p) </a:t>
            </a: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initial </a:t>
            </a:r>
            <a:r>
              <a:rPr lang="en-US" altLang="ja-JP" sz="2200" dirty="0">
                <a:latin typeface="Arial Unicode MS"/>
                <a:cs typeface="Arial Unicode MS"/>
              </a:rPr>
              <a:t>state </a:t>
            </a:r>
            <a:r>
              <a:rPr lang="en-US" altLang="ja-JP" sz="2200" dirty="0" smtClean="0">
                <a:latin typeface="Arial Unicode MS"/>
                <a:cs typeface="Arial Unicode MS"/>
              </a:rPr>
              <a:t>effects arising </a:t>
            </a:r>
            <a:r>
              <a:rPr lang="en-US" altLang="ja-JP" sz="2200" dirty="0">
                <a:latin typeface="Arial Unicode MS"/>
                <a:cs typeface="Arial Unicode MS"/>
              </a:rPr>
              <a:t>from </a:t>
            </a:r>
            <a:r>
              <a:rPr lang="en-US" altLang="ja-JP" sz="2200" dirty="0" smtClean="0">
                <a:latin typeface="Arial Unicode MS"/>
                <a:cs typeface="Arial Unicode MS"/>
              </a:rPr>
              <a:t>the </a:t>
            </a:r>
            <a:r>
              <a:rPr lang="en-US" altLang="ja-JP" sz="2200" dirty="0">
                <a:latin typeface="Arial Unicode MS"/>
                <a:cs typeface="Arial Unicode MS"/>
              </a:rPr>
              <a:t>correlations of </a:t>
            </a:r>
            <a:r>
              <a:rPr lang="en-US" altLang="ja-JP" sz="2200" dirty="0" smtClean="0">
                <a:latin typeface="Arial Unicode MS"/>
                <a:cs typeface="Arial Unicode MS"/>
              </a:rPr>
              <a:t>gluons</a:t>
            </a: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How about collectivity </a:t>
            </a:r>
            <a:r>
              <a:rPr lang="en-US" altLang="ja-JP" sz="2200" dirty="0" smtClean="0">
                <a:latin typeface="Arial Unicode MS"/>
                <a:cs typeface="Arial Unicode MS"/>
              </a:rPr>
              <a:t>in p-</a:t>
            </a:r>
            <a:r>
              <a:rPr lang="en-US" altLang="ja-JP" sz="2200" dirty="0" err="1" smtClean="0">
                <a:latin typeface="Arial Unicode MS"/>
                <a:cs typeface="Arial Unicode MS"/>
              </a:rPr>
              <a:t>Pb</a:t>
            </a:r>
            <a:r>
              <a:rPr lang="en-US" altLang="ja-JP" sz="2200" dirty="0" smtClean="0">
                <a:latin typeface="Arial Unicode MS"/>
                <a:cs typeface="Arial Unicode MS"/>
              </a:rPr>
              <a:t>?</a:t>
            </a:r>
          </a:p>
          <a:p>
            <a:pPr marL="1200150" lvl="2" indent="-342900"/>
            <a:r>
              <a:rPr lang="en-US" altLang="ja-JP" sz="2000" dirty="0" smtClean="0">
                <a:latin typeface="Arial Unicode MS"/>
                <a:cs typeface="Arial Unicode MS"/>
              </a:rPr>
              <a:t>If there is, what </a:t>
            </a:r>
            <a:r>
              <a:rPr lang="en-US" altLang="ja-JP" sz="2000" dirty="0" smtClean="0">
                <a:latin typeface="Arial Unicode MS"/>
                <a:cs typeface="Arial Unicode MS"/>
              </a:rPr>
              <a:t>is the seed of </a:t>
            </a:r>
            <a:r>
              <a:rPr lang="en-US" altLang="ja-JP" sz="2000" dirty="0" smtClean="0">
                <a:latin typeface="Arial Unicode MS"/>
                <a:cs typeface="Arial Unicode MS"/>
              </a:rPr>
              <a:t>flow? </a:t>
            </a:r>
            <a:endParaRPr lang="en-US" altLang="ja-JP" sz="2000" dirty="0" smtClean="0">
              <a:latin typeface="Arial Unicode MS"/>
              <a:cs typeface="Arial Unicode MS"/>
            </a:endParaRPr>
          </a:p>
          <a:p>
            <a:pPr marL="1657350" lvl="3" indent="-342900"/>
            <a:r>
              <a:rPr lang="en-US" altLang="ja-JP" sz="1600" dirty="0" smtClean="0">
                <a:latin typeface="Arial Unicode MS"/>
                <a:cs typeface="Arial Unicode MS"/>
              </a:rPr>
              <a:t>Mini-jets (origin of high multiplicity)</a:t>
            </a:r>
            <a:r>
              <a:rPr lang="en-US" altLang="ja-JP" sz="1600" dirty="0">
                <a:latin typeface="Arial Unicode MS"/>
                <a:cs typeface="Arial Unicode MS"/>
              </a:rPr>
              <a:t> </a:t>
            </a:r>
            <a:r>
              <a:rPr lang="en-US" altLang="ja-JP" sz="1600" dirty="0" smtClean="0">
                <a:latin typeface="Arial Unicode MS"/>
                <a:cs typeface="Arial Unicode MS"/>
              </a:rPr>
              <a:t>or  </a:t>
            </a:r>
            <a:r>
              <a:rPr lang="en-US" altLang="ja-JP" sz="1600" dirty="0" err="1" smtClean="0">
                <a:latin typeface="Arial Unicode MS"/>
                <a:cs typeface="Arial Unicode MS"/>
              </a:rPr>
              <a:t>Glasma</a:t>
            </a:r>
            <a:r>
              <a:rPr lang="en-US" altLang="ja-JP" sz="1600" dirty="0" smtClean="0">
                <a:latin typeface="Arial Unicode MS"/>
                <a:cs typeface="Arial Unicode MS"/>
              </a:rPr>
              <a:t>? </a:t>
            </a:r>
          </a:p>
          <a:p>
            <a:pPr lvl="1"/>
            <a:endParaRPr kumimoji="1" lang="ja-JP" altLang="en-US" dirty="0">
              <a:latin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0" y="3518421"/>
            <a:ext cx="8802826" cy="332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0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CMS, ATLAS</a:t>
            </a:r>
            <a:r>
              <a:rPr kumimoji="1" lang="ja-JP" altLang="en-US" dirty="0" smtClean="0"/>
              <a:t>実験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70" y="2040959"/>
            <a:ext cx="4156614" cy="268718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227" y="2040959"/>
            <a:ext cx="3262718" cy="26535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284" y="4371134"/>
            <a:ext cx="4834715" cy="248686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64" y="4728145"/>
            <a:ext cx="3855676" cy="2144720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3011"/>
            <a:ext cx="8686800" cy="4525963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ジェット、</a:t>
            </a:r>
            <a:r>
              <a:rPr lang="en-US" altLang="ja-JP" sz="2400" dirty="0" smtClean="0"/>
              <a:t>inclusive hadron</a:t>
            </a:r>
            <a:r>
              <a:rPr lang="ja-JP" altLang="en-US" sz="2400" dirty="0" smtClean="0"/>
              <a:t>測定</a:t>
            </a:r>
            <a:r>
              <a:rPr lang="ja-JP" altLang="en-US" sz="2400" dirty="0" smtClean="0"/>
              <a:t>、レプトン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対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、光子測定に強い</a:t>
            </a:r>
            <a:r>
              <a:rPr lang="en-US" altLang="ja-JP" sz="2400" dirty="0" smtClean="0"/>
              <a:t>. </a:t>
            </a:r>
            <a:r>
              <a:rPr lang="ja-JP" altLang="en-US" sz="2400" dirty="0" smtClean="0"/>
              <a:t>大きな除去能を持つ多段トリガーで、</a:t>
            </a:r>
            <a:r>
              <a:rPr lang="en-US" altLang="en-US" sz="2400" dirty="0" err="1" smtClean="0"/>
              <a:t>大きなinspection</a:t>
            </a:r>
            <a:r>
              <a:rPr lang="en-US" altLang="en-US" sz="2400" dirty="0" smtClean="0"/>
              <a:t> event. 1 bunch</a:t>
            </a:r>
            <a:r>
              <a:rPr lang="ja-JP" altLang="en-US" sz="2400" dirty="0" smtClean="0"/>
              <a:t>内での多重衝突、</a:t>
            </a:r>
            <a:r>
              <a:rPr lang="en-US" altLang="en-US" sz="2400" dirty="0" smtClean="0"/>
              <a:t>Event pile up</a:t>
            </a:r>
            <a:r>
              <a:rPr lang="ja-JP" altLang="en-US" sz="2400" dirty="0" smtClean="0"/>
              <a:t>にも対応</a:t>
            </a:r>
            <a:r>
              <a:rPr lang="en-US" altLang="ja-JP" sz="2400" dirty="0" smtClean="0"/>
              <a:t> </a:t>
            </a:r>
            <a:endParaRPr lang="en-US" altLang="en-US" sz="2400" dirty="0" smtClean="0"/>
          </a:p>
          <a:p>
            <a:pPr marL="0" indent="0">
              <a:buNone/>
            </a:pPr>
            <a:r>
              <a:rPr lang="en-US" altLang="en-US" sz="2400" dirty="0" smtClean="0"/>
              <a:t>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922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Particle correlation in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>
                <a:latin typeface="Arial Unicode MS"/>
                <a:cs typeface="Arial Unicode MS"/>
              </a:rPr>
              <a:t>Ridge in high multiplicity in p</a:t>
            </a:r>
            <a:r>
              <a:rPr kumimoji="1" lang="en-US" altLang="ja-JP" sz="2400" dirty="0" smtClean="0">
                <a:latin typeface="Arial Unicode MS"/>
                <a:cs typeface="Arial Unicode MS"/>
              </a:rPr>
              <a:t>-</a:t>
            </a:r>
            <a:r>
              <a:rPr kumimoji="1" lang="en-US" altLang="ja-JP" sz="2400" dirty="0" err="1" smtClean="0">
                <a:latin typeface="Arial Unicode MS"/>
                <a:cs typeface="Arial Unicode MS"/>
              </a:rPr>
              <a:t>Pb</a:t>
            </a:r>
            <a:endParaRPr lang="en-US" altLang="ja-JP" sz="2400" dirty="0" smtClean="0">
              <a:latin typeface="Arial Unicode MS"/>
              <a:cs typeface="Arial Unicode MS"/>
            </a:endParaRP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Quantum fluctuation + Flow in p-</a:t>
            </a:r>
            <a:r>
              <a:rPr lang="en-US" altLang="ja-JP" sz="2200" dirty="0" err="1" smtClean="0">
                <a:latin typeface="Arial Unicode MS"/>
                <a:cs typeface="Arial Unicode MS"/>
              </a:rPr>
              <a:t>Pb</a:t>
            </a:r>
            <a:r>
              <a:rPr lang="en-US" altLang="ja-JP" sz="2200" dirty="0" smtClean="0">
                <a:latin typeface="Arial Unicode MS"/>
                <a:cs typeface="Arial Unicode MS"/>
              </a:rPr>
              <a:t>(?)</a:t>
            </a: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Ridge </a:t>
            </a:r>
            <a:r>
              <a:rPr lang="en-US" altLang="ja-JP" sz="2200" dirty="0" smtClean="0">
                <a:latin typeface="Arial Unicode MS"/>
                <a:cs typeface="Arial Unicode MS"/>
              </a:rPr>
              <a:t>yield : </a:t>
            </a:r>
            <a:r>
              <a:rPr lang="en-US" altLang="ja-JP" sz="2200" dirty="0" err="1" smtClean="0">
                <a:latin typeface="Arial Unicode MS"/>
                <a:cs typeface="Arial Unicode MS"/>
              </a:rPr>
              <a:t>Pb-Pb</a:t>
            </a:r>
            <a:r>
              <a:rPr lang="en-US" altLang="ja-JP" sz="2200" dirty="0" smtClean="0">
                <a:latin typeface="Arial Unicode MS"/>
                <a:cs typeface="Arial Unicode MS"/>
              </a:rPr>
              <a:t> &gt; p-</a:t>
            </a:r>
            <a:r>
              <a:rPr lang="en-US" altLang="ja-JP" sz="2200" dirty="0" err="1" smtClean="0">
                <a:latin typeface="Arial Unicode MS"/>
                <a:cs typeface="Arial Unicode MS"/>
              </a:rPr>
              <a:t>Pb</a:t>
            </a:r>
            <a:r>
              <a:rPr lang="en-US" altLang="ja-JP" sz="2200" dirty="0" smtClean="0">
                <a:latin typeface="Arial Unicode MS"/>
                <a:cs typeface="Arial Unicode MS"/>
              </a:rPr>
              <a:t> &gt; p-p </a:t>
            </a:r>
            <a:r>
              <a:rPr lang="en-US" altLang="ja-JP" sz="2200" dirty="0" smtClean="0">
                <a:latin typeface="Arial Unicode MS"/>
                <a:cs typeface="Arial Unicode MS"/>
                <a:sym typeface="Wingdings"/>
              </a:rPr>
              <a:t> ordering of Q</a:t>
            </a:r>
            <a:r>
              <a:rPr lang="en-US" altLang="ja-JP" sz="2200" baseline="-25000" dirty="0" smtClean="0">
                <a:latin typeface="Arial Unicode MS"/>
                <a:cs typeface="Arial Unicode MS"/>
                <a:sym typeface="Wingdings"/>
              </a:rPr>
              <a:t>s</a:t>
            </a:r>
            <a:r>
              <a:rPr lang="en-US" altLang="ja-JP" sz="2200" dirty="0" smtClean="0">
                <a:latin typeface="Arial Unicode MS"/>
                <a:cs typeface="Arial Unicode MS"/>
                <a:sym typeface="Wingdings"/>
              </a:rPr>
              <a:t>(</a:t>
            </a:r>
            <a:r>
              <a:rPr lang="en-US" altLang="ja-JP" sz="2200" dirty="0" err="1" smtClean="0">
                <a:latin typeface="Arial Unicode MS"/>
                <a:cs typeface="Arial Unicode MS"/>
                <a:sym typeface="Wingdings"/>
              </a:rPr>
              <a:t>Pb</a:t>
            </a:r>
            <a:r>
              <a:rPr lang="en-US" altLang="ja-JP" sz="2200" dirty="0" smtClean="0">
                <a:latin typeface="Arial Unicode MS"/>
                <a:cs typeface="Arial Unicode MS"/>
                <a:sym typeface="Wingdings"/>
              </a:rPr>
              <a:t>/p)?</a:t>
            </a:r>
            <a:endParaRPr lang="en-US" altLang="ja-JP" sz="2200" dirty="0" smtClean="0">
              <a:latin typeface="Arial Unicode MS"/>
              <a:cs typeface="Arial Unicode MS"/>
            </a:endParaRPr>
          </a:p>
          <a:p>
            <a:pPr lvl="1"/>
            <a:endParaRPr kumimoji="1" lang="ja-JP" altLang="en-US" dirty="0">
              <a:latin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4" y="2584321"/>
            <a:ext cx="8418564" cy="42736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197413" y="1007019"/>
            <a:ext cx="2856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</a:t>
            </a:r>
            <a:r>
              <a:rPr kumimoji="1" lang="en-US" altLang="ja-JP" baseline="-25000" dirty="0" smtClean="0"/>
              <a:t>s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(proton) ~ x</a:t>
            </a:r>
            <a:r>
              <a:rPr kumimoji="1" lang="en-US" altLang="ja-JP" baseline="30000" dirty="0" smtClean="0"/>
              <a:t>-0.2</a:t>
            </a:r>
            <a:r>
              <a:rPr kumimoji="1" lang="en-US" altLang="ja-JP" dirty="0" smtClean="0"/>
              <a:t> ~ 1.3 GeV</a:t>
            </a:r>
            <a:r>
              <a:rPr kumimoji="1" lang="en-US" altLang="ja-JP" baseline="30000" dirty="0" smtClean="0"/>
              <a:t>2</a:t>
            </a:r>
          </a:p>
          <a:p>
            <a:r>
              <a:rPr lang="en-US" altLang="ja-JP" dirty="0" smtClean="0"/>
              <a:t>Q</a:t>
            </a:r>
            <a:r>
              <a:rPr lang="en-US" altLang="ja-JP" baseline="-25000" dirty="0" smtClean="0"/>
              <a:t>s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(nuclei) ~ </a:t>
            </a:r>
            <a:r>
              <a:rPr lang="en-US" altLang="ja-JP" dirty="0" smtClean="0"/>
              <a:t>N</a:t>
            </a:r>
            <a:r>
              <a:rPr lang="en-US" altLang="ja-JP" baseline="-25000" dirty="0" smtClean="0"/>
              <a:t>part</a:t>
            </a:r>
            <a:r>
              <a:rPr lang="en-US" altLang="ja-JP" baseline="30000" dirty="0" smtClean="0"/>
              <a:t>1</a:t>
            </a:r>
            <a:r>
              <a:rPr lang="en-US" altLang="ja-JP" baseline="30000" dirty="0" smtClean="0"/>
              <a:t>/3</a:t>
            </a:r>
            <a:r>
              <a:rPr lang="en-US" altLang="ja-JP" dirty="0" smtClean="0"/>
              <a:t>*x</a:t>
            </a:r>
            <a:r>
              <a:rPr lang="en-US" altLang="ja-JP" baseline="30000" dirty="0" smtClean="0"/>
              <a:t>-0.3</a:t>
            </a:r>
            <a:r>
              <a:rPr lang="en-US" altLang="ja-JP" dirty="0" smtClean="0"/>
              <a:t> </a:t>
            </a:r>
            <a:endParaRPr kumimoji="1" lang="ja-JP" altLang="en-US" baseline="30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625636" y="6312255"/>
            <a:ext cx="1518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CMS </a:t>
            </a:r>
            <a:r>
              <a:rPr kumimoji="1" lang="en-US" altLang="ja-JP" sz="1400" dirty="0" err="1" smtClean="0"/>
              <a:t>pA</a:t>
            </a:r>
            <a:r>
              <a:rPr kumimoji="1" lang="en-US" altLang="ja-JP" sz="1400" dirty="0" smtClean="0"/>
              <a:t> workshop </a:t>
            </a:r>
          </a:p>
          <a:p>
            <a:r>
              <a:rPr kumimoji="1" lang="en-US" altLang="ja-JP" sz="1400" dirty="0" smtClean="0"/>
              <a:t>at MIT 2013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4159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Particle correlation in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>
                <a:latin typeface="Arial Unicode MS"/>
                <a:cs typeface="Arial Unicode MS"/>
              </a:rPr>
              <a:t>Observation of double ridge structure</a:t>
            </a:r>
          </a:p>
          <a:p>
            <a:pPr lvl="1"/>
            <a:r>
              <a:rPr kumimoji="1" lang="en-US" altLang="ja-JP" sz="2200" dirty="0" smtClean="0">
                <a:latin typeface="Arial Unicode MS"/>
                <a:cs typeface="Arial Unicode MS"/>
              </a:rPr>
              <a:t>0-20% - 60-100% (jet contribution</a:t>
            </a:r>
            <a:r>
              <a:rPr kumimoji="1" lang="ja-JP" altLang="en-US" sz="2200" dirty="0" smtClean="0">
                <a:latin typeface="Arial Unicode MS"/>
                <a:cs typeface="Arial Unicode MS"/>
              </a:rPr>
              <a:t>を除く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3516"/>
            <a:ext cx="9128831" cy="373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2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Particle correlation in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52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44748"/>
            <a:ext cx="3484337" cy="261325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391" y="1158201"/>
            <a:ext cx="3961609" cy="310470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932" y="4081857"/>
            <a:ext cx="4144935" cy="277614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-75168" y="3984720"/>
            <a:ext cx="137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arXiv:1009.5295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29964" y="664689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ALICE double ridge</a:t>
            </a:r>
          </a:p>
          <a:p>
            <a:r>
              <a:rPr kumimoji="1" lang="en-US" altLang="ja-JP" sz="1400" dirty="0" smtClean="0"/>
              <a:t>= </a:t>
            </a:r>
            <a:r>
              <a:rPr kumimoji="1" lang="en-US" altLang="ja-JP" sz="1400" dirty="0" err="1" smtClean="0"/>
              <a:t>Glasma</a:t>
            </a:r>
            <a:r>
              <a:rPr kumimoji="1" lang="en-US" altLang="ja-JP" sz="1400" dirty="0" smtClean="0"/>
              <a:t> graphs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72886" y="5037834"/>
            <a:ext cx="1881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ATLAS = </a:t>
            </a:r>
            <a:r>
              <a:rPr lang="en-US" altLang="ja-JP" sz="1400" dirty="0" err="1" smtClean="0"/>
              <a:t>Gl</a:t>
            </a:r>
            <a:r>
              <a:rPr kumimoji="1" lang="en-US" altLang="ja-JP" sz="1400" dirty="0" err="1" smtClean="0"/>
              <a:t>asma</a:t>
            </a:r>
            <a:r>
              <a:rPr kumimoji="1" lang="en-US" altLang="ja-JP" sz="1400" dirty="0" smtClean="0"/>
              <a:t> graphs</a:t>
            </a:r>
          </a:p>
          <a:p>
            <a:r>
              <a:rPr lang="en-US" altLang="ja-JP" sz="1400" dirty="0" smtClean="0"/>
              <a:t>+ mini-jets</a:t>
            </a:r>
            <a:r>
              <a:rPr kumimoji="1" lang="en-US" altLang="ja-JP" sz="1400" dirty="0" smtClean="0"/>
              <a:t> 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62823" y="4554967"/>
            <a:ext cx="724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Glasma</a:t>
            </a:r>
            <a:endParaRPr kumimoji="1" lang="en-US" altLang="ja-JP" sz="1400" dirty="0" smtClean="0"/>
          </a:p>
          <a:p>
            <a:r>
              <a:rPr kumimoji="1" lang="en-US" altLang="ja-JP" sz="1400" dirty="0" smtClean="0"/>
              <a:t> graphs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19657" y="4307096"/>
            <a:ext cx="1151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BFKL Mini-jet</a:t>
            </a:r>
            <a:endParaRPr kumimoji="1" lang="ja-JP" altLang="en-US" sz="1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8808" y="1114404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>
                <a:latin typeface="Arial Unicode MS"/>
                <a:cs typeface="Arial Unicode MS"/>
              </a:rPr>
              <a:t>Double Ridge(near side)</a:t>
            </a:r>
            <a:r>
              <a:rPr kumimoji="1" lang="ja-JP" altLang="en-US" sz="2400" dirty="0" smtClean="0">
                <a:latin typeface="Arial Unicode MS"/>
                <a:cs typeface="Arial Unicode MS"/>
              </a:rPr>
              <a:t>の起源</a:t>
            </a:r>
            <a:endParaRPr kumimoji="1" lang="en-US" altLang="ja-JP" sz="2400" dirty="0" smtClean="0">
              <a:latin typeface="Arial Unicode MS"/>
              <a:cs typeface="Arial Unicode MS"/>
            </a:endParaRPr>
          </a:p>
          <a:p>
            <a:pPr lvl="1"/>
            <a:r>
              <a:rPr kumimoji="1" lang="en-US" altLang="ja-JP" sz="2200" dirty="0" smtClean="0">
                <a:latin typeface="Arial Unicode MS"/>
                <a:cs typeface="Arial Unicode MS"/>
              </a:rPr>
              <a:t>Color flux tube</a:t>
            </a:r>
            <a:endParaRPr lang="en-US" altLang="ja-JP" sz="2200" dirty="0">
              <a:latin typeface="Arial Unicode MS"/>
              <a:cs typeface="Arial Unicode MS"/>
            </a:endParaRPr>
          </a:p>
          <a:p>
            <a:pPr marL="1200150" lvl="2" indent="-342900"/>
            <a:r>
              <a:rPr lang="en-US" altLang="ja-JP" sz="2000" dirty="0" smtClean="0">
                <a:latin typeface="Arial Unicode MS"/>
                <a:cs typeface="Arial Unicode MS"/>
              </a:rPr>
              <a:t>(ex) 2gluon production from </a:t>
            </a:r>
          </a:p>
          <a:p>
            <a:pPr marL="857250" lvl="2" indent="0">
              <a:buNone/>
            </a:pPr>
            <a:r>
              <a:rPr lang="en-US" altLang="ja-JP" sz="2000" dirty="0" smtClean="0">
                <a:latin typeface="Arial Unicode MS"/>
                <a:cs typeface="Arial Unicode MS"/>
              </a:rPr>
              <a:t>2 gluon ladders (</a:t>
            </a:r>
            <a:r>
              <a:rPr lang="en-US" altLang="ja-JP" sz="2000" dirty="0">
                <a:latin typeface="Arial Unicode MS"/>
                <a:cs typeface="Arial Unicode MS"/>
              </a:rPr>
              <a:t>p</a:t>
            </a:r>
            <a:r>
              <a:rPr lang="en-US" altLang="ja-JP" sz="2000" dirty="0" smtClean="0">
                <a:latin typeface="Arial Unicode MS"/>
                <a:cs typeface="Arial Unicode MS"/>
              </a:rPr>
              <a:t>ower counting)</a:t>
            </a:r>
          </a:p>
          <a:p>
            <a:pPr marL="1200150" lvl="2" indent="-342900"/>
            <a:r>
              <a:rPr kumimoji="1" lang="en-US" altLang="ja-JP" sz="2000" dirty="0" smtClean="0">
                <a:latin typeface="Arial Unicode MS"/>
                <a:cs typeface="Arial Unicode MS"/>
              </a:rPr>
              <a:t>Enhance near-side correlation</a:t>
            </a:r>
          </a:p>
          <a:p>
            <a:pPr marL="857250" lvl="2" indent="0">
              <a:buNone/>
            </a:pPr>
            <a:r>
              <a:rPr lang="en-US" altLang="ja-JP" sz="2000" dirty="0">
                <a:latin typeface="Arial Unicode MS"/>
                <a:cs typeface="Arial Unicode MS"/>
              </a:rPr>
              <a:t>b</a:t>
            </a:r>
            <a:r>
              <a:rPr lang="en-US" altLang="ja-JP" sz="2000" dirty="0" smtClean="0">
                <a:latin typeface="Arial Unicode MS"/>
                <a:cs typeface="Arial Unicode MS"/>
              </a:rPr>
              <a:t>y correlations induced by </a:t>
            </a:r>
          </a:p>
          <a:p>
            <a:pPr marL="857250" lvl="2" indent="0">
              <a:buNone/>
            </a:pPr>
            <a:r>
              <a:rPr lang="en-US" altLang="ja-JP" sz="2000" dirty="0" smtClean="0">
                <a:latin typeface="Arial Unicode MS"/>
                <a:cs typeface="Arial Unicode MS"/>
              </a:rPr>
              <a:t>color </a:t>
            </a:r>
            <a:r>
              <a:rPr lang="en-US" altLang="ja-JP" sz="2000" dirty="0" smtClean="0">
                <a:latin typeface="Arial Unicode MS"/>
                <a:cs typeface="Arial Unicode MS"/>
              </a:rPr>
              <a:t>fluctuations</a:t>
            </a:r>
          </a:p>
          <a:p>
            <a:pPr lvl="3" indent="-285750"/>
            <a:r>
              <a:rPr kumimoji="1" lang="en-US" altLang="ja-JP" sz="1600" dirty="0" smtClean="0">
                <a:latin typeface="Arial Unicode MS"/>
                <a:cs typeface="Arial Unicode MS"/>
              </a:rPr>
              <a:t>How about 3 gluon production??</a:t>
            </a:r>
          </a:p>
          <a:p>
            <a:pPr lvl="4" indent="-285750"/>
            <a:r>
              <a:rPr lang="en-US" altLang="ja-JP" sz="1400" dirty="0" smtClean="0">
                <a:latin typeface="Arial Unicode MS"/>
                <a:cs typeface="Arial Unicode MS"/>
              </a:rPr>
              <a:t>Origin of v3 in p-</a:t>
            </a:r>
            <a:r>
              <a:rPr lang="en-US" altLang="ja-JP" sz="1400" dirty="0" err="1" smtClean="0">
                <a:latin typeface="Arial Unicode MS"/>
                <a:cs typeface="Arial Unicode MS"/>
              </a:rPr>
              <a:t>Pb</a:t>
            </a:r>
            <a:r>
              <a:rPr lang="en-US" altLang="ja-JP" sz="1400" dirty="0" smtClean="0">
                <a:latin typeface="Arial Unicode MS"/>
                <a:cs typeface="Arial Unicode MS"/>
              </a:rPr>
              <a:t>?</a:t>
            </a:r>
            <a:endParaRPr kumimoji="1" lang="en-US" altLang="ja-JP" sz="1400" dirty="0" smtClean="0">
              <a:latin typeface="Arial Unicode MS"/>
              <a:cs typeface="Arial Unicode MS"/>
            </a:endParaRPr>
          </a:p>
          <a:p>
            <a:pPr marL="1200150" lvl="2" indent="-342900"/>
            <a:endParaRPr kumimoji="1" lang="en-US" altLang="ja-JP" sz="2000" dirty="0" smtClean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20859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Particle correlation in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2404"/>
            <a:ext cx="6259803" cy="304559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87" y="1785831"/>
            <a:ext cx="3225413" cy="2553097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12209"/>
            <a:ext cx="8229600" cy="4525963"/>
          </a:xfrm>
        </p:spPr>
        <p:txBody>
          <a:bodyPr/>
          <a:lstStyle/>
          <a:p>
            <a:r>
              <a:rPr lang="en-US" altLang="ja-JP" sz="2400" dirty="0" smtClean="0">
                <a:latin typeface="Arial Unicode MS"/>
                <a:cs typeface="Arial Unicode MS"/>
              </a:rPr>
              <a:t>v</a:t>
            </a:r>
            <a:r>
              <a:rPr lang="en-US" altLang="ja-JP" sz="2400" baseline="-25000" dirty="0" smtClean="0">
                <a:latin typeface="Arial Unicode MS"/>
                <a:cs typeface="Arial Unicode MS"/>
              </a:rPr>
              <a:t>2</a:t>
            </a:r>
            <a:r>
              <a:rPr lang="en-US" altLang="ja-JP" sz="2400" dirty="0" smtClean="0">
                <a:latin typeface="Arial Unicode MS"/>
                <a:cs typeface="Arial Unicode MS"/>
              </a:rPr>
              <a:t> in p</a:t>
            </a:r>
            <a:r>
              <a:rPr kumimoji="1" lang="en-US" altLang="ja-JP" sz="2400" dirty="0" smtClean="0">
                <a:latin typeface="Arial Unicode MS"/>
                <a:cs typeface="Arial Unicode MS"/>
              </a:rPr>
              <a:t>-</a:t>
            </a:r>
            <a:r>
              <a:rPr kumimoji="1" lang="en-US" altLang="ja-JP" sz="2400" dirty="0" err="1" smtClean="0">
                <a:latin typeface="Arial Unicode MS"/>
                <a:cs typeface="Arial Unicode MS"/>
              </a:rPr>
              <a:t>Pb</a:t>
            </a:r>
            <a:endParaRPr kumimoji="1" lang="en-US" altLang="ja-JP" sz="2400" dirty="0" smtClean="0">
              <a:latin typeface="Arial Unicode MS"/>
              <a:cs typeface="Arial Unicode MS"/>
            </a:endParaRPr>
          </a:p>
          <a:p>
            <a:pPr lvl="1"/>
            <a:r>
              <a:rPr lang="en-US" altLang="ja-JP" sz="2200" dirty="0">
                <a:latin typeface="Arial Unicode MS"/>
                <a:cs typeface="Arial Unicode MS"/>
              </a:rPr>
              <a:t>v</a:t>
            </a:r>
            <a:r>
              <a:rPr lang="en-US" altLang="ja-JP" sz="2200" baseline="-25000" dirty="0" smtClean="0">
                <a:latin typeface="Arial Unicode MS"/>
                <a:cs typeface="Arial Unicode MS"/>
              </a:rPr>
              <a:t>2</a:t>
            </a:r>
            <a:r>
              <a:rPr lang="en-US" altLang="ja-JP" sz="2200" dirty="0" smtClean="0">
                <a:latin typeface="Arial Unicode MS"/>
                <a:cs typeface="Arial Unicode MS"/>
              </a:rPr>
              <a:t>: </a:t>
            </a:r>
            <a:r>
              <a:rPr lang="en-US" altLang="ja-JP" sz="2200" dirty="0" err="1" smtClean="0">
                <a:latin typeface="Arial Unicode MS"/>
                <a:cs typeface="Arial Unicode MS"/>
              </a:rPr>
              <a:t>Pb-Pb</a:t>
            </a:r>
            <a:r>
              <a:rPr lang="ja-JP" altLang="en-US" sz="2200" dirty="0" smtClean="0">
                <a:latin typeface="Arial Unicode MS"/>
                <a:cs typeface="Arial Unicode MS"/>
              </a:rPr>
              <a:t>と同じ傾向</a:t>
            </a:r>
            <a:r>
              <a:rPr lang="en-US" altLang="ja-JP" sz="2200" dirty="0" smtClean="0">
                <a:latin typeface="Arial Unicode MS"/>
                <a:cs typeface="Arial Unicode MS"/>
              </a:rPr>
              <a:t> (magnitude</a:t>
            </a:r>
            <a:r>
              <a:rPr lang="ja-JP" altLang="en-US" sz="2200" dirty="0" smtClean="0">
                <a:latin typeface="Arial Unicode MS"/>
                <a:cs typeface="Arial Unicode MS"/>
              </a:rPr>
              <a:t>は</a:t>
            </a:r>
            <a:r>
              <a:rPr lang="en-US" altLang="ja-JP" sz="2200" dirty="0" smtClean="0">
                <a:latin typeface="Arial Unicode MS"/>
                <a:cs typeface="Arial Unicode MS"/>
              </a:rPr>
              <a:t>p-</a:t>
            </a:r>
            <a:r>
              <a:rPr lang="en-US" altLang="ja-JP" sz="2200" dirty="0" err="1" smtClean="0">
                <a:latin typeface="Arial Unicode MS"/>
                <a:cs typeface="Arial Unicode MS"/>
              </a:rPr>
              <a:t>Pb</a:t>
            </a:r>
            <a:r>
              <a:rPr kumimoji="1" lang="ja-JP" altLang="en-US" sz="2200" dirty="0" smtClean="0">
                <a:latin typeface="Arial Unicode MS"/>
                <a:cs typeface="Arial Unicode MS"/>
              </a:rPr>
              <a:t>の方が小さい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)</a:t>
            </a:r>
          </a:p>
          <a:p>
            <a:pPr lvl="1"/>
            <a:r>
              <a:rPr kumimoji="1" lang="ja-JP" altLang="en-US" sz="2200" dirty="0" smtClean="0">
                <a:latin typeface="Arial Unicode MS"/>
                <a:cs typeface="Arial Unicode MS"/>
              </a:rPr>
              <a:t>この領域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(p-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Pb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, 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Pb-Pb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 centrality &gt;50%)</a:t>
            </a:r>
          </a:p>
          <a:p>
            <a:pPr marL="457200" lvl="1" indent="0">
              <a:buNone/>
            </a:pPr>
            <a:r>
              <a:rPr kumimoji="1" lang="ja-JP" altLang="en-US" sz="2200" dirty="0" smtClean="0">
                <a:latin typeface="Arial Unicode MS"/>
                <a:cs typeface="Arial Unicode MS"/>
              </a:rPr>
              <a:t>では、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e</a:t>
            </a:r>
            <a:r>
              <a:rPr lang="en-US" altLang="ja-JP" sz="2200" baseline="-25000" dirty="0" smtClean="0">
                <a:latin typeface="Arial Unicode MS"/>
                <a:cs typeface="Arial Unicode MS"/>
              </a:rPr>
              <a:t>2</a:t>
            </a:r>
            <a:r>
              <a:rPr lang="ja-JP" altLang="en-US" sz="2200" dirty="0" smtClean="0">
                <a:latin typeface="Arial Unicode MS"/>
                <a:cs typeface="Arial Unicode MS"/>
              </a:rPr>
              <a:t>の減少に対し、</a:t>
            </a:r>
            <a:r>
              <a:rPr lang="en-US" altLang="ja-JP" sz="2200" dirty="0" smtClean="0">
                <a:latin typeface="Arial Unicode MS"/>
                <a:cs typeface="Arial Unicode MS"/>
              </a:rPr>
              <a:t>v</a:t>
            </a:r>
            <a:r>
              <a:rPr lang="en-US" altLang="ja-JP" sz="2200" baseline="-25000" dirty="0" smtClean="0">
                <a:latin typeface="Arial Unicode MS"/>
                <a:cs typeface="Arial Unicode MS"/>
              </a:rPr>
              <a:t>2</a:t>
            </a:r>
            <a:r>
              <a:rPr lang="ja-JP" altLang="en-US" sz="2200" dirty="0" smtClean="0">
                <a:latin typeface="Arial Unicode MS"/>
                <a:cs typeface="Arial Unicode MS"/>
              </a:rPr>
              <a:t>は大きくなる</a:t>
            </a:r>
            <a:endParaRPr lang="en-US" altLang="ja-JP" sz="2200" dirty="0" smtClean="0">
              <a:latin typeface="Arial Unicode MS"/>
              <a:cs typeface="Arial Unicode MS"/>
            </a:endParaRPr>
          </a:p>
          <a:p>
            <a:pPr marL="1200150" lvl="2" indent="-342900"/>
            <a:r>
              <a:rPr kumimoji="1" lang="en-US" altLang="ja-JP" sz="2000" dirty="0" smtClean="0">
                <a:latin typeface="Arial Unicode MS"/>
                <a:cs typeface="Arial Unicode MS"/>
              </a:rPr>
              <a:t>Large viscous correction (</a:t>
            </a:r>
            <a:r>
              <a:rPr kumimoji="1" lang="en-US" altLang="ja-JP" sz="2000" dirty="0" err="1" smtClean="0">
                <a:latin typeface="Arial Unicode MS"/>
                <a:cs typeface="Arial Unicode MS"/>
              </a:rPr>
              <a:t>L~</a:t>
            </a:r>
            <a:r>
              <a:rPr kumimoji="1" lang="en-US" altLang="ja-JP" sz="2000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)</a:t>
            </a:r>
          </a:p>
          <a:p>
            <a:pPr marL="1200150" lvl="2" indent="-342900"/>
            <a:r>
              <a:rPr lang="en-US" altLang="ja-JP" sz="2000" dirty="0" smtClean="0">
                <a:latin typeface="Arial Unicode MS"/>
                <a:cs typeface="Arial Unicode MS"/>
              </a:rPr>
              <a:t>p-</a:t>
            </a:r>
            <a:r>
              <a:rPr lang="en-US" altLang="ja-JP" sz="2000" dirty="0" err="1" smtClean="0">
                <a:latin typeface="Arial Unicode MS"/>
                <a:cs typeface="Arial Unicode MS"/>
              </a:rPr>
              <a:t>Pb</a:t>
            </a:r>
            <a:r>
              <a:rPr lang="ja-JP" altLang="en-US" sz="2000" dirty="0" smtClean="0">
                <a:latin typeface="Arial Unicode MS"/>
                <a:cs typeface="Arial Unicode MS"/>
              </a:rPr>
              <a:t>も</a:t>
            </a:r>
            <a:r>
              <a:rPr lang="ja-JP" altLang="en-US" sz="2000" dirty="0" smtClean="0">
                <a:latin typeface="Arial Unicode MS"/>
                <a:cs typeface="Arial Unicode MS"/>
              </a:rPr>
              <a:t>同じ</a:t>
            </a:r>
            <a:r>
              <a:rPr lang="en-US" altLang="ja-JP" sz="2000" dirty="0" smtClean="0">
                <a:latin typeface="Arial Unicode MS"/>
                <a:cs typeface="Arial Unicode MS"/>
              </a:rPr>
              <a:t>? </a:t>
            </a:r>
            <a:r>
              <a:rPr lang="en-US" altLang="ja-JP" sz="2000" dirty="0" smtClean="0">
                <a:latin typeface="Arial Unicode MS"/>
                <a:cs typeface="Arial Unicode MS"/>
              </a:rPr>
              <a:t>Or </a:t>
            </a:r>
            <a:r>
              <a:rPr lang="en-US" altLang="ja-JP" sz="2000" dirty="0" err="1" smtClean="0">
                <a:latin typeface="Arial Unicode MS"/>
                <a:cs typeface="Arial Unicode MS"/>
              </a:rPr>
              <a:t>Glasma</a:t>
            </a:r>
            <a:r>
              <a:rPr lang="en-US" altLang="ja-JP" sz="2000" dirty="0" smtClean="0">
                <a:latin typeface="Arial Unicode MS"/>
                <a:cs typeface="Arial Unicode MS"/>
              </a:rPr>
              <a:t> graph</a:t>
            </a:r>
            <a:r>
              <a:rPr lang="ja-JP" altLang="en-US" sz="2000" dirty="0" smtClean="0">
                <a:latin typeface="Arial Unicode MS"/>
                <a:cs typeface="Arial Unicode MS"/>
              </a:rPr>
              <a:t>の</a:t>
            </a:r>
            <a:endParaRPr lang="en-US" altLang="ja-JP" sz="2000" dirty="0" smtClean="0">
              <a:latin typeface="Arial Unicode MS"/>
              <a:cs typeface="Arial Unicode MS"/>
            </a:endParaRPr>
          </a:p>
          <a:p>
            <a:pPr marL="857250" lvl="2" indent="0">
              <a:buNone/>
            </a:pPr>
            <a:r>
              <a:rPr lang="ja-JP" altLang="en-US" sz="2000" dirty="0" smtClean="0">
                <a:latin typeface="Arial Unicode MS"/>
                <a:cs typeface="Arial Unicode MS"/>
              </a:rPr>
              <a:t>ような</a:t>
            </a:r>
            <a:r>
              <a:rPr lang="en-US" altLang="ja-JP" sz="2000" dirty="0" smtClean="0">
                <a:latin typeface="Arial Unicode MS"/>
                <a:cs typeface="Arial Unicode MS"/>
              </a:rPr>
              <a:t>initial</a:t>
            </a:r>
            <a:r>
              <a:rPr lang="ja-JP" altLang="en-US" sz="2000" dirty="0" smtClean="0">
                <a:latin typeface="Arial Unicode MS"/>
                <a:cs typeface="Arial Unicode MS"/>
              </a:rPr>
              <a:t>な</a:t>
            </a:r>
            <a:r>
              <a:rPr lang="en-US" altLang="ja-JP" sz="2000" dirty="0" smtClean="0">
                <a:latin typeface="Arial Unicode MS"/>
                <a:cs typeface="Arial Unicode MS"/>
              </a:rPr>
              <a:t>fluctuation</a:t>
            </a:r>
            <a:r>
              <a:rPr lang="ja-JP" altLang="en-US" sz="2000" dirty="0" smtClean="0">
                <a:latin typeface="Arial Unicode MS"/>
                <a:cs typeface="Arial Unicode MS"/>
              </a:rPr>
              <a:t>のみ？</a:t>
            </a:r>
            <a:r>
              <a:rPr lang="en-US" altLang="ja-JP" sz="2000" dirty="0" smtClean="0">
                <a:latin typeface="Arial Unicode MS"/>
                <a:cs typeface="Arial Unicode MS"/>
              </a:rPr>
              <a:t> </a:t>
            </a:r>
            <a:endParaRPr kumimoji="1" lang="en-US" altLang="ja-JP" sz="2000" dirty="0" smtClean="0">
              <a:latin typeface="Arial Unicode MS"/>
              <a:cs typeface="Arial Unicode MS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802" y="4542759"/>
            <a:ext cx="2884197" cy="208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2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Particle correlation in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5179" y="1012209"/>
            <a:ext cx="8968821" cy="4525963"/>
          </a:xfrm>
        </p:spPr>
        <p:txBody>
          <a:bodyPr/>
          <a:lstStyle/>
          <a:p>
            <a:r>
              <a:rPr lang="en-US" altLang="ja-JP" sz="2400" dirty="0" smtClean="0">
                <a:latin typeface="Arial Unicode MS"/>
                <a:cs typeface="Arial Unicode MS"/>
              </a:rPr>
              <a:t>v</a:t>
            </a:r>
            <a:r>
              <a:rPr lang="en-US" altLang="ja-JP" sz="2400" baseline="-25000" dirty="0">
                <a:latin typeface="Arial Unicode MS"/>
                <a:cs typeface="Arial Unicode MS"/>
              </a:rPr>
              <a:t>3</a:t>
            </a:r>
            <a:r>
              <a:rPr lang="en-US" altLang="ja-JP" sz="2400" dirty="0" smtClean="0">
                <a:latin typeface="Arial Unicode MS"/>
                <a:cs typeface="Arial Unicode MS"/>
              </a:rPr>
              <a:t> in p</a:t>
            </a:r>
            <a:r>
              <a:rPr kumimoji="1" lang="en-US" altLang="ja-JP" sz="2400" dirty="0" smtClean="0">
                <a:latin typeface="Arial Unicode MS"/>
                <a:cs typeface="Arial Unicode MS"/>
              </a:rPr>
              <a:t>-</a:t>
            </a:r>
            <a:r>
              <a:rPr kumimoji="1" lang="en-US" altLang="ja-JP" sz="2400" dirty="0" err="1" smtClean="0">
                <a:latin typeface="Arial Unicode MS"/>
                <a:cs typeface="Arial Unicode MS"/>
              </a:rPr>
              <a:t>Pb</a:t>
            </a:r>
            <a:endParaRPr kumimoji="1" lang="en-US" altLang="ja-JP" sz="2400" dirty="0" smtClean="0">
              <a:latin typeface="Arial Unicode MS"/>
              <a:cs typeface="Arial Unicode MS"/>
            </a:endParaRP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v</a:t>
            </a:r>
            <a:r>
              <a:rPr lang="en-US" altLang="ja-JP" sz="2200" baseline="-25000" dirty="0" smtClean="0">
                <a:latin typeface="Arial Unicode MS"/>
                <a:cs typeface="Arial Unicode MS"/>
              </a:rPr>
              <a:t>3</a:t>
            </a:r>
            <a:r>
              <a:rPr lang="en-US" altLang="ja-JP" sz="2200" dirty="0" smtClean="0">
                <a:latin typeface="Arial Unicode MS"/>
                <a:cs typeface="Arial Unicode MS"/>
              </a:rPr>
              <a:t>: </a:t>
            </a:r>
            <a:r>
              <a:rPr lang="en-US" altLang="ja-JP" sz="2200" dirty="0" err="1" smtClean="0">
                <a:latin typeface="Arial Unicode MS"/>
                <a:cs typeface="Arial Unicode MS"/>
              </a:rPr>
              <a:t>Pb-Pb</a:t>
            </a:r>
            <a:r>
              <a:rPr lang="ja-JP" altLang="en-US" sz="2200" dirty="0" smtClean="0">
                <a:latin typeface="Arial Unicode MS"/>
                <a:cs typeface="Arial Unicode MS"/>
              </a:rPr>
              <a:t>と同じ</a:t>
            </a:r>
            <a:endParaRPr lang="en-US" altLang="ja-JP" sz="2200" dirty="0" smtClean="0">
              <a:latin typeface="Arial Unicode MS"/>
              <a:cs typeface="Arial Unicode MS"/>
            </a:endParaRPr>
          </a:p>
          <a:p>
            <a:pPr lvl="2"/>
            <a:r>
              <a:rPr kumimoji="1" lang="en-US" altLang="ja-JP" sz="2000" dirty="0" smtClean="0">
                <a:latin typeface="Arial Unicode MS"/>
                <a:cs typeface="Arial Unicode MS"/>
              </a:rPr>
              <a:t>Viscous correction for </a:t>
            </a:r>
            <a:r>
              <a:rPr kumimoji="1" lang="en-US" altLang="ja-JP" sz="2000" dirty="0" err="1" smtClean="0">
                <a:latin typeface="Arial Unicode MS"/>
                <a:cs typeface="Arial Unicode MS"/>
              </a:rPr>
              <a:t>Pb-Pb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. (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e</a:t>
            </a:r>
            <a:r>
              <a:rPr kumimoji="1" lang="en-US" altLang="ja-JP" sz="2000" baseline="-25000" dirty="0" smtClean="0">
                <a:latin typeface="Arial Unicode MS"/>
                <a:cs typeface="Arial Unicode MS"/>
              </a:rPr>
              <a:t>3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(</a:t>
            </a:r>
            <a:r>
              <a:rPr kumimoji="1" lang="en-US" altLang="ja-JP" sz="2000" dirty="0" err="1" smtClean="0">
                <a:latin typeface="Arial Unicode MS"/>
                <a:cs typeface="Arial Unicode MS"/>
              </a:rPr>
              <a:t>Pb-Pb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) &gt; 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e</a:t>
            </a:r>
            <a:r>
              <a:rPr kumimoji="1" lang="en-US" altLang="ja-JP" sz="2000" baseline="-25000" dirty="0" smtClean="0">
                <a:latin typeface="Arial Unicode MS"/>
                <a:cs typeface="Arial Unicode MS"/>
              </a:rPr>
              <a:t>3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(p-</a:t>
            </a:r>
            <a:r>
              <a:rPr kumimoji="1" lang="en-US" altLang="ja-JP" sz="2000" dirty="0" err="1" smtClean="0">
                <a:latin typeface="Arial Unicode MS"/>
                <a:cs typeface="Arial Unicode MS"/>
              </a:rPr>
              <a:t>Pb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))</a:t>
            </a:r>
          </a:p>
          <a:p>
            <a:pPr lvl="2"/>
            <a:r>
              <a:rPr kumimoji="1" lang="en-US" altLang="ja-JP" sz="2000" dirty="0" smtClean="0">
                <a:latin typeface="Arial Unicode MS"/>
                <a:cs typeface="Arial Unicode MS"/>
              </a:rPr>
              <a:t>initial quantum fluctuation</a:t>
            </a:r>
            <a:r>
              <a:rPr lang="en-US" altLang="ja-JP" sz="2000" dirty="0" smtClean="0">
                <a:latin typeface="Arial Unicode MS"/>
                <a:cs typeface="Arial Unicode MS"/>
              </a:rPr>
              <a:t>+</a:t>
            </a:r>
            <a:r>
              <a:rPr lang="ja-JP" altLang="en-US" sz="2000" dirty="0" smtClean="0">
                <a:latin typeface="Arial Unicode MS"/>
                <a:cs typeface="Arial Unicode MS"/>
              </a:rPr>
              <a:t>流体</a:t>
            </a:r>
            <a:r>
              <a:rPr lang="ja-JP" altLang="en-US" sz="2000" dirty="0" smtClean="0">
                <a:latin typeface="Arial Unicode MS"/>
                <a:cs typeface="Arial Unicode MS"/>
              </a:rPr>
              <a:t>膨張</a:t>
            </a:r>
            <a:r>
              <a:rPr lang="ja-JP" altLang="en-US" sz="2000" dirty="0" smtClean="0">
                <a:latin typeface="Arial Unicode MS"/>
                <a:cs typeface="Arial Unicode MS"/>
              </a:rPr>
              <a:t>の可能性</a:t>
            </a:r>
            <a:endParaRPr lang="en-US" altLang="ja-JP" sz="2000" dirty="0" smtClean="0">
              <a:latin typeface="Arial Unicode MS"/>
              <a:cs typeface="Arial Unicode MS"/>
            </a:endParaRPr>
          </a:p>
          <a:p>
            <a:pPr lvl="3"/>
            <a:r>
              <a:rPr kumimoji="1" lang="en-US" altLang="ja-JP" sz="1600" dirty="0" err="1" smtClean="0">
                <a:latin typeface="Arial Unicode MS"/>
                <a:cs typeface="Arial Unicode MS"/>
              </a:rPr>
              <a:t>Grasma</a:t>
            </a:r>
            <a:r>
              <a:rPr kumimoji="1" lang="en-US" altLang="ja-JP" sz="1600" dirty="0" smtClean="0">
                <a:latin typeface="Arial Unicode MS"/>
                <a:cs typeface="Arial Unicode MS"/>
              </a:rPr>
              <a:t> graph</a:t>
            </a:r>
            <a:r>
              <a:rPr kumimoji="1" lang="ja-JP" altLang="en-US" sz="1600" dirty="0" smtClean="0">
                <a:latin typeface="Arial Unicode MS"/>
                <a:cs typeface="Arial Unicode MS"/>
              </a:rPr>
              <a:t>のみは</a:t>
            </a:r>
            <a:r>
              <a:rPr kumimoji="1" lang="en-US" altLang="ja-JP" sz="1600" dirty="0" smtClean="0">
                <a:latin typeface="Arial Unicode MS"/>
                <a:cs typeface="Arial Unicode MS"/>
              </a:rPr>
              <a:t>v</a:t>
            </a:r>
            <a:r>
              <a:rPr lang="en-US" altLang="ja-JP" sz="1600" baseline="-25000" dirty="0">
                <a:latin typeface="Arial Unicode MS"/>
                <a:cs typeface="Arial Unicode MS"/>
              </a:rPr>
              <a:t>3</a:t>
            </a:r>
            <a:r>
              <a:rPr kumimoji="1" lang="ja-JP" altLang="en-US" sz="1600" dirty="0" smtClean="0">
                <a:latin typeface="Arial Unicode MS"/>
                <a:cs typeface="Arial Unicode MS"/>
              </a:rPr>
              <a:t>には寄与しないはず</a:t>
            </a:r>
            <a:r>
              <a:rPr kumimoji="1" lang="en-US" altLang="ja-JP" sz="1600" dirty="0" smtClean="0">
                <a:latin typeface="Arial Unicode MS"/>
                <a:cs typeface="Arial Unicode MS"/>
              </a:rPr>
              <a:t>.. </a:t>
            </a:r>
            <a:r>
              <a:rPr kumimoji="1" lang="ja-JP" altLang="en-US" sz="1600" dirty="0" smtClean="0">
                <a:latin typeface="Arial Unicode MS"/>
                <a:cs typeface="Arial Unicode MS"/>
              </a:rPr>
              <a:t>でも</a:t>
            </a:r>
            <a:r>
              <a:rPr kumimoji="1" lang="en-US" altLang="ja-JP" sz="1600" dirty="0" smtClean="0">
                <a:latin typeface="Arial Unicode MS"/>
                <a:cs typeface="Arial Unicode MS"/>
              </a:rPr>
              <a:t>3gluon</a:t>
            </a:r>
            <a:r>
              <a:rPr kumimoji="1" lang="ja-JP" altLang="en-US" sz="1600" dirty="0" smtClean="0">
                <a:latin typeface="Arial Unicode MS"/>
                <a:cs typeface="Arial Unicode MS"/>
              </a:rPr>
              <a:t>生成過程とその相関は？</a:t>
            </a:r>
            <a:endParaRPr kumimoji="1" lang="en-US" altLang="ja-JP" sz="1600" dirty="0" smtClean="0">
              <a:latin typeface="Arial Unicode MS"/>
              <a:cs typeface="Arial Unicode MS"/>
            </a:endParaRPr>
          </a:p>
          <a:p>
            <a:pPr lvl="3"/>
            <a:r>
              <a:rPr kumimoji="1" lang="en-US" altLang="ja-JP" sz="1600" dirty="0" smtClean="0">
                <a:latin typeface="Arial Unicode MS"/>
                <a:cs typeface="Arial Unicode MS"/>
              </a:rPr>
              <a:t>Ex</a:t>
            </a:r>
            <a:r>
              <a:rPr kumimoji="1" lang="en-US" altLang="ja-JP" sz="1600" dirty="0" smtClean="0">
                <a:latin typeface="Arial Unicode MS"/>
                <a:cs typeface="Arial Unicode MS"/>
              </a:rPr>
              <a:t>) CGC/</a:t>
            </a:r>
            <a:r>
              <a:rPr kumimoji="1" lang="en-US" altLang="ja-JP" sz="1600" dirty="0" err="1" smtClean="0">
                <a:latin typeface="Arial Unicode MS"/>
                <a:cs typeface="Arial Unicode MS"/>
              </a:rPr>
              <a:t>Glauber</a:t>
            </a:r>
            <a:r>
              <a:rPr kumimoji="1" lang="en-US" altLang="ja-JP" sz="1600" dirty="0" smtClean="0">
                <a:latin typeface="Arial Unicode MS"/>
                <a:cs typeface="Arial Unicode MS"/>
              </a:rPr>
              <a:t> initial + e-by-e viscous hydro. (arXiv:1304.3403)</a:t>
            </a:r>
          </a:p>
          <a:p>
            <a:pPr lvl="3"/>
            <a:r>
              <a:rPr lang="en-US" altLang="ja-JP" sz="1600" dirty="0" smtClean="0">
                <a:latin typeface="Arial Unicode MS"/>
                <a:cs typeface="Arial Unicode MS"/>
              </a:rPr>
              <a:t>IP-</a:t>
            </a:r>
            <a:r>
              <a:rPr lang="en-US" altLang="ja-JP" sz="1600" dirty="0" err="1" smtClean="0">
                <a:latin typeface="Arial Unicode MS"/>
                <a:cs typeface="Arial Unicode MS"/>
              </a:rPr>
              <a:t>Glasma</a:t>
            </a:r>
            <a:r>
              <a:rPr lang="en-US" altLang="ja-JP" sz="1600" dirty="0" smtClean="0">
                <a:latin typeface="Arial Unicode MS"/>
                <a:cs typeface="Arial Unicode MS"/>
              </a:rPr>
              <a:t> </a:t>
            </a:r>
            <a:r>
              <a:rPr lang="en-US" altLang="ja-JP" sz="1600" dirty="0" smtClean="0">
                <a:latin typeface="Arial Unicode MS"/>
                <a:cs typeface="Arial Unicode MS"/>
              </a:rPr>
              <a:t>under-predicts measured v2/v3</a:t>
            </a:r>
            <a:endParaRPr kumimoji="1" lang="ja-JP" altLang="en-US" sz="1600" dirty="0">
              <a:latin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54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6" y="3554741"/>
            <a:ext cx="4410446" cy="330325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826" y="3450582"/>
            <a:ext cx="3988922" cy="340741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-68337" y="3308131"/>
            <a:ext cx="1921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CMS </a:t>
            </a:r>
            <a:r>
              <a:rPr lang="en-US" altLang="ja-JP" sz="1400" dirty="0" err="1" smtClean="0"/>
              <a:t>pA</a:t>
            </a:r>
            <a:r>
              <a:rPr lang="en-US" altLang="ja-JP" sz="1400" dirty="0" smtClean="0"/>
              <a:t> workshop 2013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246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“Fat” Proton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12209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>
                <a:latin typeface="Arial Unicode MS"/>
                <a:cs typeface="Arial Unicode MS"/>
              </a:rPr>
              <a:t>Proton = </a:t>
            </a:r>
            <a:r>
              <a:rPr lang="en-US" altLang="ja-JP" sz="2400" dirty="0" smtClean="0">
                <a:latin typeface="Arial Unicode MS"/>
                <a:cs typeface="Arial Unicode MS"/>
              </a:rPr>
              <a:t>complex and </a:t>
            </a:r>
            <a:r>
              <a:rPr kumimoji="1" lang="en-US" altLang="ja-JP" sz="2400" dirty="0" smtClean="0">
                <a:latin typeface="Arial Unicode MS"/>
                <a:cs typeface="Arial Unicode MS"/>
              </a:rPr>
              <a:t>fluctuating</a:t>
            </a:r>
            <a:r>
              <a:rPr lang="en-US" altLang="ja-JP" sz="2400" dirty="0" smtClean="0">
                <a:latin typeface="Arial Unicode MS"/>
                <a:cs typeface="Arial Unicode MS"/>
              </a:rPr>
              <a:t> quantum system</a:t>
            </a:r>
            <a:endParaRPr kumimoji="1" lang="ja-JP" altLang="en-US" sz="2400" dirty="0">
              <a:latin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55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77767"/>
            <a:ext cx="1911326" cy="227538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76434"/>
            <a:ext cx="1952475" cy="240443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461" y="3029065"/>
            <a:ext cx="6480680" cy="36978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108932" y="2800569"/>
            <a:ext cx="3035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Arial"/>
                <a:cs typeface="Arial"/>
              </a:rPr>
              <a:t>B. Muller </a:t>
            </a:r>
            <a:r>
              <a:rPr kumimoji="1" lang="en-US" altLang="ja-JP" sz="1400" dirty="0" err="1" smtClean="0">
                <a:latin typeface="Arial"/>
                <a:cs typeface="Arial"/>
              </a:rPr>
              <a:t>pA</a:t>
            </a:r>
            <a:r>
              <a:rPr kumimoji="1" lang="en-US" altLang="ja-JP" sz="1400" dirty="0" smtClean="0">
                <a:latin typeface="Arial"/>
                <a:cs typeface="Arial"/>
              </a:rPr>
              <a:t> </a:t>
            </a:r>
            <a:r>
              <a:rPr kumimoji="1" lang="en-US" altLang="ja-JP" sz="1400" dirty="0" err="1" smtClean="0">
                <a:latin typeface="Arial"/>
                <a:cs typeface="Arial"/>
              </a:rPr>
              <a:t>workship</a:t>
            </a:r>
            <a:r>
              <a:rPr kumimoji="1" lang="en-US" altLang="ja-JP" sz="1400" dirty="0" smtClean="0">
                <a:latin typeface="Arial"/>
                <a:cs typeface="Arial"/>
              </a:rPr>
              <a:t> at MIT (2013)</a:t>
            </a:r>
            <a:endParaRPr kumimoji="1" lang="ja-JP" altLang="en-US" sz="1400" dirty="0">
              <a:latin typeface="Arial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11622" y="1764527"/>
            <a:ext cx="5227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Stringy proton : surplus of soft gluons</a:t>
            </a:r>
          </a:p>
          <a:p>
            <a:r>
              <a:rPr lang="en-US" altLang="ja-JP" dirty="0" smtClean="0">
                <a:latin typeface="Arial"/>
                <a:cs typeface="Arial"/>
              </a:rPr>
              <a:t>Cloudy proton : surplus of quarks and anti-quarks</a:t>
            </a:r>
          </a:p>
          <a:p>
            <a:r>
              <a:rPr lang="en-US" altLang="ja-JP" dirty="0" smtClean="0">
                <a:latin typeface="Arial"/>
                <a:cs typeface="Arial"/>
              </a:rPr>
              <a:t>+ intrinsic fluctuation of color charge (</a:t>
            </a:r>
            <a:r>
              <a:rPr lang="en-US" altLang="ja-JP" dirty="0" err="1" smtClean="0">
                <a:latin typeface="Arial"/>
                <a:cs typeface="Arial"/>
              </a:rPr>
              <a:t>glasma</a:t>
            </a:r>
            <a:r>
              <a:rPr lang="en-US" altLang="ja-JP" dirty="0" smtClean="0">
                <a:latin typeface="Arial"/>
                <a:cs typeface="Arial"/>
              </a:rPr>
              <a:t>)?</a:t>
            </a:r>
            <a:endParaRPr lang="en-US" altLang="ja-JP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415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Identified particle spectra in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8907" y="1158201"/>
            <a:ext cx="8945093" cy="4525963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 Unicode MS"/>
                <a:cs typeface="Arial Unicode MS"/>
              </a:rPr>
              <a:t>p</a:t>
            </a:r>
            <a:r>
              <a:rPr kumimoji="1" lang="en-US" altLang="ja-JP" sz="2400" dirty="0" smtClean="0">
                <a:latin typeface="Arial Unicode MS"/>
                <a:cs typeface="Arial Unicode MS"/>
              </a:rPr>
              <a:t>-</a:t>
            </a:r>
            <a:r>
              <a:rPr kumimoji="1" lang="en-US" altLang="ja-JP" sz="2400" dirty="0" err="1" smtClean="0">
                <a:latin typeface="Arial Unicode MS"/>
                <a:cs typeface="Arial Unicode MS"/>
              </a:rPr>
              <a:t>Pb</a:t>
            </a:r>
            <a:r>
              <a:rPr kumimoji="1" lang="ja-JP" altLang="en-US" sz="2400" dirty="0" smtClean="0">
                <a:latin typeface="Arial Unicode MS"/>
                <a:cs typeface="Arial Unicode MS"/>
              </a:rPr>
              <a:t>の粒子多重度依存性</a:t>
            </a:r>
            <a:r>
              <a:rPr kumimoji="1" lang="en-US" altLang="ja-JP" sz="2400" dirty="0" smtClean="0">
                <a:latin typeface="Arial Unicode MS"/>
                <a:cs typeface="Arial Unicode MS"/>
              </a:rPr>
              <a:t>, Blast wave fit</a:t>
            </a: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Slope</a:t>
            </a:r>
            <a:r>
              <a:rPr lang="ja-JP" altLang="en-US" sz="2200" dirty="0" smtClean="0">
                <a:latin typeface="Arial Unicode MS"/>
                <a:cs typeface="Arial Unicode MS"/>
              </a:rPr>
              <a:t>の</a:t>
            </a:r>
            <a:r>
              <a:rPr lang="en-US" altLang="ja-JP" sz="2200" dirty="0" smtClean="0">
                <a:latin typeface="Arial Unicode MS"/>
                <a:cs typeface="Arial Unicode MS"/>
              </a:rPr>
              <a:t>mass dependence: T = T</a:t>
            </a:r>
            <a:r>
              <a:rPr lang="en-US" altLang="ja-JP" sz="2200" baseline="-25000" dirty="0" smtClean="0">
                <a:latin typeface="Arial Unicode MS"/>
                <a:cs typeface="Arial Unicode MS"/>
              </a:rPr>
              <a:t>0</a:t>
            </a:r>
            <a:r>
              <a:rPr lang="en-US" altLang="ja-JP" sz="2200" dirty="0" smtClean="0">
                <a:latin typeface="Arial Unicode MS"/>
                <a:cs typeface="Arial Unicode MS"/>
              </a:rPr>
              <a:t> + m*&lt;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b</a:t>
            </a:r>
            <a:r>
              <a:rPr lang="en-US" altLang="ja-JP" sz="2200" dirty="0" smtClean="0">
                <a:latin typeface="Arial Unicode MS"/>
                <a:cs typeface="Arial Unicode MS"/>
              </a:rPr>
              <a:t>&gt;</a:t>
            </a:r>
            <a:r>
              <a:rPr lang="en-US" altLang="ja-JP" sz="2200" baseline="30000" dirty="0" smtClean="0">
                <a:latin typeface="Arial Unicode MS"/>
                <a:cs typeface="Arial Unicode MS"/>
              </a:rPr>
              <a:t>2</a:t>
            </a:r>
            <a:endParaRPr lang="en-US" altLang="ja-JP" sz="2200" baseline="30000" dirty="0" smtClean="0">
              <a:latin typeface="Arial Unicode MS"/>
              <a:cs typeface="Arial Unicode MS"/>
            </a:endParaRPr>
          </a:p>
          <a:p>
            <a:pPr lvl="2"/>
            <a:r>
              <a:rPr lang="en-US" altLang="ja-JP" sz="2000" dirty="0" smtClean="0">
                <a:latin typeface="Arial Unicode MS"/>
                <a:cs typeface="Arial Unicode MS"/>
              </a:rPr>
              <a:t>&lt;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b</a:t>
            </a:r>
            <a:r>
              <a:rPr lang="en-US" altLang="ja-JP" sz="2000" dirty="0" smtClean="0">
                <a:latin typeface="Arial Unicode MS"/>
                <a:cs typeface="Arial Unicode MS"/>
              </a:rPr>
              <a:t>&gt;</a:t>
            </a:r>
            <a:r>
              <a:rPr lang="en-US" altLang="ja-JP" sz="2000" baseline="30000" dirty="0" smtClean="0">
                <a:latin typeface="Arial Unicode MS"/>
                <a:cs typeface="Arial Unicode MS"/>
              </a:rPr>
              <a:t>2</a:t>
            </a:r>
            <a:r>
              <a:rPr lang="en-US" altLang="ja-JP" sz="2000" dirty="0" smtClean="0">
                <a:latin typeface="Arial Unicode MS"/>
                <a:cs typeface="Arial Unicode MS"/>
              </a:rPr>
              <a:t> </a:t>
            </a:r>
            <a:r>
              <a:rPr lang="en-US" altLang="ja-JP" sz="2000" dirty="0" smtClean="0">
                <a:latin typeface="Arial Unicode MS"/>
                <a:cs typeface="Arial Unicode MS"/>
              </a:rPr>
              <a:t>from data = 0.4, T</a:t>
            </a:r>
            <a:r>
              <a:rPr lang="en-US" altLang="ja-JP" sz="2000" baseline="-25000" dirty="0" smtClean="0">
                <a:latin typeface="Arial Unicode MS"/>
                <a:cs typeface="Arial Unicode MS"/>
              </a:rPr>
              <a:t>0</a:t>
            </a:r>
            <a:r>
              <a:rPr lang="en-US" altLang="ja-JP" sz="2000" dirty="0" smtClean="0">
                <a:latin typeface="Arial Unicode MS"/>
                <a:cs typeface="Arial Unicode MS"/>
              </a:rPr>
              <a:t>=0.22  (</a:t>
            </a:r>
            <a:r>
              <a:rPr lang="en-US" altLang="ja-JP" sz="2000" dirty="0" err="1" smtClean="0">
                <a:latin typeface="Arial Unicode MS"/>
                <a:cs typeface="Arial Unicode MS"/>
              </a:rPr>
              <a:t>cf</a:t>
            </a:r>
            <a:r>
              <a:rPr lang="en-US" altLang="ja-JP" sz="2000" dirty="0" smtClean="0">
                <a:latin typeface="Arial Unicode MS"/>
                <a:cs typeface="Arial Unicode MS"/>
              </a:rPr>
              <a:t>: &lt;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b</a:t>
            </a:r>
            <a:r>
              <a:rPr lang="en-US" altLang="ja-JP" sz="2000" dirty="0" smtClean="0">
                <a:latin typeface="Arial Unicode MS"/>
                <a:cs typeface="Arial Unicode MS"/>
              </a:rPr>
              <a:t>&gt;</a:t>
            </a:r>
            <a:r>
              <a:rPr lang="en-US" altLang="ja-JP" sz="2000" baseline="30000" dirty="0" smtClean="0">
                <a:latin typeface="Arial Unicode MS"/>
                <a:cs typeface="Arial Unicode MS"/>
              </a:rPr>
              <a:t>2</a:t>
            </a:r>
            <a:r>
              <a:rPr lang="en-US" altLang="ja-JP" sz="2000" dirty="0" smtClean="0">
                <a:latin typeface="Arial Unicode MS"/>
                <a:cs typeface="Arial Unicode MS"/>
              </a:rPr>
              <a:t>=</a:t>
            </a:r>
            <a:r>
              <a:rPr lang="en-US" altLang="ja-JP" sz="2000" dirty="0" smtClean="0">
                <a:latin typeface="Arial Unicode MS"/>
                <a:cs typeface="Arial Unicode MS"/>
              </a:rPr>
              <a:t>0.26, T</a:t>
            </a:r>
            <a:r>
              <a:rPr lang="en-US" altLang="ja-JP" sz="2000" baseline="-25000" dirty="0" smtClean="0">
                <a:latin typeface="Arial Unicode MS"/>
                <a:cs typeface="Arial Unicode MS"/>
              </a:rPr>
              <a:t>0</a:t>
            </a:r>
            <a:r>
              <a:rPr lang="en-US" altLang="ja-JP" sz="2000" dirty="0" smtClean="0">
                <a:latin typeface="Arial Unicode MS"/>
                <a:cs typeface="Arial Unicode MS"/>
              </a:rPr>
              <a:t>=0.17 in </a:t>
            </a:r>
            <a:r>
              <a:rPr lang="en-US" altLang="ja-JP" sz="2000" dirty="0" err="1" smtClean="0">
                <a:latin typeface="Arial Unicode MS"/>
                <a:cs typeface="Arial Unicode MS"/>
              </a:rPr>
              <a:t>Au+Au</a:t>
            </a:r>
            <a:r>
              <a:rPr lang="en-US" altLang="ja-JP" sz="2000" dirty="0" smtClean="0">
                <a:latin typeface="Arial Unicode MS"/>
                <a:cs typeface="Arial Unicode MS"/>
              </a:rPr>
              <a:t>)</a:t>
            </a:r>
          </a:p>
          <a:p>
            <a:pPr lvl="2"/>
            <a:r>
              <a:rPr lang="en-US" altLang="ja-JP" sz="2000" dirty="0" smtClean="0">
                <a:latin typeface="Arial Unicode MS"/>
                <a:cs typeface="Arial Unicode MS"/>
              </a:rPr>
              <a:t>No such trend in MC models (HIJING, AMPT)</a:t>
            </a:r>
          </a:p>
          <a:p>
            <a:pPr lvl="1"/>
            <a:r>
              <a:rPr kumimoji="1" lang="en-US" altLang="ja-JP" sz="2200" dirty="0" smtClean="0">
                <a:latin typeface="Arial Unicode MS"/>
                <a:cs typeface="Arial Unicode MS"/>
              </a:rPr>
              <a:t>Similar trend of (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b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, 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T</a:t>
            </a:r>
            <a:r>
              <a:rPr kumimoji="1" lang="en-US" altLang="ja-JP" sz="2200" baseline="-25000" dirty="0" err="1" smtClean="0">
                <a:latin typeface="Arial Unicode MS"/>
                <a:cs typeface="Arial Unicode MS"/>
              </a:rPr>
              <a:t>fo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) in p-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Pb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 as in 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Pb-Pb</a:t>
            </a:r>
            <a:endParaRPr kumimoji="1" lang="ja-JP" altLang="en-US" sz="2200" dirty="0">
              <a:latin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56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" y="3273410"/>
            <a:ext cx="3772020" cy="358459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792" y="3273410"/>
            <a:ext cx="5394886" cy="344193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694995" y="3143614"/>
            <a:ext cx="2919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CMS, </a:t>
            </a:r>
            <a:r>
              <a:rPr lang="en-US" altLang="ja-JP" sz="1600" dirty="0" err="1" smtClean="0"/>
              <a:t>pA</a:t>
            </a:r>
            <a:r>
              <a:rPr lang="en-US" altLang="ja-JP" sz="1600" dirty="0" smtClean="0"/>
              <a:t> </a:t>
            </a:r>
            <a:r>
              <a:rPr lang="en-US" altLang="ja-JP" sz="1600" dirty="0" smtClean="0"/>
              <a:t>workshop in MIT (2013)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6912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Particle ratio (baryon/meson) in p-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L</a:t>
            </a:r>
            <a:r>
              <a:rPr kumimoji="1" lang="en-US" altLang="ja-JP" dirty="0" smtClean="0">
                <a:latin typeface="Arial Unicode MS"/>
                <a:cs typeface="Arial Unicode MS"/>
              </a:rPr>
              <a:t>/K</a:t>
            </a:r>
            <a:r>
              <a:rPr kumimoji="1" lang="en-US" altLang="ja-JP" baseline="30000" dirty="0" smtClean="0">
                <a:latin typeface="Arial Unicode MS"/>
                <a:cs typeface="Arial Unicode MS"/>
              </a:rPr>
              <a:t>0</a:t>
            </a:r>
            <a:r>
              <a:rPr kumimoji="1" lang="en-US" altLang="ja-JP" baseline="-25000" dirty="0" smtClean="0">
                <a:latin typeface="Arial Unicode MS"/>
                <a:cs typeface="Arial Unicode MS"/>
              </a:rPr>
              <a:t>S</a:t>
            </a: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Clear evolution of 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L</a:t>
            </a:r>
            <a:r>
              <a:rPr lang="en-US" altLang="ja-JP" sz="2200" dirty="0" smtClean="0">
                <a:latin typeface="Arial Unicode MS"/>
                <a:cs typeface="Arial Unicode MS"/>
              </a:rPr>
              <a:t>/K</a:t>
            </a:r>
            <a:r>
              <a:rPr lang="en-US" altLang="ja-JP" sz="2200" baseline="30000" dirty="0" smtClean="0">
                <a:latin typeface="Arial Unicode MS"/>
                <a:cs typeface="Arial Unicode MS"/>
              </a:rPr>
              <a:t>0</a:t>
            </a:r>
            <a:r>
              <a:rPr lang="en-US" altLang="ja-JP" sz="2200" baseline="-25000" dirty="0" smtClean="0">
                <a:latin typeface="Arial Unicode MS"/>
                <a:cs typeface="Arial Unicode MS"/>
              </a:rPr>
              <a:t>S</a:t>
            </a:r>
            <a:r>
              <a:rPr lang="en-US" altLang="ja-JP" sz="2200" dirty="0" smtClean="0">
                <a:latin typeface="Arial Unicode MS"/>
                <a:cs typeface="Arial Unicode MS"/>
              </a:rPr>
              <a:t> with increasing centrality</a:t>
            </a: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Ratio in p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-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Pb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 (0-5%) ~ 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Pb-Pb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(50-80%) </a:t>
            </a:r>
            <a:endParaRPr lang="en-US" altLang="ja-JP" sz="2200" dirty="0">
              <a:latin typeface="Arial Unicode MS"/>
              <a:cs typeface="Arial Unicode MS"/>
              <a:sym typeface="Wingding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57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1030"/>
            <a:ext cx="9144000" cy="37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5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High </a:t>
            </a:r>
            <a:r>
              <a:rPr kumimoji="1" lang="en-US" altLang="ja-JP" dirty="0" err="1" smtClean="0"/>
              <a:t>p</a:t>
            </a:r>
            <a:r>
              <a:rPr kumimoji="1" lang="en-US" altLang="ja-JP" baseline="-25000" dirty="0" err="1" smtClean="0"/>
              <a:t>T</a:t>
            </a:r>
            <a:r>
              <a:rPr kumimoji="1" lang="en-US" altLang="ja-JP" dirty="0" smtClean="0"/>
              <a:t> suppression/Jet quenching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7448" y="1156155"/>
            <a:ext cx="8229600" cy="5672247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>
                <a:latin typeface="Arial Unicode MS"/>
                <a:cs typeface="Arial Unicode MS"/>
              </a:rPr>
              <a:t>Parton energy loss in the medium</a:t>
            </a: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Parton(E) = Parton(E’=E</a:t>
            </a:r>
            <a:r>
              <a:rPr lang="en-US" altLang="ja-JP" sz="2200" dirty="0" smtClean="0">
                <a:latin typeface="Arial Unicode MS"/>
                <a:cs typeface="Arial Unicode MS"/>
              </a:rPr>
              <a:t>-</a:t>
            </a:r>
            <a:r>
              <a:rPr lang="en-US" altLang="ja-JP" sz="2200" dirty="0">
                <a:latin typeface="Symbol" charset="2"/>
                <a:cs typeface="Symbol" charset="2"/>
              </a:rPr>
              <a:t>D</a:t>
            </a:r>
            <a:r>
              <a:rPr lang="en-US" altLang="ja-JP" sz="2200" dirty="0" smtClean="0">
                <a:latin typeface="Arial Unicode MS"/>
                <a:cs typeface="Arial Unicode MS"/>
              </a:rPr>
              <a:t>E</a:t>
            </a:r>
            <a:r>
              <a:rPr lang="en-US" altLang="ja-JP" sz="2200" dirty="0" smtClean="0">
                <a:latin typeface="Arial Unicode MS"/>
                <a:cs typeface="Arial Unicode MS"/>
              </a:rPr>
              <a:t>) + soft particle</a:t>
            </a:r>
            <a:r>
              <a:rPr lang="en-US" altLang="ja-JP" sz="2200" dirty="0" smtClean="0">
                <a:latin typeface="Arial Unicode MS"/>
                <a:cs typeface="Arial Unicode MS"/>
              </a:rPr>
              <a:t>(</a:t>
            </a:r>
            <a:r>
              <a:rPr lang="en-US" altLang="ja-JP" sz="2200" dirty="0">
                <a:latin typeface="Symbol" charset="2"/>
                <a:cs typeface="Symbol" charset="2"/>
              </a:rPr>
              <a:t>D</a:t>
            </a:r>
            <a:r>
              <a:rPr lang="en-US" altLang="ja-JP" sz="2200" dirty="0" smtClean="0">
                <a:latin typeface="Arial Unicode MS"/>
                <a:cs typeface="Arial Unicode MS"/>
              </a:rPr>
              <a:t>E</a:t>
            </a:r>
            <a:r>
              <a:rPr lang="en-US" altLang="ja-JP" sz="2200" dirty="0" smtClean="0">
                <a:latin typeface="Arial Unicode MS"/>
                <a:cs typeface="Arial Unicode MS"/>
              </a:rPr>
              <a:t>)</a:t>
            </a:r>
          </a:p>
          <a:p>
            <a:pPr lvl="1"/>
            <a:r>
              <a:rPr kumimoji="1" lang="en-US" altLang="ja-JP" sz="2200" dirty="0" smtClean="0">
                <a:latin typeface="Arial Unicode MS"/>
                <a:cs typeface="Arial Unicode MS"/>
              </a:rPr>
              <a:t>Energy loss depends on:</a:t>
            </a:r>
          </a:p>
          <a:p>
            <a:pPr lvl="2"/>
            <a:r>
              <a:rPr lang="en-US" altLang="ja-JP" sz="2000" dirty="0" err="1" smtClean="0">
                <a:latin typeface="Arial Unicode MS"/>
                <a:cs typeface="Arial Unicode MS"/>
              </a:rPr>
              <a:t>qhat</a:t>
            </a:r>
            <a:r>
              <a:rPr lang="en-US" altLang="ja-JP" sz="2000" dirty="0" smtClean="0">
                <a:latin typeface="Arial Unicode MS"/>
                <a:cs typeface="Arial Unicode MS"/>
              </a:rPr>
              <a:t> = opacity</a:t>
            </a:r>
          </a:p>
          <a:p>
            <a:pPr lvl="3"/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 medium properties</a:t>
            </a:r>
          </a:p>
          <a:p>
            <a:pPr lvl="3"/>
            <a:r>
              <a:rPr lang="en-US" altLang="ja-JP" dirty="0" err="1">
                <a:latin typeface="Arial Unicode MS"/>
                <a:cs typeface="Arial Unicode MS"/>
                <a:sym typeface="Wingdings"/>
              </a:rPr>
              <a:t>q</a:t>
            </a:r>
            <a:r>
              <a:rPr lang="en-US" altLang="ja-JP" dirty="0" err="1" smtClean="0">
                <a:latin typeface="Arial Unicode MS"/>
                <a:cs typeface="Arial Unicode MS"/>
                <a:sym typeface="Wingdings"/>
              </a:rPr>
              <a:t>hat</a:t>
            </a:r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 </a:t>
            </a:r>
            <a:r>
              <a:rPr kumimoji="1" lang="en-US" altLang="ja-JP" dirty="0" smtClean="0">
                <a:latin typeface="Arial Unicode MS"/>
                <a:cs typeface="Arial Unicode MS"/>
                <a:sym typeface="Wingdings"/>
              </a:rPr>
              <a:t>=  m</a:t>
            </a:r>
            <a:r>
              <a:rPr kumimoji="1" lang="en-US" altLang="ja-JP" baseline="-25000" dirty="0" smtClean="0">
                <a:latin typeface="Arial Unicode MS"/>
                <a:cs typeface="Arial Unicode MS"/>
                <a:sym typeface="Wingdings"/>
              </a:rPr>
              <a:t>D</a:t>
            </a:r>
            <a:r>
              <a:rPr kumimoji="1" lang="en-US" altLang="ja-JP" baseline="30000" dirty="0" smtClean="0">
                <a:latin typeface="Arial Unicode MS"/>
                <a:cs typeface="Arial Unicode MS"/>
                <a:sym typeface="Wingdings"/>
              </a:rPr>
              <a:t>2</a:t>
            </a:r>
            <a:r>
              <a:rPr kumimoji="1" lang="en-US" altLang="ja-JP" dirty="0" smtClean="0">
                <a:latin typeface="Arial Unicode MS"/>
                <a:cs typeface="Arial Unicode MS"/>
                <a:sym typeface="Wingdings"/>
              </a:rPr>
              <a:t>/</a:t>
            </a:r>
            <a:r>
              <a:rPr kumimoji="1" lang="en-US" altLang="ja-JP" dirty="0" smtClean="0">
                <a:latin typeface="Symbol" charset="2"/>
                <a:cs typeface="Symbol" charset="2"/>
                <a:sym typeface="Wingdings"/>
              </a:rPr>
              <a:t>l</a:t>
            </a:r>
            <a:r>
              <a:rPr kumimoji="1" lang="en-US" altLang="ja-JP" dirty="0" smtClean="0">
                <a:latin typeface="Arial Unicode MS"/>
                <a:cs typeface="Arial Unicode MS"/>
                <a:sym typeface="Wingdings"/>
              </a:rPr>
              <a:t> = m</a:t>
            </a:r>
            <a:r>
              <a:rPr kumimoji="1" lang="en-US" altLang="ja-JP" baseline="-25000" dirty="0" smtClean="0">
                <a:latin typeface="Arial Unicode MS"/>
                <a:cs typeface="Arial Unicode MS"/>
                <a:sym typeface="Wingdings"/>
              </a:rPr>
              <a:t>D</a:t>
            </a:r>
            <a:r>
              <a:rPr kumimoji="1" lang="en-US" altLang="ja-JP" baseline="30000" dirty="0" smtClean="0">
                <a:latin typeface="Arial Unicode MS"/>
                <a:cs typeface="Arial Unicode MS"/>
                <a:sym typeface="Wingdings"/>
              </a:rPr>
              <a:t>2</a:t>
            </a:r>
            <a:r>
              <a:rPr kumimoji="1" lang="en-US" altLang="ja-JP" dirty="0" smtClean="0">
                <a:latin typeface="Arial Unicode MS"/>
                <a:cs typeface="Arial Unicode MS"/>
                <a:sym typeface="Wingdings"/>
              </a:rPr>
              <a:t>*</a:t>
            </a:r>
            <a:r>
              <a:rPr kumimoji="1" lang="en-US" altLang="ja-JP" dirty="0" smtClean="0">
                <a:latin typeface="Symbol" charset="2"/>
                <a:cs typeface="Symbol" charset="2"/>
                <a:sym typeface="Wingdings"/>
              </a:rPr>
              <a:t>r</a:t>
            </a:r>
            <a:r>
              <a:rPr kumimoji="1" lang="en-US" altLang="ja-JP" dirty="0" smtClean="0">
                <a:latin typeface="Arial Unicode MS"/>
                <a:cs typeface="Arial Unicode MS"/>
                <a:sym typeface="Wingdings"/>
              </a:rPr>
              <a:t>*</a:t>
            </a:r>
            <a:r>
              <a:rPr kumimoji="1" lang="en-US" altLang="ja-JP" dirty="0" smtClean="0">
                <a:latin typeface="Symbol" charset="2"/>
                <a:cs typeface="Symbol" charset="2"/>
                <a:sym typeface="Wingdings"/>
              </a:rPr>
              <a:t>s</a:t>
            </a:r>
          </a:p>
          <a:p>
            <a:pPr lvl="2"/>
            <a:r>
              <a:rPr lang="en-US" altLang="ja-JP" sz="2000" dirty="0" smtClean="0">
                <a:latin typeface="Arial Unicode MS"/>
                <a:cs typeface="Arial Unicode MS"/>
                <a:sym typeface="Wingdings"/>
              </a:rPr>
              <a:t>L = path length </a:t>
            </a:r>
          </a:p>
          <a:p>
            <a:pPr lvl="3"/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L</a:t>
            </a:r>
            <a:r>
              <a:rPr lang="en-US" altLang="ja-JP" baseline="30000" dirty="0" smtClean="0">
                <a:latin typeface="Arial Unicode MS"/>
                <a:cs typeface="Arial Unicode MS"/>
                <a:sym typeface="Wingdings"/>
              </a:rPr>
              <a:t>1</a:t>
            </a:r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 = elastic, </a:t>
            </a:r>
          </a:p>
          <a:p>
            <a:pPr lvl="3"/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L</a:t>
            </a:r>
            <a:r>
              <a:rPr lang="en-US" altLang="ja-JP" baseline="30000" dirty="0" smtClean="0">
                <a:latin typeface="Arial Unicode MS"/>
                <a:cs typeface="Arial Unicode MS"/>
                <a:sym typeface="Wingdings"/>
              </a:rPr>
              <a:t>2</a:t>
            </a:r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=</a:t>
            </a:r>
            <a:r>
              <a:rPr lang="en-US" altLang="ja-JP" dirty="0" err="1" smtClean="0">
                <a:latin typeface="Arial Unicode MS"/>
                <a:cs typeface="Arial Unicode MS"/>
                <a:sym typeface="Wingdings"/>
              </a:rPr>
              <a:t>radiative</a:t>
            </a:r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, </a:t>
            </a:r>
          </a:p>
          <a:p>
            <a:pPr lvl="3"/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L</a:t>
            </a:r>
            <a:r>
              <a:rPr lang="en-US" altLang="ja-JP" baseline="30000" dirty="0" smtClean="0">
                <a:latin typeface="Arial Unicode MS"/>
                <a:cs typeface="Arial Unicode MS"/>
                <a:sym typeface="Wingdings"/>
              </a:rPr>
              <a:t>3</a:t>
            </a:r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=</a:t>
            </a:r>
            <a:r>
              <a:rPr lang="en-US" altLang="ja-JP" dirty="0" err="1" smtClean="0">
                <a:latin typeface="Arial Unicode MS"/>
                <a:cs typeface="Arial Unicode MS"/>
                <a:sym typeface="Wingdings"/>
              </a:rPr>
              <a:t>AdS</a:t>
            </a:r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/CFT</a:t>
            </a:r>
          </a:p>
          <a:p>
            <a:pPr lvl="2"/>
            <a:r>
              <a:rPr lang="en-US" altLang="ja-JP" sz="2000" dirty="0" err="1" smtClean="0">
                <a:latin typeface="Arial Unicode MS"/>
                <a:cs typeface="Arial Unicode MS"/>
                <a:sym typeface="Wingdings"/>
              </a:rPr>
              <a:t>C</a:t>
            </a:r>
            <a:r>
              <a:rPr lang="en-US" altLang="ja-JP" sz="2000" baseline="-25000" dirty="0" err="1" smtClean="0">
                <a:latin typeface="Arial Unicode MS"/>
                <a:cs typeface="Arial Unicode MS"/>
                <a:sym typeface="Wingdings"/>
              </a:rPr>
              <a:t>q</a:t>
            </a:r>
            <a:r>
              <a:rPr lang="en-US" altLang="ja-JP" sz="2000" dirty="0" smtClean="0">
                <a:latin typeface="Arial Unicode MS"/>
                <a:cs typeface="Arial Unicode MS"/>
                <a:sym typeface="Wingdings"/>
              </a:rPr>
              <a:t> (</a:t>
            </a:r>
            <a:r>
              <a:rPr lang="en-US" altLang="ja-JP" sz="2000" dirty="0" err="1" smtClean="0">
                <a:latin typeface="Arial Unicode MS"/>
                <a:cs typeface="Arial Unicode MS"/>
                <a:sym typeface="Wingdings"/>
              </a:rPr>
              <a:t>Casimier</a:t>
            </a:r>
            <a:r>
              <a:rPr lang="en-US" altLang="ja-JP" sz="2000" dirty="0" smtClean="0">
                <a:latin typeface="Arial Unicode MS"/>
                <a:cs typeface="Arial Unicode MS"/>
                <a:sym typeface="Wingdings"/>
              </a:rPr>
              <a:t>)</a:t>
            </a:r>
          </a:p>
          <a:p>
            <a:pPr lvl="2"/>
            <a:r>
              <a:rPr lang="en-US" altLang="ja-JP" sz="2000" dirty="0" smtClean="0">
                <a:latin typeface="Arial Unicode MS"/>
                <a:cs typeface="Arial Unicode MS"/>
                <a:sym typeface="Wingdings"/>
              </a:rPr>
              <a:t>f(E): energy dependence (</a:t>
            </a:r>
            <a:r>
              <a:rPr lang="en-US" altLang="ja-JP" sz="2000" dirty="0" err="1" smtClean="0">
                <a:latin typeface="Arial Unicode MS"/>
                <a:cs typeface="Arial Unicode MS"/>
                <a:sym typeface="Wingdings"/>
              </a:rPr>
              <a:t>ln</a:t>
            </a:r>
            <a:r>
              <a:rPr lang="en-US" altLang="ja-JP" sz="2000" dirty="0" smtClean="0">
                <a:latin typeface="Arial Unicode MS"/>
                <a:cs typeface="Arial Unicode MS"/>
                <a:sym typeface="Wingdings"/>
              </a:rPr>
              <a:t>(E), ~</a:t>
            </a:r>
            <a:r>
              <a:rPr lang="en-US" altLang="ja-JP" sz="2000" dirty="0" err="1" smtClean="0">
                <a:latin typeface="Arial Unicode MS"/>
                <a:cs typeface="Arial Unicode MS"/>
                <a:sym typeface="Wingdings"/>
              </a:rPr>
              <a:t>const</a:t>
            </a:r>
            <a:r>
              <a:rPr lang="en-US" altLang="ja-JP" sz="2000" dirty="0" smtClean="0">
                <a:latin typeface="Arial Unicode MS"/>
                <a:cs typeface="Arial Unicode MS"/>
                <a:sym typeface="Wingdings"/>
              </a:rPr>
              <a:t>)  </a:t>
            </a:r>
          </a:p>
          <a:p>
            <a:pPr lvl="2"/>
            <a:r>
              <a:rPr lang="en-US" altLang="ja-JP" sz="2000" dirty="0" smtClean="0">
                <a:latin typeface="Arial Unicode MS"/>
                <a:cs typeface="Arial Unicode MS"/>
                <a:sym typeface="Wingdings"/>
              </a:rPr>
              <a:t>f(m):quark mass dependence</a:t>
            </a:r>
          </a:p>
          <a:p>
            <a:pPr lvl="3"/>
            <a:r>
              <a:rPr lang="en-US" altLang="ja-JP" dirty="0" err="1">
                <a:latin typeface="Arial Unicode MS"/>
                <a:cs typeface="Arial Unicode MS"/>
                <a:sym typeface="Wingdings"/>
              </a:rPr>
              <a:t>r</a:t>
            </a:r>
            <a:r>
              <a:rPr lang="en-US" altLang="ja-JP" dirty="0" err="1" smtClean="0">
                <a:latin typeface="Arial Unicode MS"/>
                <a:cs typeface="Arial Unicode MS"/>
                <a:sym typeface="Wingdings"/>
              </a:rPr>
              <a:t>adiative</a:t>
            </a:r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 or collisional</a:t>
            </a:r>
          </a:p>
          <a:p>
            <a:pPr lvl="3"/>
            <a:r>
              <a:rPr lang="en-US" altLang="ja-JP" dirty="0" smtClean="0">
                <a:latin typeface="Arial Unicode MS"/>
                <a:cs typeface="Arial Unicode MS"/>
                <a:sym typeface="Wingdings"/>
              </a:rPr>
              <a:t>d</a:t>
            </a:r>
            <a:r>
              <a:rPr kumimoji="1" lang="en-US" altLang="ja-JP" dirty="0" smtClean="0">
                <a:latin typeface="Arial Unicode MS"/>
                <a:cs typeface="Arial Unicode MS"/>
                <a:sym typeface="Wingdings"/>
              </a:rPr>
              <a:t>ead cone effect for heavy quarks</a:t>
            </a:r>
            <a:endParaRPr kumimoji="1" lang="ja-JP" altLang="en-US" dirty="0">
              <a:latin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58</a:t>
            </a:fld>
            <a:endParaRPr kumimoji="1" lang="ja-JP" altLang="en-US"/>
          </a:p>
        </p:txBody>
      </p:sp>
      <p:grpSp>
        <p:nvGrpSpPr>
          <p:cNvPr id="5" name="Group 108"/>
          <p:cNvGrpSpPr>
            <a:grpSpLocks/>
          </p:cNvGrpSpPr>
          <p:nvPr/>
        </p:nvGrpSpPr>
        <p:grpSpPr bwMode="auto">
          <a:xfrm>
            <a:off x="6241452" y="5413507"/>
            <a:ext cx="2919413" cy="1011238"/>
            <a:chOff x="2775" y="2451"/>
            <a:chExt cx="2055" cy="722"/>
          </a:xfrm>
        </p:grpSpPr>
        <p:grpSp>
          <p:nvGrpSpPr>
            <p:cNvPr id="6" name="Group 109"/>
            <p:cNvGrpSpPr>
              <a:grpSpLocks/>
            </p:cNvGrpSpPr>
            <p:nvPr/>
          </p:nvGrpSpPr>
          <p:grpSpPr bwMode="auto">
            <a:xfrm>
              <a:off x="3177" y="2451"/>
              <a:ext cx="1205" cy="722"/>
              <a:chOff x="3283" y="1739"/>
              <a:chExt cx="1066" cy="494"/>
            </a:xfrm>
          </p:grpSpPr>
          <p:sp>
            <p:nvSpPr>
              <p:cNvPr id="9" name="AutoShape 110"/>
              <p:cNvSpPr>
                <a:spLocks noChangeArrowheads="1"/>
              </p:cNvSpPr>
              <p:nvPr/>
            </p:nvSpPr>
            <p:spPr bwMode="auto">
              <a:xfrm>
                <a:off x="3322" y="1744"/>
                <a:ext cx="989" cy="480"/>
              </a:xfrm>
              <a:prstGeom prst="roundRect">
                <a:avLst>
                  <a:gd name="adj" fmla="val 208"/>
                </a:avLst>
              </a:prstGeom>
              <a:solidFill>
                <a:srgbClr val="FF66CC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Oval 111"/>
              <p:cNvSpPr>
                <a:spLocks noChangeArrowheads="1"/>
              </p:cNvSpPr>
              <p:nvPr/>
            </p:nvSpPr>
            <p:spPr bwMode="auto">
              <a:xfrm>
                <a:off x="4268" y="1739"/>
                <a:ext cx="82" cy="490"/>
              </a:xfrm>
              <a:prstGeom prst="ellipse">
                <a:avLst/>
              </a:prstGeom>
              <a:solidFill>
                <a:srgbClr val="6699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Oval 112"/>
              <p:cNvSpPr>
                <a:spLocks noChangeArrowheads="1"/>
              </p:cNvSpPr>
              <p:nvPr/>
            </p:nvSpPr>
            <p:spPr bwMode="auto">
              <a:xfrm>
                <a:off x="3283" y="1739"/>
                <a:ext cx="82" cy="495"/>
              </a:xfrm>
              <a:prstGeom prst="ellipse">
                <a:avLst/>
              </a:prstGeom>
              <a:solidFill>
                <a:srgbClr val="6699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Line 113"/>
            <p:cNvSpPr>
              <a:spLocks noChangeShapeType="1"/>
            </p:cNvSpPr>
            <p:nvPr/>
          </p:nvSpPr>
          <p:spPr bwMode="auto">
            <a:xfrm flipH="1">
              <a:off x="2775" y="2775"/>
              <a:ext cx="276" cy="2"/>
            </a:xfrm>
            <a:prstGeom prst="line">
              <a:avLst/>
            </a:prstGeom>
            <a:noFill/>
            <a:ln w="28440">
              <a:solidFill>
                <a:srgbClr val="6699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4"/>
            <p:cNvSpPr>
              <a:spLocks noChangeShapeType="1"/>
            </p:cNvSpPr>
            <p:nvPr/>
          </p:nvSpPr>
          <p:spPr bwMode="auto">
            <a:xfrm flipH="1">
              <a:off x="4554" y="2775"/>
              <a:ext cx="276" cy="2"/>
            </a:xfrm>
            <a:prstGeom prst="line">
              <a:avLst/>
            </a:prstGeom>
            <a:noFill/>
            <a:ln w="28440">
              <a:solidFill>
                <a:srgbClr val="6699FF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99"/>
          <p:cNvGrpSpPr/>
          <p:nvPr/>
        </p:nvGrpSpPr>
        <p:grpSpPr>
          <a:xfrm>
            <a:off x="7329467" y="4214510"/>
            <a:ext cx="1339849" cy="2613892"/>
            <a:chOff x="5226195" y="1781464"/>
            <a:chExt cx="1339849" cy="2613892"/>
          </a:xfrm>
        </p:grpSpPr>
        <p:sp>
          <p:nvSpPr>
            <p:cNvPr id="13" name="Line 116"/>
            <p:cNvSpPr>
              <a:spLocks noChangeShapeType="1"/>
            </p:cNvSpPr>
            <p:nvPr/>
          </p:nvSpPr>
          <p:spPr bwMode="auto">
            <a:xfrm flipV="1">
              <a:off x="5942879" y="1781464"/>
              <a:ext cx="614362" cy="11271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7"/>
            <p:cNvSpPr>
              <a:spLocks noChangeArrowheads="1"/>
            </p:cNvSpPr>
            <p:nvPr/>
          </p:nvSpPr>
          <p:spPr bwMode="auto">
            <a:xfrm>
              <a:off x="5254770" y="2875252"/>
              <a:ext cx="711200" cy="254000"/>
            </a:xfrm>
            <a:custGeom>
              <a:avLst/>
              <a:gdLst>
                <a:gd name="T0" fmla="*/ 0 w 1950"/>
                <a:gd name="T1" fmla="*/ 47 h 545"/>
                <a:gd name="T2" fmla="*/ 82 w 1950"/>
                <a:gd name="T3" fmla="*/ 47 h 545"/>
                <a:gd name="T4" fmla="*/ 103 w 1950"/>
                <a:gd name="T5" fmla="*/ 0 h 545"/>
                <a:gd name="T6" fmla="*/ 0 60000 65536"/>
                <a:gd name="T7" fmla="*/ 0 60000 65536"/>
                <a:gd name="T8" fmla="*/ 0 60000 65536"/>
                <a:gd name="T9" fmla="*/ 0 w 1950"/>
                <a:gd name="T10" fmla="*/ 0 h 545"/>
                <a:gd name="T11" fmla="*/ 1950 w 1950"/>
                <a:gd name="T12" fmla="*/ 545 h 5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0" h="545">
                  <a:moveTo>
                    <a:pt x="0" y="544"/>
                  </a:moveTo>
                  <a:lnTo>
                    <a:pt x="1547" y="544"/>
                  </a:lnTo>
                  <a:lnTo>
                    <a:pt x="1949" y="0"/>
                  </a:lnTo>
                </a:path>
              </a:pathLst>
            </a:custGeom>
            <a:noFill/>
            <a:ln w="3816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8"/>
            <p:cNvSpPr>
              <a:spLocks noChangeArrowheads="1"/>
            </p:cNvSpPr>
            <p:nvPr/>
          </p:nvSpPr>
          <p:spPr bwMode="auto">
            <a:xfrm>
              <a:off x="5780232" y="3265777"/>
              <a:ext cx="712787" cy="257175"/>
            </a:xfrm>
            <a:custGeom>
              <a:avLst/>
              <a:gdLst>
                <a:gd name="T0" fmla="*/ 103 w 1953"/>
                <a:gd name="T1" fmla="*/ 0 h 551"/>
                <a:gd name="T2" fmla="*/ 21 w 1953"/>
                <a:gd name="T3" fmla="*/ 0 h 551"/>
                <a:gd name="T4" fmla="*/ 0 w 1953"/>
                <a:gd name="T5" fmla="*/ 48 h 551"/>
                <a:gd name="T6" fmla="*/ 0 60000 65536"/>
                <a:gd name="T7" fmla="*/ 0 60000 65536"/>
                <a:gd name="T8" fmla="*/ 0 60000 65536"/>
                <a:gd name="T9" fmla="*/ 0 w 1953"/>
                <a:gd name="T10" fmla="*/ 0 h 551"/>
                <a:gd name="T11" fmla="*/ 1953 w 1953"/>
                <a:gd name="T12" fmla="*/ 551 h 5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3" h="551">
                  <a:moveTo>
                    <a:pt x="1952" y="0"/>
                  </a:moveTo>
                  <a:lnTo>
                    <a:pt x="401" y="0"/>
                  </a:lnTo>
                  <a:lnTo>
                    <a:pt x="0" y="550"/>
                  </a:lnTo>
                </a:path>
              </a:pathLst>
            </a:custGeom>
            <a:noFill/>
            <a:ln w="3816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19"/>
            <p:cNvSpPr txBox="1">
              <a:spLocks noChangeArrowheads="1"/>
            </p:cNvSpPr>
            <p:nvPr/>
          </p:nvSpPr>
          <p:spPr bwMode="auto">
            <a:xfrm>
              <a:off x="5226195" y="2778414"/>
              <a:ext cx="350837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>
              <a:spAutoFit/>
            </a:bodyPr>
            <a:lstStyle/>
            <a:p>
              <a:pPr algn="l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5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 b="1">
                  <a:solidFill>
                    <a:schemeClr val="tx1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17" name="Text Box 120"/>
            <p:cNvSpPr txBox="1">
              <a:spLocks noChangeArrowheads="1"/>
            </p:cNvSpPr>
            <p:nvPr/>
          </p:nvSpPr>
          <p:spPr bwMode="auto">
            <a:xfrm>
              <a:off x="6297757" y="3364202"/>
              <a:ext cx="268287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 anchor="ctr" anchorCtr="1">
              <a:spAutoFit/>
            </a:bodyPr>
            <a:lstStyle/>
            <a:p>
              <a:pPr algn="l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5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 b="1">
                  <a:solidFill>
                    <a:schemeClr val="tx1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18" name="Line 125"/>
            <p:cNvSpPr>
              <a:spLocks noChangeShapeType="1"/>
            </p:cNvSpPr>
            <p:nvPr/>
          </p:nvSpPr>
          <p:spPr bwMode="auto">
            <a:xfrm flipH="1">
              <a:off x="5382491" y="3523530"/>
              <a:ext cx="390669" cy="87182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31"/>
            <p:cNvSpPr>
              <a:spLocks noChangeArrowheads="1"/>
            </p:cNvSpPr>
            <p:nvPr/>
          </p:nvSpPr>
          <p:spPr bwMode="auto">
            <a:xfrm>
              <a:off x="5831032" y="3129252"/>
              <a:ext cx="98425" cy="134938"/>
            </a:xfrm>
            <a:custGeom>
              <a:avLst/>
              <a:gdLst>
                <a:gd name="T0" fmla="*/ 0 w 274"/>
                <a:gd name="T1" fmla="*/ 2 h 292"/>
                <a:gd name="T2" fmla="*/ 10 w 274"/>
                <a:gd name="T3" fmla="*/ 2 h 292"/>
                <a:gd name="T4" fmla="*/ 2 w 274"/>
                <a:gd name="T5" fmla="*/ 13 h 292"/>
                <a:gd name="T6" fmla="*/ 13 w 274"/>
                <a:gd name="T7" fmla="*/ 13 h 292"/>
                <a:gd name="T8" fmla="*/ 6 w 274"/>
                <a:gd name="T9" fmla="*/ 23 h 292"/>
                <a:gd name="T10" fmla="*/ 12 w 274"/>
                <a:gd name="T11" fmla="*/ 23 h 2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292"/>
                <a:gd name="T20" fmla="*/ 274 w 274"/>
                <a:gd name="T21" fmla="*/ 292 h 2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292">
                  <a:moveTo>
                    <a:pt x="0" y="22"/>
                  </a:moveTo>
                  <a:cubicBezTo>
                    <a:pt x="95" y="9"/>
                    <a:pt x="192" y="0"/>
                    <a:pt x="200" y="22"/>
                  </a:cubicBezTo>
                  <a:cubicBezTo>
                    <a:pt x="207" y="45"/>
                    <a:pt x="29" y="132"/>
                    <a:pt x="40" y="156"/>
                  </a:cubicBezTo>
                  <a:cubicBezTo>
                    <a:pt x="49" y="178"/>
                    <a:pt x="247" y="136"/>
                    <a:pt x="260" y="156"/>
                  </a:cubicBezTo>
                  <a:cubicBezTo>
                    <a:pt x="273" y="174"/>
                    <a:pt x="122" y="253"/>
                    <a:pt x="119" y="272"/>
                  </a:cubicBezTo>
                  <a:cubicBezTo>
                    <a:pt x="116" y="291"/>
                    <a:pt x="219" y="274"/>
                    <a:pt x="239" y="272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49"/>
          <p:cNvGrpSpPr>
            <a:grpSpLocks/>
          </p:cNvGrpSpPr>
          <p:nvPr/>
        </p:nvGrpSpPr>
        <p:grpSpPr bwMode="auto">
          <a:xfrm>
            <a:off x="7322540" y="4511662"/>
            <a:ext cx="1347787" cy="2405063"/>
            <a:chOff x="4023" y="540"/>
            <a:chExt cx="849" cy="1515"/>
          </a:xfrm>
        </p:grpSpPr>
        <p:sp>
          <p:nvSpPr>
            <p:cNvPr id="21" name="Line 116"/>
            <p:cNvSpPr>
              <a:spLocks noChangeShapeType="1"/>
            </p:cNvSpPr>
            <p:nvPr/>
          </p:nvSpPr>
          <p:spPr bwMode="auto">
            <a:xfrm flipV="1">
              <a:off x="4481" y="540"/>
              <a:ext cx="391" cy="526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7"/>
            <p:cNvSpPr>
              <a:spLocks noChangeArrowheads="1"/>
            </p:cNvSpPr>
            <p:nvPr/>
          </p:nvSpPr>
          <p:spPr bwMode="auto">
            <a:xfrm>
              <a:off x="4041" y="1044"/>
              <a:ext cx="448" cy="160"/>
            </a:xfrm>
            <a:custGeom>
              <a:avLst/>
              <a:gdLst>
                <a:gd name="T0" fmla="*/ 0 w 1950"/>
                <a:gd name="T1" fmla="*/ 47 h 545"/>
                <a:gd name="T2" fmla="*/ 82 w 1950"/>
                <a:gd name="T3" fmla="*/ 47 h 545"/>
                <a:gd name="T4" fmla="*/ 103 w 1950"/>
                <a:gd name="T5" fmla="*/ 0 h 545"/>
                <a:gd name="T6" fmla="*/ 0 60000 65536"/>
                <a:gd name="T7" fmla="*/ 0 60000 65536"/>
                <a:gd name="T8" fmla="*/ 0 60000 65536"/>
                <a:gd name="T9" fmla="*/ 0 w 1950"/>
                <a:gd name="T10" fmla="*/ 0 h 545"/>
                <a:gd name="T11" fmla="*/ 1950 w 1950"/>
                <a:gd name="T12" fmla="*/ 545 h 5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0" h="545">
                  <a:moveTo>
                    <a:pt x="0" y="544"/>
                  </a:moveTo>
                  <a:lnTo>
                    <a:pt x="1547" y="544"/>
                  </a:lnTo>
                  <a:lnTo>
                    <a:pt x="1949" y="0"/>
                  </a:lnTo>
                </a:path>
              </a:pathLst>
            </a:custGeom>
            <a:noFill/>
            <a:ln w="3816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18"/>
            <p:cNvSpPr>
              <a:spLocks noChangeArrowheads="1"/>
            </p:cNvSpPr>
            <p:nvPr/>
          </p:nvSpPr>
          <p:spPr bwMode="auto">
            <a:xfrm>
              <a:off x="4372" y="1290"/>
              <a:ext cx="449" cy="162"/>
            </a:xfrm>
            <a:custGeom>
              <a:avLst/>
              <a:gdLst>
                <a:gd name="T0" fmla="*/ 103 w 1953"/>
                <a:gd name="T1" fmla="*/ 0 h 551"/>
                <a:gd name="T2" fmla="*/ 21 w 1953"/>
                <a:gd name="T3" fmla="*/ 0 h 551"/>
                <a:gd name="T4" fmla="*/ 0 w 1953"/>
                <a:gd name="T5" fmla="*/ 48 h 551"/>
                <a:gd name="T6" fmla="*/ 0 60000 65536"/>
                <a:gd name="T7" fmla="*/ 0 60000 65536"/>
                <a:gd name="T8" fmla="*/ 0 60000 65536"/>
                <a:gd name="T9" fmla="*/ 0 w 1953"/>
                <a:gd name="T10" fmla="*/ 0 h 551"/>
                <a:gd name="T11" fmla="*/ 1953 w 1953"/>
                <a:gd name="T12" fmla="*/ 551 h 5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3" h="551">
                  <a:moveTo>
                    <a:pt x="1952" y="0"/>
                  </a:moveTo>
                  <a:lnTo>
                    <a:pt x="401" y="0"/>
                  </a:lnTo>
                  <a:lnTo>
                    <a:pt x="0" y="550"/>
                  </a:lnTo>
                </a:path>
              </a:pathLst>
            </a:custGeom>
            <a:noFill/>
            <a:ln w="3816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119"/>
            <p:cNvSpPr txBox="1">
              <a:spLocks noChangeArrowheads="1"/>
            </p:cNvSpPr>
            <p:nvPr/>
          </p:nvSpPr>
          <p:spPr bwMode="auto">
            <a:xfrm>
              <a:off x="4023" y="983"/>
              <a:ext cx="22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>
              <a:spAutoFit/>
            </a:bodyPr>
            <a:lstStyle/>
            <a:p>
              <a:pPr algn="l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5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 b="1">
                  <a:solidFill>
                    <a:schemeClr val="tx1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5" name="Text Box 120"/>
            <p:cNvSpPr txBox="1">
              <a:spLocks noChangeArrowheads="1"/>
            </p:cNvSpPr>
            <p:nvPr/>
          </p:nvSpPr>
          <p:spPr bwMode="auto">
            <a:xfrm>
              <a:off x="4698" y="1352"/>
              <a:ext cx="169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160" tIns="46080" rIns="92160" bIns="46080" anchor="ctr" anchorCtr="1">
              <a:spAutoFit/>
            </a:bodyPr>
            <a:lstStyle/>
            <a:p>
              <a:pPr algn="l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5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 b="1">
                  <a:solidFill>
                    <a:schemeClr val="tx1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6" name="Line 121"/>
            <p:cNvSpPr>
              <a:spLocks noChangeShapeType="1"/>
            </p:cNvSpPr>
            <p:nvPr/>
          </p:nvSpPr>
          <p:spPr bwMode="auto">
            <a:xfrm flipV="1">
              <a:off x="4476" y="761"/>
              <a:ext cx="18" cy="24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22"/>
            <p:cNvSpPr>
              <a:spLocks noChangeShapeType="1"/>
            </p:cNvSpPr>
            <p:nvPr/>
          </p:nvSpPr>
          <p:spPr bwMode="auto">
            <a:xfrm flipV="1">
              <a:off x="4531" y="614"/>
              <a:ext cx="101" cy="35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23"/>
            <p:cNvSpPr>
              <a:spLocks noChangeShapeType="1"/>
            </p:cNvSpPr>
            <p:nvPr/>
          </p:nvSpPr>
          <p:spPr bwMode="auto">
            <a:xfrm flipV="1">
              <a:off x="4569" y="893"/>
              <a:ext cx="90" cy="12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24"/>
            <p:cNvSpPr>
              <a:spLocks noChangeShapeType="1"/>
            </p:cNvSpPr>
            <p:nvPr/>
          </p:nvSpPr>
          <p:spPr bwMode="auto">
            <a:xfrm flipV="1">
              <a:off x="4502" y="727"/>
              <a:ext cx="47" cy="26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25"/>
            <p:cNvSpPr>
              <a:spLocks noChangeShapeType="1"/>
            </p:cNvSpPr>
            <p:nvPr/>
          </p:nvSpPr>
          <p:spPr bwMode="auto">
            <a:xfrm flipH="1">
              <a:off x="4246" y="1472"/>
              <a:ext cx="115" cy="583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26"/>
            <p:cNvSpPr>
              <a:spLocks noChangeShapeType="1"/>
            </p:cNvSpPr>
            <p:nvPr/>
          </p:nvSpPr>
          <p:spPr bwMode="auto">
            <a:xfrm flipH="1">
              <a:off x="4278" y="1496"/>
              <a:ext cx="57" cy="23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27"/>
            <p:cNvSpPr>
              <a:spLocks noChangeShapeType="1"/>
            </p:cNvSpPr>
            <p:nvPr/>
          </p:nvSpPr>
          <p:spPr bwMode="auto">
            <a:xfrm flipH="1">
              <a:off x="4244" y="1480"/>
              <a:ext cx="91" cy="11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28"/>
            <p:cNvSpPr>
              <a:spLocks noChangeShapeType="1"/>
            </p:cNvSpPr>
            <p:nvPr/>
          </p:nvSpPr>
          <p:spPr bwMode="auto">
            <a:xfrm flipH="1">
              <a:off x="4149" y="1453"/>
              <a:ext cx="207" cy="6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9"/>
            <p:cNvSpPr>
              <a:spLocks noChangeShapeType="1"/>
            </p:cNvSpPr>
            <p:nvPr/>
          </p:nvSpPr>
          <p:spPr bwMode="auto">
            <a:xfrm flipH="1">
              <a:off x="4363" y="1483"/>
              <a:ext cx="10" cy="38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0"/>
            <p:cNvSpPr>
              <a:spLocks noChangeShapeType="1"/>
            </p:cNvSpPr>
            <p:nvPr/>
          </p:nvSpPr>
          <p:spPr bwMode="auto">
            <a:xfrm>
              <a:off x="4383" y="1476"/>
              <a:ext cx="49" cy="25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31"/>
            <p:cNvSpPr>
              <a:spLocks noChangeArrowheads="1"/>
            </p:cNvSpPr>
            <p:nvPr/>
          </p:nvSpPr>
          <p:spPr bwMode="auto">
            <a:xfrm>
              <a:off x="4404" y="1204"/>
              <a:ext cx="62" cy="85"/>
            </a:xfrm>
            <a:custGeom>
              <a:avLst/>
              <a:gdLst>
                <a:gd name="T0" fmla="*/ 0 w 274"/>
                <a:gd name="T1" fmla="*/ 2 h 292"/>
                <a:gd name="T2" fmla="*/ 10 w 274"/>
                <a:gd name="T3" fmla="*/ 2 h 292"/>
                <a:gd name="T4" fmla="*/ 2 w 274"/>
                <a:gd name="T5" fmla="*/ 13 h 292"/>
                <a:gd name="T6" fmla="*/ 13 w 274"/>
                <a:gd name="T7" fmla="*/ 13 h 292"/>
                <a:gd name="T8" fmla="*/ 6 w 274"/>
                <a:gd name="T9" fmla="*/ 23 h 292"/>
                <a:gd name="T10" fmla="*/ 12 w 274"/>
                <a:gd name="T11" fmla="*/ 23 h 2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292"/>
                <a:gd name="T20" fmla="*/ 274 w 274"/>
                <a:gd name="T21" fmla="*/ 292 h 2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292">
                  <a:moveTo>
                    <a:pt x="0" y="22"/>
                  </a:moveTo>
                  <a:cubicBezTo>
                    <a:pt x="95" y="9"/>
                    <a:pt x="192" y="0"/>
                    <a:pt x="200" y="22"/>
                  </a:cubicBezTo>
                  <a:cubicBezTo>
                    <a:pt x="207" y="45"/>
                    <a:pt x="29" y="132"/>
                    <a:pt x="40" y="156"/>
                  </a:cubicBezTo>
                  <a:cubicBezTo>
                    <a:pt x="49" y="178"/>
                    <a:pt x="247" y="136"/>
                    <a:pt x="260" y="156"/>
                  </a:cubicBezTo>
                  <a:cubicBezTo>
                    <a:pt x="273" y="174"/>
                    <a:pt x="122" y="253"/>
                    <a:pt x="119" y="272"/>
                  </a:cubicBezTo>
                  <a:cubicBezTo>
                    <a:pt x="116" y="291"/>
                    <a:pt x="219" y="274"/>
                    <a:pt x="239" y="272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" name="Group 134"/>
            <p:cNvGrpSpPr>
              <a:grpSpLocks/>
            </p:cNvGrpSpPr>
            <p:nvPr/>
          </p:nvGrpSpPr>
          <p:grpSpPr bwMode="auto">
            <a:xfrm>
              <a:off x="4461" y="1033"/>
              <a:ext cx="275" cy="132"/>
              <a:chOff x="3873" y="1813"/>
              <a:chExt cx="271" cy="103"/>
            </a:xfrm>
          </p:grpSpPr>
          <p:sp>
            <p:nvSpPr>
              <p:cNvPr id="47" name="Line 135"/>
              <p:cNvSpPr>
                <a:spLocks noChangeShapeType="1"/>
              </p:cNvSpPr>
              <p:nvPr/>
            </p:nvSpPr>
            <p:spPr bwMode="auto">
              <a:xfrm flipV="1">
                <a:off x="4110" y="1812"/>
                <a:ext cx="35" cy="18"/>
              </a:xfrm>
              <a:prstGeom prst="line">
                <a:avLst/>
              </a:prstGeom>
              <a:noFill/>
              <a:ln w="9360">
                <a:solidFill>
                  <a:srgbClr val="FF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36"/>
              <p:cNvSpPr>
                <a:spLocks noChangeArrowheads="1"/>
              </p:cNvSpPr>
              <p:nvPr/>
            </p:nvSpPr>
            <p:spPr bwMode="auto">
              <a:xfrm>
                <a:off x="3873" y="1819"/>
                <a:ext cx="245" cy="101"/>
              </a:xfrm>
              <a:custGeom>
                <a:avLst/>
                <a:gdLst>
                  <a:gd name="T0" fmla="*/ 0 w 1081"/>
                  <a:gd name="T1" fmla="*/ 17 h 444"/>
                  <a:gd name="T2" fmla="*/ 7 w 1081"/>
                  <a:gd name="T3" fmla="*/ 17 h 444"/>
                  <a:gd name="T4" fmla="*/ 7 w 1081"/>
                  <a:gd name="T5" fmla="*/ 18 h 444"/>
                  <a:gd name="T6" fmla="*/ 10 w 1081"/>
                  <a:gd name="T7" fmla="*/ 22 h 444"/>
                  <a:gd name="T8" fmla="*/ 14 w 1081"/>
                  <a:gd name="T9" fmla="*/ 22 h 444"/>
                  <a:gd name="T10" fmla="*/ 17 w 1081"/>
                  <a:gd name="T11" fmla="*/ 19 h 444"/>
                  <a:gd name="T12" fmla="*/ 17 w 1081"/>
                  <a:gd name="T13" fmla="*/ 13 h 444"/>
                  <a:gd name="T14" fmla="*/ 13 w 1081"/>
                  <a:gd name="T15" fmla="*/ 9 h 444"/>
                  <a:gd name="T16" fmla="*/ 13 w 1081"/>
                  <a:gd name="T17" fmla="*/ 15 h 444"/>
                  <a:gd name="T18" fmla="*/ 17 w 1081"/>
                  <a:gd name="T19" fmla="*/ 18 h 444"/>
                  <a:gd name="T20" fmla="*/ 27 w 1081"/>
                  <a:gd name="T21" fmla="*/ 15 h 444"/>
                  <a:gd name="T22" fmla="*/ 24 w 1081"/>
                  <a:gd name="T23" fmla="*/ 6 h 444"/>
                  <a:gd name="T24" fmla="*/ 28 w 1081"/>
                  <a:gd name="T25" fmla="*/ 16 h 444"/>
                  <a:gd name="T26" fmla="*/ 37 w 1081"/>
                  <a:gd name="T27" fmla="*/ 10 h 444"/>
                  <a:gd name="T28" fmla="*/ 34 w 1081"/>
                  <a:gd name="T29" fmla="*/ 3 h 444"/>
                  <a:gd name="T30" fmla="*/ 39 w 1081"/>
                  <a:gd name="T31" fmla="*/ 14 h 444"/>
                  <a:gd name="T32" fmla="*/ 45 w 1081"/>
                  <a:gd name="T33" fmla="*/ 12 h 444"/>
                  <a:gd name="T34" fmla="*/ 44 w 1081"/>
                  <a:gd name="T35" fmla="*/ 1 h 444"/>
                  <a:gd name="T36" fmla="*/ 43 w 1081"/>
                  <a:gd name="T37" fmla="*/ 9 h 444"/>
                  <a:gd name="T38" fmla="*/ 46 w 1081"/>
                  <a:gd name="T39" fmla="*/ 12 h 444"/>
                  <a:gd name="T40" fmla="*/ 56 w 1081"/>
                  <a:gd name="T41" fmla="*/ 3 h 44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81"/>
                  <a:gd name="T64" fmla="*/ 0 h 444"/>
                  <a:gd name="T65" fmla="*/ 1081 w 1081"/>
                  <a:gd name="T66" fmla="*/ 444 h 44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81" h="444">
                    <a:moveTo>
                      <a:pt x="0" y="319"/>
                    </a:moveTo>
                    <a:cubicBezTo>
                      <a:pt x="105" y="329"/>
                      <a:pt x="106" y="295"/>
                      <a:pt x="134" y="322"/>
                    </a:cubicBezTo>
                    <a:cubicBezTo>
                      <a:pt x="153" y="340"/>
                      <a:pt x="118" y="323"/>
                      <a:pt x="141" y="337"/>
                    </a:cubicBezTo>
                    <a:cubicBezTo>
                      <a:pt x="152" y="345"/>
                      <a:pt x="197" y="424"/>
                      <a:pt x="197" y="424"/>
                    </a:cubicBezTo>
                    <a:cubicBezTo>
                      <a:pt x="225" y="425"/>
                      <a:pt x="263" y="443"/>
                      <a:pt x="277" y="423"/>
                    </a:cubicBezTo>
                    <a:cubicBezTo>
                      <a:pt x="292" y="403"/>
                      <a:pt x="323" y="366"/>
                      <a:pt x="323" y="366"/>
                    </a:cubicBezTo>
                    <a:cubicBezTo>
                      <a:pt x="328" y="329"/>
                      <a:pt x="345" y="292"/>
                      <a:pt x="341" y="255"/>
                    </a:cubicBezTo>
                    <a:cubicBezTo>
                      <a:pt x="338" y="215"/>
                      <a:pt x="246" y="170"/>
                      <a:pt x="246" y="170"/>
                    </a:cubicBezTo>
                    <a:cubicBezTo>
                      <a:pt x="238" y="224"/>
                      <a:pt x="212" y="259"/>
                      <a:pt x="261" y="301"/>
                    </a:cubicBezTo>
                    <a:cubicBezTo>
                      <a:pt x="280" y="319"/>
                      <a:pt x="329" y="346"/>
                      <a:pt x="329" y="346"/>
                    </a:cubicBezTo>
                    <a:cubicBezTo>
                      <a:pt x="457" y="369"/>
                      <a:pt x="460" y="375"/>
                      <a:pt x="530" y="289"/>
                    </a:cubicBezTo>
                    <a:cubicBezTo>
                      <a:pt x="542" y="201"/>
                      <a:pt x="543" y="170"/>
                      <a:pt x="461" y="115"/>
                    </a:cubicBezTo>
                    <a:cubicBezTo>
                      <a:pt x="369" y="182"/>
                      <a:pt x="458" y="268"/>
                      <a:pt x="538" y="312"/>
                    </a:cubicBezTo>
                    <a:cubicBezTo>
                      <a:pt x="662" y="335"/>
                      <a:pt x="660" y="290"/>
                      <a:pt x="717" y="203"/>
                    </a:cubicBezTo>
                    <a:cubicBezTo>
                      <a:pt x="724" y="129"/>
                      <a:pt x="733" y="106"/>
                      <a:pt x="664" y="60"/>
                    </a:cubicBezTo>
                    <a:cubicBezTo>
                      <a:pt x="558" y="136"/>
                      <a:pt x="700" y="214"/>
                      <a:pt x="763" y="274"/>
                    </a:cubicBezTo>
                    <a:cubicBezTo>
                      <a:pt x="823" y="277"/>
                      <a:pt x="846" y="282"/>
                      <a:pt x="879" y="238"/>
                    </a:cubicBezTo>
                    <a:cubicBezTo>
                      <a:pt x="901" y="123"/>
                      <a:pt x="949" y="85"/>
                      <a:pt x="847" y="20"/>
                    </a:cubicBezTo>
                    <a:cubicBezTo>
                      <a:pt x="811" y="48"/>
                      <a:pt x="786" y="136"/>
                      <a:pt x="830" y="177"/>
                    </a:cubicBezTo>
                    <a:cubicBezTo>
                      <a:pt x="849" y="194"/>
                      <a:pt x="897" y="222"/>
                      <a:pt x="897" y="222"/>
                    </a:cubicBezTo>
                    <a:cubicBezTo>
                      <a:pt x="1032" y="219"/>
                      <a:pt x="891" y="0"/>
                      <a:pt x="1080" y="55"/>
                    </a:cubicBezTo>
                  </a:path>
                </a:pathLst>
              </a:custGeom>
              <a:noFill/>
              <a:ln w="936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" name="Group 137"/>
            <p:cNvGrpSpPr>
              <a:grpSpLocks/>
            </p:cNvGrpSpPr>
            <p:nvPr/>
          </p:nvGrpSpPr>
          <p:grpSpPr bwMode="auto">
            <a:xfrm>
              <a:off x="4414" y="1347"/>
              <a:ext cx="77" cy="337"/>
              <a:chOff x="3826" y="2057"/>
              <a:chExt cx="76" cy="261"/>
            </a:xfrm>
          </p:grpSpPr>
          <p:sp>
            <p:nvSpPr>
              <p:cNvPr id="45" name="Line 138"/>
              <p:cNvSpPr>
                <a:spLocks noChangeShapeType="1"/>
              </p:cNvSpPr>
              <p:nvPr/>
            </p:nvSpPr>
            <p:spPr bwMode="auto">
              <a:xfrm>
                <a:off x="3892" y="2277"/>
                <a:ext cx="6" cy="41"/>
              </a:xfrm>
              <a:prstGeom prst="line">
                <a:avLst/>
              </a:prstGeom>
              <a:noFill/>
              <a:ln w="9360">
                <a:solidFill>
                  <a:srgbClr val="FF990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39"/>
              <p:cNvSpPr>
                <a:spLocks noChangeArrowheads="1"/>
              </p:cNvSpPr>
              <p:nvPr/>
            </p:nvSpPr>
            <p:spPr bwMode="auto">
              <a:xfrm>
                <a:off x="3826" y="2057"/>
                <a:ext cx="88" cy="221"/>
              </a:xfrm>
              <a:custGeom>
                <a:avLst/>
                <a:gdLst>
                  <a:gd name="T0" fmla="*/ 0 w 388"/>
                  <a:gd name="T1" fmla="*/ 1 h 975"/>
                  <a:gd name="T2" fmla="*/ 3 w 388"/>
                  <a:gd name="T3" fmla="*/ 5 h 975"/>
                  <a:gd name="T4" fmla="*/ 4 w 388"/>
                  <a:gd name="T5" fmla="*/ 4 h 975"/>
                  <a:gd name="T6" fmla="*/ 7 w 388"/>
                  <a:gd name="T7" fmla="*/ 0 h 975"/>
                  <a:gd name="T8" fmla="*/ 9 w 388"/>
                  <a:gd name="T9" fmla="*/ 2 h 975"/>
                  <a:gd name="T10" fmla="*/ 8 w 388"/>
                  <a:gd name="T11" fmla="*/ 7 h 975"/>
                  <a:gd name="T12" fmla="*/ 6 w 388"/>
                  <a:gd name="T13" fmla="*/ 15 h 975"/>
                  <a:gd name="T14" fmla="*/ 1 w 388"/>
                  <a:gd name="T15" fmla="*/ 18 h 975"/>
                  <a:gd name="T16" fmla="*/ 5 w 388"/>
                  <a:gd name="T17" fmla="*/ 10 h 975"/>
                  <a:gd name="T18" fmla="*/ 8 w 388"/>
                  <a:gd name="T19" fmla="*/ 9 h 975"/>
                  <a:gd name="T20" fmla="*/ 11 w 388"/>
                  <a:gd name="T21" fmla="*/ 19 h 975"/>
                  <a:gd name="T22" fmla="*/ 4 w 388"/>
                  <a:gd name="T23" fmla="*/ 28 h 975"/>
                  <a:gd name="T24" fmla="*/ 12 w 388"/>
                  <a:gd name="T25" fmla="*/ 17 h 975"/>
                  <a:gd name="T26" fmla="*/ 12 w 388"/>
                  <a:gd name="T27" fmla="*/ 30 h 975"/>
                  <a:gd name="T28" fmla="*/ 7 w 388"/>
                  <a:gd name="T29" fmla="*/ 38 h 975"/>
                  <a:gd name="T30" fmla="*/ 15 w 388"/>
                  <a:gd name="T31" fmla="*/ 26 h 975"/>
                  <a:gd name="T32" fmla="*/ 17 w 388"/>
                  <a:gd name="T33" fmla="*/ 32 h 975"/>
                  <a:gd name="T34" fmla="*/ 10 w 388"/>
                  <a:gd name="T35" fmla="*/ 46 h 975"/>
                  <a:gd name="T36" fmla="*/ 14 w 388"/>
                  <a:gd name="T37" fmla="*/ 35 h 975"/>
                  <a:gd name="T38" fmla="*/ 17 w 388"/>
                  <a:gd name="T39" fmla="*/ 34 h 975"/>
                  <a:gd name="T40" fmla="*/ 16 w 388"/>
                  <a:gd name="T41" fmla="*/ 50 h 9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8"/>
                  <a:gd name="T64" fmla="*/ 0 h 975"/>
                  <a:gd name="T65" fmla="*/ 388 w 388"/>
                  <a:gd name="T66" fmla="*/ 975 h 9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8" h="975">
                    <a:moveTo>
                      <a:pt x="0" y="24"/>
                    </a:moveTo>
                    <a:cubicBezTo>
                      <a:pt x="50" y="71"/>
                      <a:pt x="31" y="116"/>
                      <a:pt x="59" y="96"/>
                    </a:cubicBezTo>
                    <a:cubicBezTo>
                      <a:pt x="78" y="83"/>
                      <a:pt x="52" y="86"/>
                      <a:pt x="70" y="81"/>
                    </a:cubicBezTo>
                    <a:cubicBezTo>
                      <a:pt x="80" y="77"/>
                      <a:pt x="144" y="0"/>
                      <a:pt x="144" y="0"/>
                    </a:cubicBezTo>
                    <a:cubicBezTo>
                      <a:pt x="156" y="13"/>
                      <a:pt x="183" y="11"/>
                      <a:pt x="177" y="45"/>
                    </a:cubicBezTo>
                    <a:cubicBezTo>
                      <a:pt x="173" y="80"/>
                      <a:pt x="165" y="145"/>
                      <a:pt x="165" y="145"/>
                    </a:cubicBezTo>
                    <a:cubicBezTo>
                      <a:pt x="146" y="195"/>
                      <a:pt x="132" y="253"/>
                      <a:pt x="109" y="300"/>
                    </a:cubicBezTo>
                    <a:cubicBezTo>
                      <a:pt x="85" y="349"/>
                      <a:pt x="18" y="357"/>
                      <a:pt x="18" y="357"/>
                    </a:cubicBezTo>
                    <a:cubicBezTo>
                      <a:pt x="47" y="281"/>
                      <a:pt x="56" y="222"/>
                      <a:pt x="101" y="194"/>
                    </a:cubicBezTo>
                    <a:cubicBezTo>
                      <a:pt x="119" y="182"/>
                      <a:pt x="156" y="175"/>
                      <a:pt x="156" y="175"/>
                    </a:cubicBezTo>
                    <a:cubicBezTo>
                      <a:pt x="224" y="216"/>
                      <a:pt x="229" y="211"/>
                      <a:pt x="209" y="363"/>
                    </a:cubicBezTo>
                    <a:cubicBezTo>
                      <a:pt x="167" y="481"/>
                      <a:pt x="149" y="522"/>
                      <a:pt x="81" y="549"/>
                    </a:cubicBezTo>
                    <a:cubicBezTo>
                      <a:pt x="81" y="408"/>
                      <a:pt x="168" y="349"/>
                      <a:pt x="226" y="336"/>
                    </a:cubicBezTo>
                    <a:cubicBezTo>
                      <a:pt x="292" y="376"/>
                      <a:pt x="266" y="432"/>
                      <a:pt x="240" y="579"/>
                    </a:cubicBezTo>
                    <a:cubicBezTo>
                      <a:pt x="201" y="678"/>
                      <a:pt x="193" y="714"/>
                      <a:pt x="136" y="736"/>
                    </a:cubicBezTo>
                    <a:cubicBezTo>
                      <a:pt x="136" y="576"/>
                      <a:pt x="240" y="554"/>
                      <a:pt x="301" y="512"/>
                    </a:cubicBezTo>
                    <a:cubicBezTo>
                      <a:pt x="329" y="542"/>
                      <a:pt x="342" y="549"/>
                      <a:pt x="331" y="623"/>
                    </a:cubicBezTo>
                    <a:cubicBezTo>
                      <a:pt x="275" y="785"/>
                      <a:pt x="273" y="863"/>
                      <a:pt x="193" y="888"/>
                    </a:cubicBezTo>
                    <a:cubicBezTo>
                      <a:pt x="193" y="831"/>
                      <a:pt x="232" y="705"/>
                      <a:pt x="274" y="674"/>
                    </a:cubicBezTo>
                    <a:cubicBezTo>
                      <a:pt x="294" y="662"/>
                      <a:pt x="329" y="655"/>
                      <a:pt x="329" y="655"/>
                    </a:cubicBezTo>
                    <a:cubicBezTo>
                      <a:pt x="387" y="734"/>
                      <a:pt x="198" y="939"/>
                      <a:pt x="313" y="974"/>
                    </a:cubicBezTo>
                  </a:path>
                </a:pathLst>
              </a:custGeom>
              <a:noFill/>
              <a:ln w="936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140"/>
            <p:cNvGrpSpPr>
              <a:grpSpLocks/>
            </p:cNvGrpSpPr>
            <p:nvPr/>
          </p:nvGrpSpPr>
          <p:grpSpPr bwMode="auto">
            <a:xfrm>
              <a:off x="4137" y="1320"/>
              <a:ext cx="296" cy="140"/>
              <a:chOff x="3552" y="2036"/>
              <a:chExt cx="293" cy="108"/>
            </a:xfrm>
          </p:grpSpPr>
          <p:sp>
            <p:nvSpPr>
              <p:cNvPr id="43" name="Line 141"/>
              <p:cNvSpPr>
                <a:spLocks noChangeShapeType="1"/>
              </p:cNvSpPr>
              <p:nvPr/>
            </p:nvSpPr>
            <p:spPr bwMode="auto">
              <a:xfrm flipH="1">
                <a:off x="3551" y="2126"/>
                <a:ext cx="46" cy="7"/>
              </a:xfrm>
              <a:prstGeom prst="line">
                <a:avLst/>
              </a:prstGeom>
              <a:noFill/>
              <a:ln w="9360">
                <a:solidFill>
                  <a:srgbClr val="3366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42"/>
              <p:cNvSpPr>
                <a:spLocks noChangeArrowheads="1"/>
              </p:cNvSpPr>
              <p:nvPr/>
            </p:nvSpPr>
            <p:spPr bwMode="auto">
              <a:xfrm>
                <a:off x="3591" y="2036"/>
                <a:ext cx="256" cy="125"/>
              </a:xfrm>
              <a:custGeom>
                <a:avLst/>
                <a:gdLst>
                  <a:gd name="T0" fmla="*/ 58 w 1127"/>
                  <a:gd name="T1" fmla="*/ 0 h 550"/>
                  <a:gd name="T2" fmla="*/ 52 w 1127"/>
                  <a:gd name="T3" fmla="*/ 5 h 550"/>
                  <a:gd name="T4" fmla="*/ 53 w 1127"/>
                  <a:gd name="T5" fmla="*/ 5 h 550"/>
                  <a:gd name="T6" fmla="*/ 55 w 1127"/>
                  <a:gd name="T7" fmla="*/ 11 h 550"/>
                  <a:gd name="T8" fmla="*/ 51 w 1127"/>
                  <a:gd name="T9" fmla="*/ 14 h 550"/>
                  <a:gd name="T10" fmla="*/ 47 w 1127"/>
                  <a:gd name="T11" fmla="*/ 12 h 550"/>
                  <a:gd name="T12" fmla="*/ 41 w 1127"/>
                  <a:gd name="T13" fmla="*/ 8 h 550"/>
                  <a:gd name="T14" fmla="*/ 41 w 1127"/>
                  <a:gd name="T15" fmla="*/ 1 h 550"/>
                  <a:gd name="T16" fmla="*/ 46 w 1127"/>
                  <a:gd name="T17" fmla="*/ 8 h 550"/>
                  <a:gd name="T18" fmla="*/ 45 w 1127"/>
                  <a:gd name="T19" fmla="*/ 12 h 550"/>
                  <a:gd name="T20" fmla="*/ 34 w 1127"/>
                  <a:gd name="T21" fmla="*/ 15 h 550"/>
                  <a:gd name="T22" fmla="*/ 29 w 1127"/>
                  <a:gd name="T23" fmla="*/ 5 h 550"/>
                  <a:gd name="T24" fmla="*/ 35 w 1127"/>
                  <a:gd name="T25" fmla="*/ 17 h 550"/>
                  <a:gd name="T26" fmla="*/ 22 w 1127"/>
                  <a:gd name="T27" fmla="*/ 17 h 550"/>
                  <a:gd name="T28" fmla="*/ 18 w 1127"/>
                  <a:gd name="T29" fmla="*/ 9 h 550"/>
                  <a:gd name="T30" fmla="*/ 24 w 1127"/>
                  <a:gd name="T31" fmla="*/ 22 h 550"/>
                  <a:gd name="T32" fmla="*/ 17 w 1127"/>
                  <a:gd name="T33" fmla="*/ 24 h 550"/>
                  <a:gd name="T34" fmla="*/ 8 w 1127"/>
                  <a:gd name="T35" fmla="*/ 13 h 550"/>
                  <a:gd name="T36" fmla="*/ 16 w 1127"/>
                  <a:gd name="T37" fmla="*/ 20 h 550"/>
                  <a:gd name="T38" fmla="*/ 15 w 1127"/>
                  <a:gd name="T39" fmla="*/ 24 h 550"/>
                  <a:gd name="T40" fmla="*/ 0 w 1127"/>
                  <a:gd name="T41" fmla="*/ 22 h 5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7"/>
                  <a:gd name="T64" fmla="*/ 0 h 550"/>
                  <a:gd name="T65" fmla="*/ 1127 w 1127"/>
                  <a:gd name="T66" fmla="*/ 550 h 55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7" h="550">
                    <a:moveTo>
                      <a:pt x="1126" y="0"/>
                    </a:moveTo>
                    <a:cubicBezTo>
                      <a:pt x="1049" y="73"/>
                      <a:pt x="1017" y="43"/>
                      <a:pt x="1019" y="86"/>
                    </a:cubicBezTo>
                    <a:cubicBezTo>
                      <a:pt x="1018" y="113"/>
                      <a:pt x="1032" y="75"/>
                      <a:pt x="1025" y="103"/>
                    </a:cubicBezTo>
                    <a:cubicBezTo>
                      <a:pt x="1023" y="116"/>
                      <a:pt x="1058" y="216"/>
                      <a:pt x="1058" y="216"/>
                    </a:cubicBezTo>
                    <a:cubicBezTo>
                      <a:pt x="1036" y="233"/>
                      <a:pt x="1021" y="274"/>
                      <a:pt x="991" y="265"/>
                    </a:cubicBezTo>
                    <a:cubicBezTo>
                      <a:pt x="963" y="256"/>
                      <a:pt x="903" y="241"/>
                      <a:pt x="903" y="241"/>
                    </a:cubicBezTo>
                    <a:cubicBezTo>
                      <a:pt x="866" y="211"/>
                      <a:pt x="819" y="188"/>
                      <a:pt x="787" y="153"/>
                    </a:cubicBezTo>
                    <a:cubicBezTo>
                      <a:pt x="754" y="114"/>
                      <a:pt x="788" y="16"/>
                      <a:pt x="788" y="16"/>
                    </a:cubicBezTo>
                    <a:cubicBezTo>
                      <a:pt x="844" y="61"/>
                      <a:pt x="897" y="76"/>
                      <a:pt x="896" y="145"/>
                    </a:cubicBezTo>
                    <a:cubicBezTo>
                      <a:pt x="896" y="173"/>
                      <a:pt x="880" y="226"/>
                      <a:pt x="880" y="226"/>
                    </a:cubicBezTo>
                    <a:cubicBezTo>
                      <a:pt x="795" y="328"/>
                      <a:pt x="797" y="335"/>
                      <a:pt x="661" y="301"/>
                    </a:cubicBezTo>
                    <a:cubicBezTo>
                      <a:pt x="576" y="229"/>
                      <a:pt x="547" y="202"/>
                      <a:pt x="563" y="102"/>
                    </a:cubicBezTo>
                    <a:cubicBezTo>
                      <a:pt x="699" y="106"/>
                      <a:pt x="701" y="237"/>
                      <a:pt x="677" y="326"/>
                    </a:cubicBezTo>
                    <a:cubicBezTo>
                      <a:pt x="595" y="423"/>
                      <a:pt x="558" y="383"/>
                      <a:pt x="432" y="338"/>
                    </a:cubicBezTo>
                    <a:cubicBezTo>
                      <a:pt x="360" y="277"/>
                      <a:pt x="330" y="262"/>
                      <a:pt x="345" y="176"/>
                    </a:cubicBezTo>
                    <a:cubicBezTo>
                      <a:pt x="503" y="182"/>
                      <a:pt x="457" y="337"/>
                      <a:pt x="458" y="432"/>
                    </a:cubicBezTo>
                    <a:cubicBezTo>
                      <a:pt x="411" y="472"/>
                      <a:pt x="396" y="490"/>
                      <a:pt x="330" y="470"/>
                    </a:cubicBezTo>
                    <a:cubicBezTo>
                      <a:pt x="208" y="382"/>
                      <a:pt x="133" y="376"/>
                      <a:pt x="159" y="255"/>
                    </a:cubicBezTo>
                    <a:cubicBezTo>
                      <a:pt x="214" y="258"/>
                      <a:pt x="314" y="321"/>
                      <a:pt x="316" y="386"/>
                    </a:cubicBezTo>
                    <a:cubicBezTo>
                      <a:pt x="315" y="415"/>
                      <a:pt x="300" y="467"/>
                      <a:pt x="300" y="467"/>
                    </a:cubicBezTo>
                    <a:cubicBezTo>
                      <a:pt x="188" y="549"/>
                      <a:pt x="105" y="262"/>
                      <a:pt x="0" y="431"/>
                    </a:cubicBezTo>
                  </a:path>
                </a:pathLst>
              </a:custGeom>
              <a:noFill/>
              <a:ln w="936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143"/>
            <p:cNvGrpSpPr>
              <a:grpSpLocks/>
            </p:cNvGrpSpPr>
            <p:nvPr/>
          </p:nvGrpSpPr>
          <p:grpSpPr bwMode="auto">
            <a:xfrm>
              <a:off x="4371" y="767"/>
              <a:ext cx="67" cy="364"/>
              <a:chOff x="3783" y="1607"/>
              <a:chExt cx="67" cy="282"/>
            </a:xfrm>
          </p:grpSpPr>
          <p:sp>
            <p:nvSpPr>
              <p:cNvPr id="41" name="Line 144"/>
              <p:cNvSpPr>
                <a:spLocks noChangeShapeType="1"/>
              </p:cNvSpPr>
              <p:nvPr/>
            </p:nvSpPr>
            <p:spPr bwMode="auto">
              <a:xfrm flipV="1">
                <a:off x="3816" y="1606"/>
                <a:ext cx="3" cy="41"/>
              </a:xfrm>
              <a:prstGeom prst="line">
                <a:avLst/>
              </a:prstGeom>
              <a:noFill/>
              <a:ln w="9360">
                <a:solidFill>
                  <a:srgbClr val="00FF00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45"/>
              <p:cNvSpPr>
                <a:spLocks noChangeArrowheads="1"/>
              </p:cNvSpPr>
              <p:nvPr/>
            </p:nvSpPr>
            <p:spPr bwMode="auto">
              <a:xfrm>
                <a:off x="3779" y="1639"/>
                <a:ext cx="72" cy="251"/>
              </a:xfrm>
              <a:custGeom>
                <a:avLst/>
                <a:gdLst>
                  <a:gd name="T0" fmla="*/ 13 w 317"/>
                  <a:gd name="T1" fmla="*/ 57 h 1106"/>
                  <a:gd name="T2" fmla="*/ 11 w 317"/>
                  <a:gd name="T3" fmla="*/ 50 h 1106"/>
                  <a:gd name="T4" fmla="*/ 10 w 317"/>
                  <a:gd name="T5" fmla="*/ 50 h 1106"/>
                  <a:gd name="T6" fmla="*/ 5 w 317"/>
                  <a:gd name="T7" fmla="*/ 49 h 1106"/>
                  <a:gd name="T8" fmla="*/ 4 w 317"/>
                  <a:gd name="T9" fmla="*/ 45 h 1106"/>
                  <a:gd name="T10" fmla="*/ 5 w 317"/>
                  <a:gd name="T11" fmla="*/ 42 h 1106"/>
                  <a:gd name="T12" fmla="*/ 11 w 317"/>
                  <a:gd name="T13" fmla="*/ 39 h 1106"/>
                  <a:gd name="T14" fmla="*/ 16 w 317"/>
                  <a:gd name="T15" fmla="*/ 42 h 1106"/>
                  <a:gd name="T16" fmla="*/ 10 w 317"/>
                  <a:gd name="T17" fmla="*/ 44 h 1106"/>
                  <a:gd name="T18" fmla="*/ 6 w 317"/>
                  <a:gd name="T19" fmla="*/ 42 h 1106"/>
                  <a:gd name="T20" fmla="*/ 6 w 317"/>
                  <a:gd name="T21" fmla="*/ 31 h 1106"/>
                  <a:gd name="T22" fmla="*/ 15 w 317"/>
                  <a:gd name="T23" fmla="*/ 31 h 1106"/>
                  <a:gd name="T24" fmla="*/ 4 w 317"/>
                  <a:gd name="T25" fmla="*/ 31 h 1106"/>
                  <a:gd name="T26" fmla="*/ 6 w 317"/>
                  <a:gd name="T27" fmla="*/ 20 h 1106"/>
                  <a:gd name="T28" fmla="*/ 14 w 317"/>
                  <a:gd name="T29" fmla="*/ 20 h 1106"/>
                  <a:gd name="T30" fmla="*/ 2 w 317"/>
                  <a:gd name="T31" fmla="*/ 19 h 1106"/>
                  <a:gd name="T32" fmla="*/ 2 w 317"/>
                  <a:gd name="T33" fmla="*/ 13 h 1106"/>
                  <a:gd name="T34" fmla="*/ 13 w 317"/>
                  <a:gd name="T35" fmla="*/ 11 h 1106"/>
                  <a:gd name="T36" fmla="*/ 6 w 317"/>
                  <a:gd name="T37" fmla="*/ 14 h 1106"/>
                  <a:gd name="T38" fmla="*/ 2 w 317"/>
                  <a:gd name="T39" fmla="*/ 12 h 1106"/>
                  <a:gd name="T40" fmla="*/ 7 w 317"/>
                  <a:gd name="T41" fmla="*/ 0 h 1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7"/>
                  <a:gd name="T64" fmla="*/ 0 h 1106"/>
                  <a:gd name="T65" fmla="*/ 317 w 317"/>
                  <a:gd name="T66" fmla="*/ 1106 h 1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7" h="1106">
                    <a:moveTo>
                      <a:pt x="261" y="1105"/>
                    </a:moveTo>
                    <a:cubicBezTo>
                      <a:pt x="217" y="1010"/>
                      <a:pt x="246" y="997"/>
                      <a:pt x="213" y="979"/>
                    </a:cubicBezTo>
                    <a:cubicBezTo>
                      <a:pt x="189" y="967"/>
                      <a:pt x="218" y="995"/>
                      <a:pt x="197" y="978"/>
                    </a:cubicBezTo>
                    <a:cubicBezTo>
                      <a:pt x="185" y="970"/>
                      <a:pt x="97" y="956"/>
                      <a:pt x="97" y="956"/>
                    </a:cubicBezTo>
                    <a:cubicBezTo>
                      <a:pt x="87" y="930"/>
                      <a:pt x="57" y="901"/>
                      <a:pt x="71" y="881"/>
                    </a:cubicBezTo>
                    <a:cubicBezTo>
                      <a:pt x="84" y="861"/>
                      <a:pt x="107" y="819"/>
                      <a:pt x="107" y="819"/>
                    </a:cubicBezTo>
                    <a:cubicBezTo>
                      <a:pt x="141" y="801"/>
                      <a:pt x="168" y="773"/>
                      <a:pt x="205" y="763"/>
                    </a:cubicBezTo>
                    <a:cubicBezTo>
                      <a:pt x="241" y="752"/>
                      <a:pt x="316" y="822"/>
                      <a:pt x="316" y="822"/>
                    </a:cubicBezTo>
                    <a:cubicBezTo>
                      <a:pt x="267" y="850"/>
                      <a:pt x="244" y="885"/>
                      <a:pt x="189" y="855"/>
                    </a:cubicBezTo>
                    <a:cubicBezTo>
                      <a:pt x="165" y="844"/>
                      <a:pt x="125" y="806"/>
                      <a:pt x="125" y="806"/>
                    </a:cubicBezTo>
                    <a:cubicBezTo>
                      <a:pt x="59" y="694"/>
                      <a:pt x="53" y="693"/>
                      <a:pt x="108" y="597"/>
                    </a:cubicBezTo>
                    <a:cubicBezTo>
                      <a:pt x="183" y="556"/>
                      <a:pt x="213" y="545"/>
                      <a:pt x="291" y="601"/>
                    </a:cubicBezTo>
                    <a:cubicBezTo>
                      <a:pt x="260" y="712"/>
                      <a:pt x="152" y="657"/>
                      <a:pt x="83" y="598"/>
                    </a:cubicBezTo>
                    <a:cubicBezTo>
                      <a:pt x="20" y="489"/>
                      <a:pt x="62" y="476"/>
                      <a:pt x="124" y="391"/>
                    </a:cubicBezTo>
                    <a:cubicBezTo>
                      <a:pt x="188" y="360"/>
                      <a:pt x="208" y="343"/>
                      <a:pt x="274" y="390"/>
                    </a:cubicBezTo>
                    <a:cubicBezTo>
                      <a:pt x="239" y="519"/>
                      <a:pt x="118" y="412"/>
                      <a:pt x="41" y="373"/>
                    </a:cubicBezTo>
                    <a:cubicBezTo>
                      <a:pt x="18" y="318"/>
                      <a:pt x="5" y="297"/>
                      <a:pt x="35" y="252"/>
                    </a:cubicBezTo>
                    <a:cubicBezTo>
                      <a:pt x="134" y="190"/>
                      <a:pt x="154" y="133"/>
                      <a:pt x="247" y="205"/>
                    </a:cubicBezTo>
                    <a:cubicBezTo>
                      <a:pt x="234" y="249"/>
                      <a:pt x="161" y="304"/>
                      <a:pt x="108" y="277"/>
                    </a:cubicBezTo>
                    <a:cubicBezTo>
                      <a:pt x="85" y="265"/>
                      <a:pt x="44" y="229"/>
                      <a:pt x="44" y="229"/>
                    </a:cubicBezTo>
                    <a:cubicBezTo>
                      <a:pt x="0" y="102"/>
                      <a:pt x="251" y="158"/>
                      <a:pt x="136" y="0"/>
                    </a:cubicBezTo>
                  </a:path>
                </a:pathLst>
              </a:custGeom>
              <a:noFill/>
              <a:ln w="936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9" name="Group 8"/>
          <p:cNvGrpSpPr>
            <a:grpSpLocks/>
          </p:cNvGrpSpPr>
          <p:nvPr/>
        </p:nvGrpSpPr>
        <p:grpSpPr bwMode="auto">
          <a:xfrm>
            <a:off x="5772346" y="2023067"/>
            <a:ext cx="3100387" cy="923925"/>
            <a:chOff x="3738" y="1071"/>
            <a:chExt cx="1953" cy="582"/>
          </a:xfrm>
        </p:grpSpPr>
        <p:sp>
          <p:nvSpPr>
            <p:cNvPr id="50" name="Text Box 6"/>
            <p:cNvSpPr txBox="1">
              <a:spLocks noChangeArrowheads="1"/>
            </p:cNvSpPr>
            <p:nvPr/>
          </p:nvSpPr>
          <p:spPr bwMode="auto">
            <a:xfrm>
              <a:off x="3738" y="1071"/>
              <a:ext cx="1953" cy="582"/>
            </a:xfrm>
            <a:prstGeom prst="rect">
              <a:avLst/>
            </a:prstGeom>
            <a:solidFill>
              <a:srgbClr val="FFFF99"/>
            </a:solidFill>
            <a:ln w="38100" algn="ctr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jet quenching measures</a:t>
              </a:r>
            </a:p>
            <a:p>
              <a:pPr>
                <a:buClrTx/>
                <a:buFontTx/>
                <a:buNone/>
              </a:pPr>
              <a:r>
                <a:rPr lang="en-US" dirty="0" smtClean="0">
                  <a:solidFill>
                    <a:srgbClr val="000000"/>
                  </a:solidFill>
                  <a:latin typeface="Arial" pitchFamily="34" charset="0"/>
                </a:rPr>
                <a:t>‘stopping power' 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of QGP</a:t>
              </a:r>
            </a:p>
            <a:p>
              <a:pPr>
                <a:buClrTx/>
                <a:buFontTx/>
                <a:buNone/>
              </a:pPr>
              <a:r>
                <a:rPr lang="en-US" dirty="0">
                  <a:latin typeface="Symbol" pitchFamily="18" charset="2"/>
                </a:rPr>
                <a:t>D</a:t>
              </a:r>
              <a:r>
                <a:rPr lang="en-US" dirty="0">
                  <a:latin typeface="Arial" pitchFamily="34" charset="0"/>
                </a:rPr>
                <a:t>E ~  f(</a:t>
              </a:r>
              <a:r>
                <a:rPr lang="en-US" i="1" dirty="0">
                  <a:latin typeface="Arial" pitchFamily="34" charset="0"/>
                </a:rPr>
                <a:t>m</a:t>
              </a:r>
              <a:r>
                <a:rPr lang="en-US" dirty="0">
                  <a:latin typeface="Arial" pitchFamily="34" charset="0"/>
                </a:rPr>
                <a:t>) 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x</a:t>
              </a:r>
              <a:r>
                <a:rPr lang="en-US" dirty="0">
                  <a:latin typeface="Arial" pitchFamily="34" charset="0"/>
                </a:rPr>
                <a:t> </a:t>
              </a:r>
              <a:r>
                <a:rPr lang="en-US" dirty="0" err="1">
                  <a:latin typeface="Arial" pitchFamily="34" charset="0"/>
                </a:rPr>
                <a:t>c</a:t>
              </a:r>
              <a:r>
                <a:rPr lang="en-US" baseline="-25000" dirty="0" err="1">
                  <a:latin typeface="Arial" pitchFamily="34" charset="0"/>
                </a:rPr>
                <a:t>q</a:t>
              </a:r>
              <a:r>
                <a:rPr lang="en-US" dirty="0">
                  <a:latin typeface="Arial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x</a:t>
              </a:r>
              <a:r>
                <a:rPr lang="en-US" dirty="0">
                  <a:latin typeface="Arial" pitchFamily="34" charset="0"/>
                </a:rPr>
                <a:t> q 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x</a:t>
              </a:r>
              <a:r>
                <a:rPr lang="en-US" dirty="0">
                  <a:latin typeface="Arial" pitchFamily="34" charset="0"/>
                </a:rPr>
                <a:t> </a:t>
              </a:r>
              <a:r>
                <a:rPr lang="en-US" dirty="0" smtClean="0">
                  <a:latin typeface="Arial" pitchFamily="34" charset="0"/>
                </a:rPr>
                <a:t>L</a:t>
              </a:r>
              <a:r>
                <a:rPr lang="en-US" baseline="30000" dirty="0" smtClean="0">
                  <a:latin typeface="Arial" pitchFamily="34" charset="0"/>
                </a:rPr>
                <a:t>n 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x</a:t>
              </a:r>
              <a:r>
                <a:rPr lang="en-US" dirty="0">
                  <a:latin typeface="Arial" pitchFamily="34" charset="0"/>
                </a:rPr>
                <a:t> f(</a:t>
              </a:r>
              <a:r>
                <a:rPr lang="en-US" i="1" dirty="0">
                  <a:latin typeface="Arial" pitchFamily="34" charset="0"/>
                </a:rPr>
                <a:t>E</a:t>
              </a:r>
              <a:r>
                <a:rPr lang="en-US" dirty="0" smtClean="0">
                  <a:latin typeface="Arial" pitchFamily="34" charset="0"/>
                </a:rPr>
                <a:t>)</a:t>
              </a:r>
              <a:endParaRPr lang="en-US" dirty="0">
                <a:latin typeface="Arial" pitchFamily="34" charset="0"/>
              </a:endParaRPr>
            </a:p>
          </p:txBody>
        </p:sp>
        <p:sp>
          <p:nvSpPr>
            <p:cNvPr id="51" name="Text Box 7"/>
            <p:cNvSpPr txBox="1">
              <a:spLocks noChangeArrowheads="1"/>
            </p:cNvSpPr>
            <p:nvPr/>
          </p:nvSpPr>
          <p:spPr bwMode="auto">
            <a:xfrm>
              <a:off x="4806" y="1384"/>
              <a:ext cx="191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buClr>
                  <a:srgbClr val="FC0128"/>
                </a:buClr>
              </a:pPr>
              <a:r>
                <a:rPr lang="en-US" b="1" dirty="0">
                  <a:solidFill>
                    <a:srgbClr val="000000"/>
                  </a:solidFill>
                  <a:latin typeface="Arial" pitchFamily="34" charset="0"/>
                </a:rPr>
                <a:t>^</a:t>
              </a:r>
            </a:p>
          </p:txBody>
        </p:sp>
      </p:grpSp>
      <p:sp>
        <p:nvSpPr>
          <p:cNvPr id="52" name="テキスト ボックス 51"/>
          <p:cNvSpPr txBox="1"/>
          <p:nvPr/>
        </p:nvSpPr>
        <p:spPr>
          <a:xfrm>
            <a:off x="5997801" y="3017067"/>
            <a:ext cx="2947287" cy="116955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m</a:t>
            </a:r>
            <a:r>
              <a:rPr kumimoji="1" lang="en-US" altLang="ja-JP" sz="1400" baseline="-25000" dirty="0" err="1" smtClean="0"/>
              <a:t>D</a:t>
            </a:r>
            <a:r>
              <a:rPr kumimoji="1" lang="en-US" altLang="ja-JP" sz="1400" dirty="0" smtClean="0"/>
              <a:t> ~ </a:t>
            </a:r>
            <a:r>
              <a:rPr kumimoji="1" lang="en-US" altLang="ja-JP" sz="1400" dirty="0" err="1" smtClean="0"/>
              <a:t>gT</a:t>
            </a:r>
            <a:r>
              <a:rPr kumimoji="1" lang="en-US" altLang="ja-JP" sz="1400" dirty="0" smtClean="0"/>
              <a:t> ~ 1 </a:t>
            </a:r>
            <a:r>
              <a:rPr kumimoji="1" lang="en-US" altLang="ja-JP" sz="1400" dirty="0" err="1" smtClean="0"/>
              <a:t>GeV</a:t>
            </a:r>
            <a:r>
              <a:rPr kumimoji="1" lang="en-US" altLang="ja-JP" sz="1400" dirty="0" smtClean="0"/>
              <a:t>  (T=0.4 </a:t>
            </a:r>
            <a:r>
              <a:rPr kumimoji="1" lang="en-US" altLang="ja-JP" sz="1400" dirty="0" err="1" smtClean="0"/>
              <a:t>GeV</a:t>
            </a:r>
            <a:r>
              <a:rPr kumimoji="1" lang="en-US" altLang="ja-JP" sz="1400" dirty="0" smtClean="0"/>
              <a:t>, </a:t>
            </a:r>
            <a:r>
              <a:rPr kumimoji="1" lang="en-US" altLang="ja-JP" sz="1400" dirty="0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1400" baseline="-25000" dirty="0" smtClean="0"/>
              <a:t>s</a:t>
            </a:r>
            <a:r>
              <a:rPr kumimoji="1" lang="en-US" altLang="ja-JP" sz="1400" dirty="0" smtClean="0"/>
              <a:t>=0.5)</a:t>
            </a:r>
          </a:p>
          <a:p>
            <a:pPr marL="285750" indent="-285750">
              <a:buFont typeface="Symbol" charset="0"/>
              <a:buChar char="r"/>
            </a:pPr>
            <a:r>
              <a:rPr lang="en-US" altLang="ja-JP" sz="1400" dirty="0" smtClean="0"/>
              <a:t>= </a:t>
            </a:r>
            <a:r>
              <a:rPr kumimoji="1" lang="en-US" altLang="ja-JP" sz="1400" dirty="0" smtClean="0"/>
              <a:t> 16/</a:t>
            </a:r>
            <a:r>
              <a:rPr kumimoji="1" lang="en-US" altLang="ja-JP" sz="14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1400" baseline="30000" dirty="0" smtClean="0"/>
              <a:t>2</a:t>
            </a:r>
            <a:r>
              <a:rPr kumimoji="1" lang="en-US" altLang="ja-JP" sz="1400" dirty="0" smtClean="0"/>
              <a:t>*</a:t>
            </a:r>
            <a:r>
              <a:rPr kumimoji="1" lang="en-US" altLang="ja-JP" sz="1400" dirty="0" smtClean="0">
                <a:latin typeface="Symbol" charset="2"/>
                <a:cs typeface="Symbol" charset="2"/>
              </a:rPr>
              <a:t>z(3)</a:t>
            </a:r>
            <a:r>
              <a:rPr kumimoji="1" lang="en-US" altLang="ja-JP" sz="1400" dirty="0" smtClean="0"/>
              <a:t>*T</a:t>
            </a:r>
            <a:r>
              <a:rPr kumimoji="1" lang="en-US" altLang="ja-JP" sz="1400" baseline="30000" dirty="0" smtClean="0"/>
              <a:t>3</a:t>
            </a:r>
            <a:r>
              <a:rPr kumimoji="1" lang="en-US" altLang="ja-JP" sz="1400" dirty="0" smtClean="0"/>
              <a:t> ~ 15 fm</a:t>
            </a:r>
            <a:r>
              <a:rPr kumimoji="1" lang="en-US" altLang="ja-JP" sz="1400" baseline="30000" dirty="0" smtClean="0"/>
              <a:t>-3</a:t>
            </a:r>
          </a:p>
          <a:p>
            <a:r>
              <a:rPr lang="en-US" altLang="ja-JP" sz="1400" dirty="0" err="1">
                <a:latin typeface="Symbol" charset="2"/>
                <a:cs typeface="Symbol" charset="2"/>
              </a:rPr>
              <a:t>s</a:t>
            </a:r>
            <a:r>
              <a:rPr lang="en-US" altLang="ja-JP" sz="1400" baseline="-25000" dirty="0" err="1" smtClean="0"/>
              <a:t>gg</a:t>
            </a:r>
            <a:r>
              <a:rPr lang="en-US" altLang="ja-JP" sz="1400" dirty="0" smtClean="0"/>
              <a:t>(T)</a:t>
            </a:r>
            <a:r>
              <a:rPr kumimoji="1" lang="en-US" altLang="ja-JP" sz="1400" dirty="0" smtClean="0"/>
              <a:t>  ~ 9</a:t>
            </a:r>
            <a:r>
              <a:rPr kumimoji="1" lang="en-US" altLang="ja-JP" sz="1400" dirty="0" smtClean="0">
                <a:latin typeface="Symbol" charset="2"/>
                <a:cs typeface="Symbol" charset="2"/>
              </a:rPr>
              <a:t>pa</a:t>
            </a:r>
            <a:r>
              <a:rPr kumimoji="1" lang="en-US" altLang="ja-JP" sz="1400" baseline="-25000" dirty="0" smtClean="0"/>
              <a:t>s</a:t>
            </a:r>
            <a:r>
              <a:rPr kumimoji="1" lang="en-US" altLang="ja-JP" sz="1400" baseline="30000" dirty="0" smtClean="0"/>
              <a:t>4</a:t>
            </a:r>
            <a:r>
              <a:rPr kumimoji="1" lang="en-US" altLang="ja-JP" sz="1400" dirty="0" smtClean="0"/>
              <a:t>/(2m</a:t>
            </a:r>
            <a:r>
              <a:rPr kumimoji="1" lang="en-US" altLang="ja-JP" sz="1400" baseline="-25000" dirty="0" smtClean="0"/>
              <a:t>D</a:t>
            </a:r>
            <a:r>
              <a:rPr kumimoji="1" lang="en-US" altLang="ja-JP" sz="1400" baseline="30000" dirty="0" smtClean="0"/>
              <a:t>2</a:t>
            </a:r>
            <a:r>
              <a:rPr kumimoji="1" lang="en-US" altLang="ja-JP" sz="1400" dirty="0" smtClean="0"/>
              <a:t>) ~ 9mb</a:t>
            </a:r>
          </a:p>
          <a:p>
            <a:r>
              <a:rPr lang="en-US" altLang="ja-JP" sz="1400" dirty="0" err="1"/>
              <a:t>q</a:t>
            </a:r>
            <a:r>
              <a:rPr lang="en-US" altLang="ja-JP" sz="1400" dirty="0" err="1" smtClean="0"/>
              <a:t>hat</a:t>
            </a:r>
            <a:r>
              <a:rPr lang="en-US" altLang="ja-JP" sz="1400" dirty="0" smtClean="0"/>
              <a:t> ~ 2 GeV</a:t>
            </a:r>
            <a:r>
              <a:rPr lang="en-US" altLang="ja-JP" sz="1400" baseline="30000" dirty="0" smtClean="0"/>
              <a:t>2</a:t>
            </a:r>
            <a:r>
              <a:rPr lang="en-US" altLang="ja-JP" sz="1400" dirty="0" smtClean="0"/>
              <a:t>/</a:t>
            </a:r>
            <a:r>
              <a:rPr lang="en-US" altLang="ja-JP" sz="1400" dirty="0" err="1" smtClean="0"/>
              <a:t>fm</a:t>
            </a:r>
            <a:r>
              <a:rPr lang="en-US" altLang="ja-JP" sz="1400" dirty="0" smtClean="0"/>
              <a:t> </a:t>
            </a:r>
            <a:r>
              <a:rPr kumimoji="1" lang="en-US" altLang="ja-JP" sz="1400" dirty="0" smtClean="0"/>
              <a:t> </a:t>
            </a:r>
          </a:p>
          <a:p>
            <a:r>
              <a:rPr lang="en-US" altLang="ja-JP" sz="1400" dirty="0" err="1">
                <a:latin typeface="Symbol" charset="2"/>
                <a:cs typeface="Symbol" charset="2"/>
              </a:rPr>
              <a:t>l</a:t>
            </a:r>
            <a:r>
              <a:rPr lang="en-US" altLang="ja-JP" sz="1400" dirty="0" err="1" smtClean="0"/>
              <a:t>g</a:t>
            </a:r>
            <a:r>
              <a:rPr lang="en-US" altLang="ja-JP" sz="1400" dirty="0" smtClean="0"/>
              <a:t> ~ 0.5fm, </a:t>
            </a:r>
            <a:r>
              <a:rPr lang="en-US" altLang="ja-JP" sz="1400" dirty="0" err="1" smtClean="0">
                <a:latin typeface="Symbol" charset="2"/>
                <a:cs typeface="Symbol" charset="2"/>
              </a:rPr>
              <a:t>l</a:t>
            </a:r>
            <a:r>
              <a:rPr lang="en-US" altLang="ja-JP" sz="1400" dirty="0" err="1" smtClean="0"/>
              <a:t>q</a:t>
            </a:r>
            <a:r>
              <a:rPr lang="en-US" altLang="ja-JP" sz="1400" dirty="0" smtClean="0"/>
              <a:t> ~ 9/4*</a:t>
            </a:r>
            <a:r>
              <a:rPr lang="en-US" altLang="ja-JP" sz="1400" dirty="0" err="1" smtClean="0">
                <a:latin typeface="Symbol" charset="2"/>
                <a:cs typeface="Symbol" charset="2"/>
              </a:rPr>
              <a:t>l</a:t>
            </a:r>
            <a:r>
              <a:rPr lang="en-US" altLang="ja-JP" sz="1400" baseline="-25000" dirty="0" err="1" smtClean="0"/>
              <a:t>g</a:t>
            </a:r>
            <a:r>
              <a:rPr lang="en-US" altLang="ja-JP" sz="1400" dirty="0" smtClean="0"/>
              <a:t> ~ 1fm &lt;&lt; </a:t>
            </a:r>
            <a:r>
              <a:rPr lang="en-US" altLang="ja-JP" sz="1400" dirty="0" err="1" smtClean="0"/>
              <a:t>R</a:t>
            </a:r>
            <a:r>
              <a:rPr lang="en-US" altLang="ja-JP" sz="1400" baseline="-25000" dirty="0" err="1" smtClean="0"/>
              <a:t>sys</a:t>
            </a:r>
            <a:endParaRPr kumimoji="1" lang="ja-JP" altLang="en-US" sz="1400" baseline="-25000" dirty="0"/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339" y="3510942"/>
            <a:ext cx="2085461" cy="183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5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302" y="2423257"/>
            <a:ext cx="6337697" cy="447853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25" y="3734198"/>
            <a:ext cx="4397732" cy="316759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</a:t>
            </a:r>
            <a:r>
              <a:rPr kumimoji="1" lang="en-US" altLang="ja-JP" baseline="-25000" dirty="0" smtClean="0"/>
              <a:t>AA</a:t>
            </a:r>
            <a:r>
              <a:rPr kumimoji="1" lang="en-US" altLang="ja-JP" dirty="0" smtClean="0"/>
              <a:t> of PID hadron at high </a:t>
            </a:r>
            <a:r>
              <a:rPr kumimoji="1" lang="en-US" altLang="ja-JP" dirty="0" err="1" smtClean="0"/>
              <a:t>pT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158201"/>
            <a:ext cx="8686799" cy="4525963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Arial Unicode MS"/>
                <a:cs typeface="Arial Unicode MS"/>
              </a:rPr>
              <a:t>High </a:t>
            </a:r>
            <a:r>
              <a:rPr lang="en-US" altLang="ja-JP" sz="2400" dirty="0" err="1" smtClean="0">
                <a:latin typeface="Arial Unicode MS"/>
                <a:cs typeface="Arial Unicode MS"/>
              </a:rPr>
              <a:t>p</a:t>
            </a:r>
            <a:r>
              <a:rPr lang="en-US" altLang="ja-JP" sz="2400" baseline="-25000" dirty="0" err="1" smtClean="0">
                <a:latin typeface="Arial Unicode MS"/>
                <a:cs typeface="Arial Unicode MS"/>
              </a:rPr>
              <a:t>T</a:t>
            </a:r>
            <a:r>
              <a:rPr lang="ja-JP" altLang="en-US" sz="2400" dirty="0" smtClean="0">
                <a:latin typeface="Arial Unicode MS"/>
                <a:cs typeface="Arial Unicode MS"/>
              </a:rPr>
              <a:t>で</a:t>
            </a:r>
            <a:r>
              <a:rPr lang="ja-JP" altLang="en-US" sz="2400" dirty="0" smtClean="0">
                <a:latin typeface="Arial Unicode MS"/>
                <a:cs typeface="Arial Unicode MS"/>
              </a:rPr>
              <a:t>は</a:t>
            </a:r>
            <a:r>
              <a:rPr lang="en-US" altLang="ja-JP" sz="2400" dirty="0">
                <a:latin typeface="Symbol" charset="2"/>
                <a:cs typeface="Symbol" charset="2"/>
              </a:rPr>
              <a:t>p</a:t>
            </a:r>
            <a:r>
              <a:rPr lang="en-US" altLang="ja-JP" sz="2400" dirty="0" smtClean="0">
                <a:latin typeface="Arial Unicode MS"/>
                <a:cs typeface="Arial Unicode MS"/>
              </a:rPr>
              <a:t>/</a:t>
            </a:r>
            <a:r>
              <a:rPr lang="en-US" altLang="ja-JP" sz="2400" dirty="0" smtClean="0">
                <a:latin typeface="Arial Unicode MS"/>
                <a:cs typeface="Arial Unicode MS"/>
              </a:rPr>
              <a:t>K/proton</a:t>
            </a:r>
            <a:r>
              <a:rPr lang="ja-JP" altLang="en-US" sz="2400" dirty="0" smtClean="0">
                <a:latin typeface="Arial Unicode MS"/>
                <a:cs typeface="Arial Unicode MS"/>
              </a:rPr>
              <a:t>の違いはない</a:t>
            </a:r>
            <a:endParaRPr lang="en-US" altLang="ja-JP" sz="2400" dirty="0" smtClean="0">
              <a:latin typeface="Arial Unicode MS"/>
              <a:cs typeface="Arial Unicode MS"/>
            </a:endParaRPr>
          </a:p>
          <a:p>
            <a:r>
              <a:rPr lang="en-US" altLang="ja-JP" sz="2400" dirty="0" smtClean="0">
                <a:latin typeface="Arial Unicode MS"/>
                <a:cs typeface="Arial Unicode MS"/>
              </a:rPr>
              <a:t>RHIC</a:t>
            </a:r>
            <a:r>
              <a:rPr lang="ja-JP" altLang="en-US" sz="2400" dirty="0" smtClean="0">
                <a:latin typeface="Arial Unicode MS"/>
                <a:cs typeface="Arial Unicode MS"/>
              </a:rPr>
              <a:t>と同程度の抑制</a:t>
            </a:r>
            <a:r>
              <a:rPr lang="en-US" altLang="ja-JP" sz="2400" dirty="0" smtClean="0">
                <a:latin typeface="Arial Unicode MS"/>
                <a:cs typeface="Arial Unicode MS"/>
              </a:rPr>
              <a:t> </a:t>
            </a:r>
            <a:r>
              <a:rPr lang="en-US" altLang="ja-JP" sz="2200" dirty="0" smtClean="0">
                <a:latin typeface="Arial Unicode MS"/>
                <a:cs typeface="Arial Unicode MS"/>
              </a:rPr>
              <a:t>(cf. RHIC</a:t>
            </a:r>
            <a:r>
              <a:rPr lang="en-US" altLang="ja-JP" sz="2200" dirty="0" smtClean="0">
                <a:latin typeface="Arial Unicode MS"/>
                <a:cs typeface="Arial Unicode MS"/>
              </a:rPr>
              <a:t>: q-jets, LHC: g-jets dominant)</a:t>
            </a:r>
          </a:p>
          <a:p>
            <a:r>
              <a:rPr kumimoji="1" lang="en-US" altLang="ja-JP" sz="2400" dirty="0" smtClean="0">
                <a:latin typeface="Arial Unicode MS"/>
                <a:cs typeface="Arial Unicode MS"/>
              </a:rPr>
              <a:t>High </a:t>
            </a:r>
            <a:r>
              <a:rPr kumimoji="1" lang="en-US" altLang="ja-JP" sz="2400" dirty="0" err="1" smtClean="0">
                <a:latin typeface="Arial Unicode MS"/>
                <a:cs typeface="Arial Unicode MS"/>
              </a:rPr>
              <a:t>p</a:t>
            </a:r>
            <a:r>
              <a:rPr kumimoji="1" lang="en-US" altLang="ja-JP" sz="2400" baseline="-25000" dirty="0" err="1" smtClean="0">
                <a:latin typeface="Arial Unicode MS"/>
                <a:cs typeface="Arial Unicode MS"/>
              </a:rPr>
              <a:t>T</a:t>
            </a:r>
            <a:r>
              <a:rPr kumimoji="1" lang="ja-JP" altLang="en-US" sz="2400" dirty="0" smtClean="0">
                <a:latin typeface="Arial Unicode MS"/>
                <a:cs typeface="Arial Unicode MS"/>
              </a:rPr>
              <a:t>で</a:t>
            </a:r>
            <a:r>
              <a:rPr kumimoji="1" lang="en-US" altLang="ja-JP" sz="2400" dirty="0" smtClean="0">
                <a:latin typeface="Arial Unicode MS"/>
                <a:cs typeface="Arial Unicode MS"/>
              </a:rPr>
              <a:t>R</a:t>
            </a:r>
            <a:r>
              <a:rPr kumimoji="1" lang="en-US" altLang="ja-JP" sz="2400" baseline="-25000" dirty="0" smtClean="0">
                <a:latin typeface="Arial Unicode MS"/>
                <a:cs typeface="Arial Unicode MS"/>
              </a:rPr>
              <a:t>AA</a:t>
            </a:r>
            <a:r>
              <a:rPr kumimoji="1" lang="ja-JP" altLang="en-US" sz="2400" dirty="0" smtClean="0">
                <a:latin typeface="Arial Unicode MS"/>
                <a:cs typeface="Arial Unicode MS"/>
              </a:rPr>
              <a:t>が増加</a:t>
            </a:r>
            <a:endParaRPr kumimoji="1" lang="en-US" altLang="ja-JP" sz="2400" dirty="0" smtClean="0">
              <a:latin typeface="Arial Unicode MS"/>
              <a:cs typeface="Arial Unicode MS"/>
            </a:endParaRP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LPM, Punch through</a:t>
            </a:r>
          </a:p>
          <a:p>
            <a:pPr lvl="1"/>
            <a:r>
              <a:rPr kumimoji="1" lang="en-US" altLang="ja-JP" sz="2200" dirty="0" smtClean="0">
                <a:latin typeface="Arial Unicode MS"/>
                <a:cs typeface="Arial Unicode MS"/>
              </a:rPr>
              <a:t>Spectrum</a:t>
            </a:r>
            <a:r>
              <a:rPr lang="ja-JP" altLang="en-US" sz="2200" dirty="0" smtClean="0">
                <a:latin typeface="Arial Unicode MS"/>
                <a:cs typeface="Arial Unicode MS"/>
              </a:rPr>
              <a:t>形状</a:t>
            </a:r>
            <a:r>
              <a:rPr kumimoji="1" lang="ja-JP" altLang="en-US" sz="2200" dirty="0" smtClean="0">
                <a:latin typeface="Arial Unicode MS"/>
                <a:cs typeface="Arial Unicode MS"/>
              </a:rPr>
              <a:t>の</a:t>
            </a:r>
            <a:r>
              <a:rPr kumimoji="1" lang="ja-JP" altLang="en-US" sz="2200" dirty="0" smtClean="0">
                <a:latin typeface="Arial Unicode MS"/>
                <a:cs typeface="Arial Unicode MS"/>
              </a:rPr>
              <a:t>変化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(</a:t>
            </a:r>
            <a:r>
              <a:rPr kumimoji="1" lang="ja-JP" altLang="en-US" sz="2200" dirty="0" smtClean="0">
                <a:latin typeface="Arial Unicode MS"/>
                <a:cs typeface="Arial Unicode MS"/>
              </a:rPr>
              <a:t>特に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p-p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)</a:t>
            </a:r>
            <a:endParaRPr kumimoji="1" lang="en-US" altLang="ja-JP" sz="2200" dirty="0" smtClean="0">
              <a:latin typeface="Arial Unicode MS"/>
              <a:cs typeface="Arial Unicode MS"/>
            </a:endParaRPr>
          </a:p>
          <a:p>
            <a:pPr marL="457200" lvl="1" indent="0">
              <a:buNone/>
            </a:pPr>
            <a:r>
              <a:rPr kumimoji="1" lang="en-US" altLang="ja-JP" sz="2200" dirty="0" smtClean="0">
                <a:latin typeface="Arial Unicode MS"/>
                <a:cs typeface="Arial Unicode MS"/>
              </a:rPr>
              <a:t>(power 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low-hard 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scattering</a:t>
            </a:r>
            <a:r>
              <a:rPr kumimoji="1" lang="ja-JP" altLang="en-US" sz="2200" dirty="0" smtClean="0">
                <a:latin typeface="Arial Unicode MS"/>
                <a:cs typeface="Arial Unicode MS"/>
              </a:rPr>
              <a:t>成分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)</a:t>
            </a:r>
            <a:endParaRPr kumimoji="1" lang="ja-JP" altLang="en-US" sz="2200" dirty="0">
              <a:latin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25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804" y="2508682"/>
            <a:ext cx="6491518" cy="43493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LHC-ALICE</a:t>
            </a:r>
            <a:r>
              <a:rPr lang="ja-JP" altLang="en-US" dirty="0" smtClean="0"/>
              <a:t>実験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12209"/>
            <a:ext cx="8686800" cy="4525963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多くの測定量に特化した検出器群</a:t>
            </a:r>
            <a:endParaRPr lang="en-US" altLang="ja-JP" sz="2400" dirty="0" smtClean="0"/>
          </a:p>
          <a:p>
            <a:pPr lvl="1"/>
            <a:r>
              <a:rPr lang="ja-JP" altLang="en-US" sz="2200" dirty="0"/>
              <a:t>他の実験に比べて、統計が貯められない</a:t>
            </a:r>
            <a:r>
              <a:rPr lang="en-US" altLang="ja-JP" sz="2200" dirty="0"/>
              <a:t>(</a:t>
            </a:r>
            <a:r>
              <a:rPr lang="ja-JP" altLang="en-US" sz="2200" dirty="0"/>
              <a:t>検出器の仕様、読み出し仕様</a:t>
            </a:r>
            <a:r>
              <a:rPr lang="en-US" altLang="ja-JP" sz="2200" dirty="0" smtClean="0"/>
              <a:t>)</a:t>
            </a:r>
            <a:r>
              <a:rPr lang="ja-JP" altLang="en-US" sz="2200" dirty="0" smtClean="0"/>
              <a:t>が、多種</a:t>
            </a:r>
            <a:r>
              <a:rPr lang="ja-JP" altLang="en-US" sz="2200" dirty="0" smtClean="0"/>
              <a:t>ハドロン</a:t>
            </a:r>
            <a:r>
              <a:rPr lang="ja-JP" altLang="en-US" sz="2200" dirty="0" smtClean="0"/>
              <a:t>、光子、</a:t>
            </a:r>
            <a:r>
              <a:rPr lang="ja-JP" altLang="en-US" sz="2200" dirty="0" smtClean="0"/>
              <a:t>レプトン</a:t>
            </a:r>
            <a:r>
              <a:rPr lang="ja-JP" altLang="en-US" sz="2200" dirty="0" smtClean="0"/>
              <a:t>、ジェット</a:t>
            </a:r>
            <a:r>
              <a:rPr lang="ja-JP" altLang="en-US" sz="2200" dirty="0" smtClean="0"/>
              <a:t>を</a:t>
            </a:r>
            <a:r>
              <a:rPr kumimoji="1" lang="ja-JP" altLang="en-US" sz="2200" dirty="0" smtClean="0"/>
              <a:t>広範な運動量領域</a:t>
            </a:r>
            <a:r>
              <a:rPr kumimoji="1" lang="en-US" altLang="ja-JP" sz="2200" dirty="0" smtClean="0"/>
              <a:t>(</a:t>
            </a:r>
            <a:r>
              <a:rPr kumimoji="1" lang="ja-JP" altLang="en-US" sz="2200" dirty="0" smtClean="0"/>
              <a:t>ソフト</a:t>
            </a:r>
            <a:r>
              <a:rPr lang="en-US" altLang="ja-JP" sz="2200" dirty="0" smtClean="0"/>
              <a:t>〜</a:t>
            </a:r>
            <a:r>
              <a:rPr lang="ja-JP" altLang="en-US" sz="2200" dirty="0" smtClean="0"/>
              <a:t>ハード</a:t>
            </a:r>
            <a:r>
              <a:rPr lang="en-US" altLang="ja-JP" sz="2200" dirty="0" smtClean="0"/>
              <a:t>)</a:t>
            </a:r>
            <a:r>
              <a:rPr kumimoji="1" lang="ja-JP" altLang="en-US" sz="2200" dirty="0" smtClean="0"/>
              <a:t>で</a:t>
            </a:r>
            <a:r>
              <a:rPr kumimoji="1" lang="ja-JP" altLang="en-US" sz="2200" dirty="0" smtClean="0"/>
              <a:t>測定</a:t>
            </a:r>
            <a:r>
              <a:rPr lang="en-US" altLang="en-US" sz="2200" dirty="0" smtClean="0"/>
              <a:t>する</a:t>
            </a:r>
            <a:r>
              <a:rPr lang="en-US" altLang="en-US" sz="2200" dirty="0" smtClean="0"/>
              <a:t>。 </a:t>
            </a:r>
            <a:r>
              <a:rPr lang="en-US" altLang="en-US" sz="2200" dirty="0" smtClean="0"/>
              <a:t>低運動</a:t>
            </a:r>
            <a:r>
              <a:rPr lang="en-US" altLang="en-US" sz="2200" dirty="0" smtClean="0"/>
              <a:t>量</a:t>
            </a:r>
            <a:r>
              <a:rPr lang="ja-JP" altLang="en-US" sz="2200" dirty="0" smtClean="0"/>
              <a:t>の</a:t>
            </a:r>
            <a:r>
              <a:rPr lang="en-US" altLang="en-US" sz="2200" dirty="0" smtClean="0"/>
              <a:t>J</a:t>
            </a:r>
            <a:r>
              <a:rPr lang="en-US" altLang="en-US" sz="2200" dirty="0" smtClean="0"/>
              <a:t>/</a:t>
            </a:r>
            <a:r>
              <a:rPr lang="en-US" altLang="en-US" sz="2200" dirty="0" smtClean="0">
                <a:latin typeface="Symbol" charset="2"/>
                <a:cs typeface="Symbol" charset="2"/>
              </a:rPr>
              <a:t>y</a:t>
            </a:r>
            <a:r>
              <a:rPr lang="ja-JP" altLang="en-US" sz="2200" dirty="0" smtClean="0"/>
              <a:t>は</a:t>
            </a:r>
            <a:r>
              <a:rPr lang="en-US" altLang="ja-JP" sz="2200" dirty="0" smtClean="0"/>
              <a:t>ALICE</a:t>
            </a:r>
            <a:r>
              <a:rPr lang="ja-JP" altLang="en-US" sz="2200" dirty="0" smtClean="0"/>
              <a:t>のみ。</a:t>
            </a:r>
            <a:endParaRPr kumimoji="1" lang="ja-JP" altLang="en-US" sz="22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801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QGP stopping power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3557" y="1056008"/>
            <a:ext cx="8890443" cy="4525963"/>
          </a:xfrm>
        </p:spPr>
        <p:txBody>
          <a:bodyPr/>
          <a:lstStyle/>
          <a:p>
            <a:r>
              <a:rPr kumimoji="1" lang="en-US" altLang="ja-JP" sz="2400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400" dirty="0" err="1" smtClean="0">
                <a:latin typeface="Arial Unicode MS"/>
                <a:cs typeface="Arial Unicode MS"/>
              </a:rPr>
              <a:t>p</a:t>
            </a:r>
            <a:r>
              <a:rPr kumimoji="1" lang="en-US" altLang="ja-JP" sz="2400" baseline="-25000" dirty="0" err="1" smtClean="0">
                <a:latin typeface="Arial Unicode MS"/>
                <a:cs typeface="Arial Unicode MS"/>
              </a:rPr>
              <a:t>T</a:t>
            </a:r>
            <a:endParaRPr kumimoji="1" lang="en-US" altLang="ja-JP" sz="2400" baseline="-25000" dirty="0" smtClean="0">
              <a:latin typeface="Arial Unicode MS"/>
              <a:cs typeface="Arial Unicode MS"/>
            </a:endParaRP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</a:rPr>
              <a:t>R</a:t>
            </a:r>
            <a:r>
              <a:rPr lang="en-US" altLang="ja-JP" sz="2200" baseline="-25000" dirty="0" smtClean="0">
                <a:latin typeface="Arial Unicode MS"/>
                <a:cs typeface="Arial Unicode MS"/>
              </a:rPr>
              <a:t>AA</a:t>
            </a:r>
            <a:r>
              <a:rPr lang="en-US" altLang="ja-JP" sz="2200" dirty="0" smtClean="0">
                <a:latin typeface="Arial Unicode MS"/>
                <a:cs typeface="Arial Unicode MS"/>
              </a:rPr>
              <a:t> depends on </a:t>
            </a:r>
            <a:r>
              <a:rPr lang="en-US" altLang="ja-JP" sz="2200" dirty="0" smtClean="0">
                <a:latin typeface="Arial Unicode MS"/>
                <a:cs typeface="Arial Unicode MS"/>
              </a:rPr>
              <a:t>p</a:t>
            </a:r>
            <a:r>
              <a:rPr lang="en-US" altLang="ja-JP" sz="2200" dirty="0" smtClean="0">
                <a:latin typeface="Arial Unicode MS"/>
                <a:cs typeface="Arial Unicode MS"/>
              </a:rPr>
              <a:t>-p spectrum (</a:t>
            </a:r>
            <a:r>
              <a:rPr lang="en-US" altLang="ja-JP" sz="2200" dirty="0" smtClean="0">
                <a:latin typeface="Arial Unicode MS"/>
                <a:cs typeface="Arial Unicode MS"/>
              </a:rPr>
              <a:t>steepness</a:t>
            </a:r>
            <a:r>
              <a:rPr lang="en-US" altLang="ja-JP" sz="2200" dirty="0">
                <a:latin typeface="Arial Unicode MS"/>
                <a:cs typeface="Arial Unicode MS"/>
              </a:rPr>
              <a:t> </a:t>
            </a:r>
            <a:r>
              <a:rPr lang="en-US" altLang="ja-JP" sz="2200" dirty="0" smtClean="0">
                <a:latin typeface="Arial Unicode MS"/>
                <a:cs typeface="Arial Unicode MS"/>
                <a:sym typeface="Wingdings"/>
              </a:rPr>
              <a:t></a:t>
            </a:r>
            <a:r>
              <a:rPr lang="en-US" altLang="ja-JP" sz="2200" dirty="0" smtClean="0">
                <a:latin typeface="Arial Unicode MS"/>
                <a:cs typeface="Arial Unicode MS"/>
              </a:rPr>
              <a:t> </a:t>
            </a:r>
            <a:r>
              <a:rPr lang="en-US" altLang="ja-JP" sz="22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2200" dirty="0" err="1" smtClean="0">
                <a:latin typeface="Arial Unicode MS"/>
                <a:cs typeface="Arial Unicode MS"/>
              </a:rPr>
              <a:t>p</a:t>
            </a:r>
            <a:r>
              <a:rPr lang="en-US" altLang="ja-JP" sz="2200" baseline="-25000" dirty="0" err="1" smtClean="0">
                <a:latin typeface="Arial Unicode MS"/>
                <a:cs typeface="Arial Unicode MS"/>
              </a:rPr>
              <a:t>T</a:t>
            </a:r>
            <a:r>
              <a:rPr lang="en-US" altLang="ja-JP" sz="2200" dirty="0" smtClean="0">
                <a:latin typeface="Arial Unicode MS"/>
                <a:cs typeface="Arial Unicode MS"/>
              </a:rPr>
              <a:t> instead of R</a:t>
            </a:r>
            <a:r>
              <a:rPr lang="en-US" altLang="ja-JP" sz="2200" baseline="-25000" dirty="0" smtClean="0">
                <a:latin typeface="Arial Unicode MS"/>
                <a:cs typeface="Arial Unicode MS"/>
              </a:rPr>
              <a:t>AA</a:t>
            </a:r>
            <a:endParaRPr lang="en-US" altLang="ja-JP" sz="2200" baseline="-25000" dirty="0" smtClean="0">
              <a:latin typeface="Arial Unicode MS"/>
              <a:cs typeface="Arial Unicode MS"/>
            </a:endParaRPr>
          </a:p>
          <a:p>
            <a:pPr lvl="1"/>
            <a:r>
              <a:rPr lang="en-US" altLang="ja-JP" sz="2200" dirty="0">
                <a:latin typeface="Arial Unicode MS"/>
                <a:cs typeface="Arial Unicode MS"/>
              </a:rPr>
              <a:t>(</a:t>
            </a:r>
            <a:r>
              <a:rPr lang="en-US" altLang="ja-JP" sz="22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2200" dirty="0" err="1" smtClean="0">
                <a:latin typeface="Arial Unicode MS"/>
                <a:cs typeface="Arial Unicode MS"/>
              </a:rPr>
              <a:t>p</a:t>
            </a:r>
            <a:r>
              <a:rPr lang="en-US" altLang="ja-JP" sz="2200" baseline="-25000" dirty="0" err="1" smtClean="0">
                <a:latin typeface="Arial Unicode MS"/>
                <a:cs typeface="Arial Unicode MS"/>
              </a:rPr>
              <a:t>T</a:t>
            </a:r>
            <a:r>
              <a:rPr lang="en-US" altLang="ja-JP" sz="2200" dirty="0" smtClean="0">
                <a:latin typeface="Arial Unicode MS"/>
                <a:cs typeface="Arial Unicode MS"/>
              </a:rPr>
              <a:t>/</a:t>
            </a:r>
            <a:r>
              <a:rPr lang="en-US" altLang="ja-JP" sz="2200" dirty="0" err="1" smtClean="0">
                <a:latin typeface="Arial Unicode MS"/>
                <a:cs typeface="Arial Unicode MS"/>
              </a:rPr>
              <a:t>p</a:t>
            </a:r>
            <a:r>
              <a:rPr lang="en-US" altLang="ja-JP" sz="2200" baseline="-25000" dirty="0" err="1" smtClean="0">
                <a:latin typeface="Arial Unicode MS"/>
                <a:cs typeface="Arial Unicode MS"/>
              </a:rPr>
              <a:t>T</a:t>
            </a:r>
            <a:r>
              <a:rPr lang="en-US" altLang="ja-JP" sz="2200" dirty="0" smtClean="0">
                <a:latin typeface="Arial Unicode MS"/>
                <a:cs typeface="Arial Unicode MS"/>
              </a:rPr>
              <a:t>)</a:t>
            </a:r>
            <a:r>
              <a:rPr lang="en-US" altLang="ja-JP" sz="2200" baseline="-25000" dirty="0" smtClean="0">
                <a:latin typeface="Arial Unicode MS"/>
                <a:cs typeface="Arial Unicode MS"/>
              </a:rPr>
              <a:t>LHC</a:t>
            </a:r>
            <a:r>
              <a:rPr lang="en-US" altLang="ja-JP" sz="2200" dirty="0" smtClean="0">
                <a:latin typeface="Arial Unicode MS"/>
                <a:cs typeface="Arial Unicode MS"/>
              </a:rPr>
              <a:t>~0.3.</a:t>
            </a:r>
            <a:r>
              <a:rPr lang="en-US" altLang="ja-JP" sz="2200" baseline="-25000" dirty="0" smtClean="0">
                <a:latin typeface="Arial Unicode MS"/>
                <a:cs typeface="Arial Unicode MS"/>
              </a:rPr>
              <a:t> 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(</a:t>
            </a:r>
            <a:r>
              <a:rPr kumimoji="1" lang="en-US" altLang="ja-JP" sz="2200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p</a:t>
            </a:r>
            <a:r>
              <a:rPr kumimoji="1" lang="en-US" altLang="ja-JP" sz="2200" baseline="-25000" dirty="0" err="1" smtClean="0">
                <a:latin typeface="Arial Unicode MS"/>
                <a:cs typeface="Arial Unicode MS"/>
              </a:rPr>
              <a:t>T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)</a:t>
            </a:r>
            <a:r>
              <a:rPr kumimoji="1" lang="en-US" altLang="ja-JP" sz="2200" baseline="-25000" dirty="0" smtClean="0">
                <a:latin typeface="Arial Unicode MS"/>
                <a:cs typeface="Arial Unicode MS"/>
              </a:rPr>
              <a:t>LHC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 </a:t>
            </a:r>
            <a:r>
              <a:rPr lang="en-US" altLang="ja-JP" sz="2200" dirty="0">
                <a:latin typeface="Arial Unicode MS"/>
                <a:cs typeface="Arial Unicode MS"/>
              </a:rPr>
              <a:t>~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 1.3(</a:t>
            </a:r>
            <a:r>
              <a:rPr kumimoji="1" lang="en-US" altLang="ja-JP" sz="2200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p</a:t>
            </a:r>
            <a:r>
              <a:rPr kumimoji="1" lang="en-US" altLang="ja-JP" sz="2200" baseline="-25000" dirty="0" err="1" smtClean="0">
                <a:latin typeface="Arial Unicode MS"/>
                <a:cs typeface="Arial Unicode MS"/>
              </a:rPr>
              <a:t>T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)</a:t>
            </a:r>
            <a:r>
              <a:rPr kumimoji="1" lang="en-US" altLang="ja-JP" sz="2200" baseline="-25000" dirty="0" smtClean="0">
                <a:latin typeface="Arial Unicode MS"/>
                <a:cs typeface="Arial Unicode MS"/>
              </a:rPr>
              <a:t>RHIC …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If </a:t>
            </a:r>
            <a:r>
              <a:rPr kumimoji="1" lang="en-US" altLang="ja-JP" sz="2200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p</a:t>
            </a:r>
            <a:r>
              <a:rPr kumimoji="1" lang="en-US" altLang="ja-JP" sz="2200" baseline="-25000" dirty="0" err="1" smtClean="0">
                <a:latin typeface="Arial Unicode MS"/>
                <a:cs typeface="Arial Unicode MS"/>
              </a:rPr>
              <a:t>T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 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∝ 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qhat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 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∝ 1/</a:t>
            </a:r>
            <a:r>
              <a:rPr kumimoji="1" lang="en-US" altLang="ja-JP" sz="2200" dirty="0" err="1" smtClean="0">
                <a:latin typeface="Arial Unicode MS"/>
                <a:cs typeface="Arial Unicode MS"/>
              </a:rPr>
              <a:t>mfp</a:t>
            </a:r>
            <a:r>
              <a:rPr kumimoji="1" lang="en-US" altLang="ja-JP" sz="2200" dirty="0" smtClean="0">
                <a:latin typeface="Arial Unicode MS"/>
                <a:cs typeface="Arial Unicode MS"/>
              </a:rPr>
              <a:t>, </a:t>
            </a:r>
            <a:endParaRPr kumimoji="1" lang="en-US" altLang="ja-JP" sz="2200" dirty="0" smtClean="0">
              <a:latin typeface="Arial Unicode MS"/>
              <a:cs typeface="Arial Unicode MS"/>
            </a:endParaRPr>
          </a:p>
          <a:p>
            <a:pPr lvl="2"/>
            <a:r>
              <a:rPr kumimoji="1" lang="en-US" altLang="ja-JP" sz="2000" dirty="0" smtClean="0">
                <a:latin typeface="Arial Unicode MS"/>
                <a:cs typeface="Arial Unicode MS"/>
              </a:rPr>
              <a:t>(</a:t>
            </a:r>
            <a:r>
              <a:rPr kumimoji="1" lang="en-US" altLang="ja-JP" sz="2000" dirty="0" err="1" smtClean="0">
                <a:latin typeface="Arial Unicode MS"/>
                <a:cs typeface="Arial Unicode MS"/>
              </a:rPr>
              <a:t>dN</a:t>
            </a:r>
            <a:r>
              <a:rPr kumimoji="1" lang="en-US" altLang="ja-JP" sz="2000" baseline="-25000" dirty="0" err="1" smtClean="0">
                <a:latin typeface="Arial Unicode MS"/>
                <a:cs typeface="Arial Unicode MS"/>
              </a:rPr>
              <a:t>ch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/</a:t>
            </a:r>
            <a:r>
              <a:rPr kumimoji="1" lang="en-US" altLang="ja-JP" sz="2000" dirty="0" err="1" smtClean="0">
                <a:latin typeface="Arial Unicode MS"/>
                <a:cs typeface="Arial Unicode MS"/>
              </a:rPr>
              <a:t>dy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)</a:t>
            </a:r>
            <a:r>
              <a:rPr kumimoji="1" lang="en-US" altLang="ja-JP" sz="2000" baseline="-25000" dirty="0" smtClean="0">
                <a:latin typeface="Arial Unicode MS"/>
                <a:cs typeface="Arial Unicode MS"/>
              </a:rPr>
              <a:t>LHC</a:t>
            </a:r>
            <a:r>
              <a:rPr kumimoji="1" lang="en-US" altLang="ja-JP" sz="2000" dirty="0" smtClean="0">
                <a:latin typeface="Arial Unicode MS"/>
                <a:cs typeface="Arial Unicode MS"/>
              </a:rPr>
              <a:t> ~ 2.2(</a:t>
            </a:r>
            <a:r>
              <a:rPr kumimoji="1" lang="en-US" altLang="ja-JP" sz="2000" dirty="0" err="1" smtClean="0">
                <a:latin typeface="Arial Unicode MS"/>
                <a:cs typeface="Arial Unicode MS"/>
              </a:rPr>
              <a:t>dN</a:t>
            </a:r>
            <a:r>
              <a:rPr lang="en-US" altLang="ja-JP" sz="2000" baseline="-25000" dirty="0" err="1" smtClean="0">
                <a:latin typeface="Arial Unicode MS"/>
                <a:cs typeface="Arial Unicode MS"/>
              </a:rPr>
              <a:t>ch</a:t>
            </a:r>
            <a:r>
              <a:rPr lang="en-US" altLang="ja-JP" sz="2000" dirty="0" smtClean="0">
                <a:latin typeface="Arial Unicode MS"/>
                <a:cs typeface="Arial Unicode MS"/>
              </a:rPr>
              <a:t>/</a:t>
            </a:r>
            <a:r>
              <a:rPr lang="en-US" altLang="ja-JP" sz="2000" dirty="0" err="1" smtClean="0">
                <a:latin typeface="Arial Unicode MS"/>
                <a:cs typeface="Arial Unicode MS"/>
              </a:rPr>
              <a:t>dy</a:t>
            </a:r>
            <a:r>
              <a:rPr lang="en-US" altLang="ja-JP" sz="2000" dirty="0" smtClean="0">
                <a:latin typeface="Arial Unicode MS"/>
                <a:cs typeface="Arial Unicode MS"/>
              </a:rPr>
              <a:t>)</a:t>
            </a:r>
            <a:r>
              <a:rPr lang="en-US" altLang="ja-JP" sz="2000" baseline="-25000" dirty="0" smtClean="0">
                <a:latin typeface="Arial Unicode MS"/>
                <a:cs typeface="Arial Unicode MS"/>
              </a:rPr>
              <a:t>RHIC</a:t>
            </a:r>
            <a:r>
              <a:rPr lang="en-US" altLang="ja-JP" sz="2000" dirty="0" smtClean="0">
                <a:latin typeface="Arial Unicode MS"/>
                <a:cs typeface="Arial Unicode MS"/>
              </a:rPr>
              <a:t> </a:t>
            </a:r>
            <a:r>
              <a:rPr lang="en-US" altLang="ja-JP" sz="2000" dirty="0" smtClean="0">
                <a:latin typeface="Arial Unicode MS"/>
                <a:cs typeface="Arial Unicode MS"/>
                <a:sym typeface="Wingdings"/>
              </a:rPr>
              <a:t></a:t>
            </a:r>
            <a:r>
              <a:rPr lang="en-US" altLang="ja-JP" sz="2000" baseline="-25000" dirty="0" smtClean="0">
                <a:latin typeface="Arial Unicode MS"/>
                <a:cs typeface="Arial Unicode MS"/>
                <a:sym typeface="Wingdings"/>
              </a:rPr>
              <a:t> </a:t>
            </a:r>
            <a:r>
              <a:rPr lang="en-US" altLang="ja-JP" sz="2000" dirty="0" err="1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altLang="ja-JP" sz="2000" baseline="-25000" dirty="0" err="1" smtClean="0">
                <a:latin typeface="Arial Unicode MS"/>
                <a:cs typeface="Arial Unicode MS"/>
                <a:sym typeface="Wingdings"/>
              </a:rPr>
              <a:t>LHC</a:t>
            </a:r>
            <a:r>
              <a:rPr lang="en-US" altLang="ja-JP" sz="2000" dirty="0" smtClean="0">
                <a:latin typeface="Arial Unicode MS"/>
                <a:cs typeface="Arial Unicode MS"/>
                <a:sym typeface="Wingdings"/>
              </a:rPr>
              <a:t> ~ 0.6</a:t>
            </a:r>
            <a:r>
              <a:rPr lang="en-US" altLang="ja-JP" sz="2000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altLang="ja-JP" sz="2000" baseline="-25000" dirty="0" smtClean="0">
                <a:latin typeface="Arial Unicode MS"/>
                <a:cs typeface="Arial Unicode MS"/>
                <a:sym typeface="Wingdings"/>
              </a:rPr>
              <a:t>RHIC</a:t>
            </a:r>
            <a:endParaRPr lang="en-US" altLang="ja-JP" sz="2000" baseline="-25000" dirty="0">
              <a:latin typeface="Arial Unicode MS"/>
              <a:cs typeface="Arial Unicode MS"/>
              <a:sym typeface="Wingdings"/>
            </a:endParaRPr>
          </a:p>
          <a:p>
            <a:pPr lvl="2"/>
            <a:r>
              <a:rPr kumimoji="1" lang="en-US" altLang="ja-JP" sz="2000" dirty="0" smtClean="0">
                <a:latin typeface="Arial Unicode MS"/>
                <a:cs typeface="Arial Unicode MS"/>
                <a:sym typeface="Wingdings"/>
              </a:rPr>
              <a:t>Less </a:t>
            </a:r>
            <a:r>
              <a:rPr kumimoji="1" lang="en-US" altLang="ja-JP" sz="2000" dirty="0" smtClean="0">
                <a:latin typeface="Arial Unicode MS"/>
                <a:cs typeface="Arial Unicode MS"/>
                <a:sym typeface="Wingdings"/>
              </a:rPr>
              <a:t>opaque (</a:t>
            </a:r>
            <a:r>
              <a:rPr kumimoji="1" lang="en-US" altLang="ja-JP" sz="2000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kumimoji="1" lang="en-US" altLang="ja-JP" sz="2000" dirty="0" smtClean="0">
                <a:latin typeface="Arial Unicode MS"/>
                <a:cs typeface="Arial Unicode MS"/>
                <a:sym typeface="Wingdings"/>
              </a:rPr>
              <a:t>) at LHC</a:t>
            </a:r>
            <a:endParaRPr kumimoji="1" lang="ja-JP" altLang="en-US" sz="2000" dirty="0">
              <a:latin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60</a:t>
            </a:fld>
            <a:endParaRPr kumimoji="1" lang="ja-JP" altLang="en-US"/>
          </a:p>
        </p:txBody>
      </p:sp>
      <p:pic>
        <p:nvPicPr>
          <p:cNvPr id="9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79" y="3036645"/>
            <a:ext cx="4901321" cy="371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57" y="3036645"/>
            <a:ext cx="3989122" cy="38213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196954" y="2851979"/>
            <a:ext cx="1454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PHENIX, QM2012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2593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207" y="879782"/>
            <a:ext cx="2000369" cy="140025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545" y="3598114"/>
            <a:ext cx="3965510" cy="323473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Comparison with model calculations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2899" y="939216"/>
            <a:ext cx="8741149" cy="4525963"/>
          </a:xfrm>
        </p:spPr>
        <p:txBody>
          <a:bodyPr/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RHIC</a:t>
            </a:r>
            <a:r>
              <a:rPr lang="en-US" altLang="ja-JP" sz="2400" dirty="0">
                <a:latin typeface="Arial"/>
                <a:cs typeface="Arial"/>
                <a:sym typeface="Wingdings"/>
              </a:rPr>
              <a:t>:</a:t>
            </a:r>
            <a:r>
              <a:rPr kumimoji="1" lang="en-US" altLang="ja-JP" sz="2400" dirty="0" smtClean="0">
                <a:latin typeface="Arial"/>
                <a:cs typeface="Arial"/>
                <a:sym typeface="Wingdings"/>
              </a:rPr>
              <a:t> </a:t>
            </a:r>
            <a:r>
              <a:rPr kumimoji="1" lang="en-US" altLang="ja-JP" sz="2400" dirty="0" smtClean="0">
                <a:latin typeface="Arial"/>
                <a:cs typeface="Arial"/>
                <a:sym typeface="Wingdings"/>
              </a:rPr>
              <a:t>L</a:t>
            </a:r>
            <a:r>
              <a:rPr kumimoji="1" lang="en-US" altLang="ja-JP" sz="2400" baseline="30000" dirty="0" smtClean="0">
                <a:latin typeface="Arial"/>
                <a:cs typeface="Arial"/>
                <a:sym typeface="Wingdings"/>
              </a:rPr>
              <a:t>3</a:t>
            </a:r>
            <a:r>
              <a:rPr kumimoji="1" lang="en-US" altLang="ja-JP" sz="2400" dirty="0" smtClean="0">
                <a:latin typeface="Arial"/>
                <a:cs typeface="Arial"/>
                <a:sym typeface="Wingdings"/>
              </a:rPr>
              <a:t> dependence  </a:t>
            </a:r>
            <a:r>
              <a:rPr kumimoji="1" lang="en-US" altLang="ja-JP" sz="2400" dirty="0" err="1" smtClean="0">
                <a:latin typeface="Arial"/>
                <a:cs typeface="Arial"/>
                <a:sym typeface="Wingdings"/>
              </a:rPr>
              <a:t>AdS</a:t>
            </a:r>
            <a:r>
              <a:rPr kumimoji="1" lang="en-US" altLang="ja-JP" sz="2400" dirty="0" smtClean="0">
                <a:latin typeface="Arial"/>
                <a:cs typeface="Arial"/>
                <a:sym typeface="Wingdings"/>
              </a:rPr>
              <a:t>/CFT &gt; </a:t>
            </a:r>
            <a:r>
              <a:rPr kumimoji="1" lang="en-US" altLang="ja-JP" sz="2400" dirty="0" err="1" smtClean="0">
                <a:latin typeface="Arial"/>
                <a:cs typeface="Arial"/>
              </a:rPr>
              <a:t>pQCD</a:t>
            </a:r>
            <a:endParaRPr kumimoji="1" lang="en-US" altLang="ja-JP" sz="2400" dirty="0" smtClean="0">
              <a:latin typeface="Arial"/>
              <a:cs typeface="Arial"/>
            </a:endParaRPr>
          </a:p>
          <a:p>
            <a:r>
              <a:rPr lang="en-US" altLang="ja-JP" sz="2400" dirty="0" smtClean="0">
                <a:latin typeface="Arial"/>
                <a:cs typeface="Arial"/>
              </a:rPr>
              <a:t>LHC </a:t>
            </a:r>
            <a:r>
              <a:rPr lang="en-US" altLang="ja-JP" sz="2400" dirty="0">
                <a:latin typeface="Arial"/>
                <a:cs typeface="Arial"/>
                <a:sym typeface="Wingdings"/>
              </a:rPr>
              <a:t>: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 </a:t>
            </a:r>
            <a:r>
              <a:rPr lang="en-US" altLang="ja-JP" sz="2400" dirty="0" err="1" smtClean="0">
                <a:latin typeface="Arial"/>
                <a:cs typeface="Arial"/>
                <a:sym typeface="Wingdings"/>
              </a:rPr>
              <a:t>pQCD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 &gt; </a:t>
            </a:r>
            <a:r>
              <a:rPr lang="en-US" altLang="ja-JP" sz="2400" dirty="0" err="1" smtClean="0">
                <a:latin typeface="Arial"/>
                <a:cs typeface="Arial"/>
                <a:sym typeface="Wingdings"/>
              </a:rPr>
              <a:t>AdS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/CFT</a:t>
            </a:r>
          </a:p>
          <a:p>
            <a:pPr lvl="1"/>
            <a:r>
              <a:rPr lang="en-US" altLang="ja-JP" sz="2000" dirty="0" smtClean="0">
                <a:latin typeface="Arial"/>
                <a:cs typeface="Arial"/>
                <a:sym typeface="Wingdings"/>
              </a:rPr>
              <a:t>More transparent than 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the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 extrapolation from RHIC</a:t>
            </a:r>
            <a:endParaRPr lang="en-US" altLang="ja-JP" sz="2000" dirty="0" smtClean="0">
              <a:latin typeface="Arial"/>
              <a:cs typeface="Arial"/>
              <a:sym typeface="Wingdings"/>
            </a:endParaRPr>
          </a:p>
          <a:p>
            <a:pPr lvl="1"/>
            <a:r>
              <a:rPr lang="en-US" altLang="ja-JP" sz="2000" dirty="0" smtClean="0">
                <a:latin typeface="Arial"/>
                <a:cs typeface="Arial"/>
                <a:sym typeface="Wingdings"/>
              </a:rPr>
              <a:t>Smaller coupling 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to medium:</a:t>
            </a:r>
            <a:r>
              <a:rPr lang="en-US" altLang="ja-JP" sz="2000" dirty="0">
                <a:latin typeface="Arial"/>
                <a:cs typeface="Arial"/>
                <a:sym typeface="Wingdings"/>
              </a:rPr>
              <a:t> </a:t>
            </a:r>
            <a:r>
              <a:rPr lang="en-US" altLang="ja-JP" sz="1800" dirty="0" smtClean="0">
                <a:latin typeface="Symbol" charset="2"/>
                <a:cs typeface="Symbol" charset="2"/>
                <a:sym typeface="Wingdings"/>
              </a:rPr>
              <a:t>a</a:t>
            </a:r>
            <a:r>
              <a:rPr lang="en-US" altLang="ja-JP" sz="1800" baseline="-25000" dirty="0" smtClean="0">
                <a:latin typeface="Arial"/>
                <a:cs typeface="Arial"/>
                <a:sym typeface="Wingdings"/>
              </a:rPr>
              <a:t>s</a:t>
            </a:r>
            <a:r>
              <a:rPr lang="en-US" altLang="ja-JP" sz="1800" dirty="0" smtClean="0">
                <a:latin typeface="Arial"/>
                <a:cs typeface="Arial"/>
                <a:sym typeface="Wingdings"/>
              </a:rPr>
              <a:t>=</a:t>
            </a:r>
            <a:r>
              <a:rPr lang="en-US" altLang="ja-JP" sz="1800" dirty="0" smtClean="0">
                <a:latin typeface="Arial"/>
                <a:cs typeface="Arial"/>
                <a:sym typeface="Wingdings"/>
              </a:rPr>
              <a:t>0.3(RHIC) 0.26(LHC) </a:t>
            </a:r>
            <a:r>
              <a:rPr lang="en-US" altLang="ja-JP" sz="1800" dirty="0" smtClean="0">
                <a:latin typeface="Arial"/>
                <a:cs typeface="Arial"/>
                <a:sym typeface="Wingdings"/>
              </a:rPr>
              <a:t> larger </a:t>
            </a:r>
            <a:r>
              <a:rPr lang="en-US" altLang="ja-JP" sz="1800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altLang="ja-JP" sz="1800" dirty="0" smtClean="0">
                <a:latin typeface="Arial"/>
                <a:cs typeface="Arial"/>
                <a:sym typeface="Wingdings"/>
              </a:rPr>
              <a:t>/</a:t>
            </a:r>
            <a:r>
              <a:rPr lang="en-US" altLang="ja-JP" sz="1800" dirty="0" smtClean="0">
                <a:latin typeface="Arial"/>
                <a:cs typeface="Arial"/>
                <a:sym typeface="Wingdings"/>
              </a:rPr>
              <a:t>s</a:t>
            </a:r>
            <a:endParaRPr lang="en-US" altLang="ja-JP" sz="1800" dirty="0" smtClean="0">
              <a:latin typeface="Arial"/>
              <a:cs typeface="Arial"/>
              <a:sym typeface="Wingdings"/>
            </a:endParaRPr>
          </a:p>
          <a:p>
            <a:r>
              <a:rPr lang="en-US" altLang="ja-JP" sz="2400" dirty="0" smtClean="0">
                <a:latin typeface="Arial"/>
                <a:cs typeface="Arial"/>
                <a:sym typeface="Wingdings"/>
              </a:rPr>
              <a:t>Jet energy  different length scale 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of medium 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interaction</a:t>
            </a:r>
          </a:p>
          <a:p>
            <a:pPr lvl="1"/>
            <a:r>
              <a:rPr lang="en-US" altLang="ja-JP" sz="2000" dirty="0" smtClean="0">
                <a:latin typeface="Arial"/>
                <a:cs typeface="Arial"/>
                <a:sym typeface="Wingdings"/>
              </a:rPr>
              <a:t>high E: scatter from point-like color charge (</a:t>
            </a:r>
            <a:r>
              <a:rPr lang="en-US" altLang="ja-JP" sz="2000" dirty="0" err="1" smtClean="0">
                <a:latin typeface="Arial"/>
                <a:cs typeface="Arial"/>
                <a:sym typeface="Wingdings"/>
              </a:rPr>
              <a:t>pQCD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)</a:t>
            </a:r>
          </a:p>
          <a:p>
            <a:pPr lvl="1"/>
            <a:r>
              <a:rPr lang="en-US" altLang="ja-JP" sz="2000" dirty="0" smtClean="0">
                <a:latin typeface="Arial"/>
                <a:cs typeface="Arial"/>
                <a:sym typeface="Wingdings"/>
              </a:rPr>
              <a:t>low E: scatter from coherent field (</a:t>
            </a:r>
            <a:r>
              <a:rPr lang="en-US" altLang="ja-JP" sz="2000" dirty="0" err="1" smtClean="0">
                <a:latin typeface="Arial"/>
                <a:cs typeface="Arial"/>
                <a:sym typeface="Wingdings"/>
              </a:rPr>
              <a:t>AdS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/CFT) or quasi-particle(</a:t>
            </a:r>
            <a:r>
              <a:rPr lang="en-US" altLang="ja-JP" sz="2000" dirty="0" err="1" smtClean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altLang="ja-JP" sz="2000" baseline="-25000" dirty="0" err="1" smtClean="0">
                <a:latin typeface="Arial"/>
                <a:cs typeface="Arial"/>
                <a:sym typeface="Wingdings"/>
              </a:rPr>
              <a:t>D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61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88" y="3834785"/>
            <a:ext cx="2791274" cy="301483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69" y="3779336"/>
            <a:ext cx="2819618" cy="60782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62411" y="3707127"/>
            <a:ext cx="152040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r>
              <a:rPr kumimoji="1" lang="en-US" altLang="ja-JP" dirty="0" smtClean="0"/>
              <a:t>=1/3 “</a:t>
            </a:r>
            <a:r>
              <a:rPr kumimoji="1" lang="en-US" altLang="ja-JP" dirty="0" err="1" smtClean="0"/>
              <a:t>pQCD</a:t>
            </a:r>
            <a:r>
              <a:rPr kumimoji="1" lang="en-US" altLang="ja-JP" dirty="0" smtClean="0"/>
              <a:t>” 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194" y="6587235"/>
            <a:ext cx="1917700" cy="254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534" y="1377194"/>
            <a:ext cx="1167042" cy="54029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295412" y="4822878"/>
            <a:ext cx="73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a</a:t>
            </a:r>
            <a:r>
              <a:rPr kumimoji="1" lang="en-US" altLang="ja-JP" dirty="0" smtClean="0"/>
              <a:t>=0.3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84613" y="4387158"/>
            <a:ext cx="85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a</a:t>
            </a:r>
            <a:r>
              <a:rPr kumimoji="1" lang="en-US" altLang="ja-JP" dirty="0" smtClean="0"/>
              <a:t>=0.26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582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High </a:t>
            </a:r>
            <a:r>
              <a:rPr lang="en-US" altLang="ja-JP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particle v</a:t>
            </a:r>
            <a:r>
              <a:rPr kumimoji="1"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latin typeface="Arial"/>
                <a:cs typeface="Arial"/>
              </a:rPr>
              <a:t>High </a:t>
            </a:r>
            <a:r>
              <a:rPr lang="en-US" altLang="ja-JP" dirty="0" err="1">
                <a:latin typeface="Arial"/>
                <a:cs typeface="Arial"/>
              </a:rPr>
              <a:t>pt</a:t>
            </a:r>
            <a:r>
              <a:rPr lang="en-US" altLang="ja-JP" dirty="0">
                <a:latin typeface="Arial"/>
                <a:cs typeface="Arial"/>
              </a:rPr>
              <a:t> </a:t>
            </a:r>
            <a:r>
              <a:rPr lang="en-US" altLang="ja-JP" dirty="0" smtClean="0">
                <a:latin typeface="Arial"/>
                <a:cs typeface="Arial"/>
              </a:rPr>
              <a:t>particle v</a:t>
            </a:r>
            <a:r>
              <a:rPr lang="en-US" altLang="ja-JP" baseline="-25000" dirty="0" smtClean="0">
                <a:latin typeface="Arial"/>
                <a:cs typeface="Arial"/>
              </a:rPr>
              <a:t>2</a:t>
            </a:r>
            <a:endParaRPr lang="en-US" altLang="ja-JP" baseline="-25000" dirty="0">
              <a:latin typeface="Arial"/>
              <a:cs typeface="Arial"/>
            </a:endParaRPr>
          </a:p>
          <a:p>
            <a:pPr lvl="1"/>
            <a:r>
              <a:rPr lang="en-US" altLang="ja-JP" dirty="0" err="1">
                <a:latin typeface="Arial"/>
                <a:cs typeface="Arial"/>
              </a:rPr>
              <a:t>p</a:t>
            </a:r>
            <a:r>
              <a:rPr lang="en-US" altLang="ja-JP" baseline="-25000" dirty="0" err="1">
                <a:latin typeface="Arial"/>
                <a:cs typeface="Arial"/>
              </a:rPr>
              <a:t>T</a:t>
            </a:r>
            <a:r>
              <a:rPr lang="en-US" altLang="ja-JP" dirty="0">
                <a:latin typeface="Arial"/>
                <a:cs typeface="Arial"/>
              </a:rPr>
              <a:t>&gt;20GeV</a:t>
            </a:r>
            <a:r>
              <a:rPr lang="ja-JP" altLang="en-US" dirty="0" smtClean="0">
                <a:latin typeface="Arial"/>
                <a:cs typeface="Arial"/>
              </a:rPr>
              <a:t>でも</a:t>
            </a:r>
            <a:r>
              <a:rPr lang="en-US" altLang="ja-JP" dirty="0" smtClean="0">
                <a:latin typeface="Arial"/>
                <a:cs typeface="Arial"/>
              </a:rPr>
              <a:t>v</a:t>
            </a:r>
            <a:r>
              <a:rPr lang="en-US" altLang="ja-JP" baseline="-25000" dirty="0" smtClean="0">
                <a:latin typeface="Arial"/>
                <a:cs typeface="Arial"/>
              </a:rPr>
              <a:t>2</a:t>
            </a:r>
            <a:r>
              <a:rPr lang="ja-JP" altLang="en-US" dirty="0" smtClean="0">
                <a:latin typeface="Arial"/>
                <a:cs typeface="Arial"/>
              </a:rPr>
              <a:t>は</a:t>
            </a:r>
            <a:r>
              <a:rPr lang="ja-JP" altLang="en-US" dirty="0" smtClean="0">
                <a:latin typeface="Arial"/>
                <a:cs typeface="Arial"/>
              </a:rPr>
              <a:t>有限</a:t>
            </a:r>
            <a:r>
              <a:rPr lang="ja-JP" altLang="en-US" dirty="0">
                <a:latin typeface="Arial"/>
                <a:cs typeface="Arial"/>
              </a:rPr>
              <a:t>の値</a:t>
            </a:r>
            <a:r>
              <a:rPr lang="ja-JP" altLang="en-US" dirty="0" smtClean="0">
                <a:latin typeface="Arial"/>
                <a:cs typeface="Arial"/>
              </a:rPr>
              <a:t>。</a:t>
            </a:r>
            <a:endParaRPr lang="en-US" altLang="ja-JP" dirty="0" smtClean="0">
              <a:latin typeface="Arial"/>
              <a:cs typeface="Arial"/>
            </a:endParaRP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Path </a:t>
            </a:r>
            <a:r>
              <a:rPr lang="en-US" altLang="ja-JP" dirty="0">
                <a:latin typeface="Arial"/>
                <a:cs typeface="Arial"/>
              </a:rPr>
              <a:t>length</a:t>
            </a:r>
            <a:r>
              <a:rPr lang="ja-JP" altLang="en-US" dirty="0">
                <a:latin typeface="Arial"/>
                <a:cs typeface="Arial"/>
              </a:rPr>
              <a:t>依存性</a:t>
            </a:r>
          </a:p>
          <a:p>
            <a:pPr lvl="2"/>
            <a:r>
              <a:rPr lang="en-US" altLang="ja-JP" dirty="0" smtClean="0">
                <a:latin typeface="Arial"/>
                <a:cs typeface="Arial"/>
              </a:rPr>
              <a:t>L</a:t>
            </a:r>
            <a:r>
              <a:rPr lang="en-US" altLang="ja-JP" baseline="30000" dirty="0" smtClean="0">
                <a:latin typeface="Arial"/>
                <a:cs typeface="Arial"/>
              </a:rPr>
              <a:t>2</a:t>
            </a:r>
            <a:r>
              <a:rPr lang="ja-JP" altLang="en-US" dirty="0" smtClean="0">
                <a:latin typeface="Arial"/>
                <a:cs typeface="Arial"/>
              </a:rPr>
              <a:t>の</a:t>
            </a:r>
            <a:r>
              <a:rPr lang="ja-JP" altLang="en-US" dirty="0" smtClean="0">
                <a:latin typeface="Arial"/>
                <a:cs typeface="Arial"/>
              </a:rPr>
              <a:t>依存性</a:t>
            </a:r>
            <a:r>
              <a:rPr lang="ja-JP" altLang="en-US" dirty="0" smtClean="0">
                <a:latin typeface="Arial"/>
                <a:cs typeface="Arial"/>
              </a:rPr>
              <a:t>でよく記述される</a:t>
            </a:r>
            <a:endParaRPr lang="en-US" altLang="ja-JP" dirty="0" smtClean="0">
              <a:latin typeface="Arial"/>
              <a:cs typeface="Arial"/>
            </a:endParaRPr>
          </a:p>
          <a:p>
            <a:pPr lvl="3"/>
            <a:r>
              <a:rPr kumimoji="1" lang="en-US" altLang="ja-JP" dirty="0" smtClean="0">
                <a:latin typeface="Arial"/>
                <a:cs typeface="Arial"/>
              </a:rPr>
              <a:t>RHIC</a:t>
            </a:r>
            <a:r>
              <a:rPr kumimoji="1" lang="ja-JP" altLang="en-US" dirty="0" smtClean="0">
                <a:latin typeface="Arial"/>
                <a:cs typeface="Arial"/>
              </a:rPr>
              <a:t>では</a:t>
            </a:r>
            <a:r>
              <a:rPr kumimoji="1" lang="en-US" altLang="ja-JP" dirty="0" smtClean="0">
                <a:latin typeface="Arial"/>
                <a:cs typeface="Arial"/>
              </a:rPr>
              <a:t>L</a:t>
            </a:r>
            <a:r>
              <a:rPr kumimoji="1" lang="en-US" altLang="ja-JP" baseline="30000" dirty="0" smtClean="0">
                <a:latin typeface="Arial"/>
                <a:cs typeface="Arial"/>
              </a:rPr>
              <a:t>3</a:t>
            </a:r>
          </a:p>
          <a:p>
            <a:pPr marL="457200" lvl="1" indent="0">
              <a:buNone/>
            </a:pPr>
            <a:endParaRPr kumimoji="1" lang="ja-JP" altLang="en-US" baseline="300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62</a:t>
            </a:fld>
            <a:endParaRPr kumimoji="1" lang="ja-JP" altLang="en-US"/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1371600" y="3821112"/>
            <a:ext cx="452438" cy="352425"/>
            <a:chOff x="5197" y="1368"/>
            <a:chExt cx="285" cy="222"/>
          </a:xfrm>
        </p:grpSpPr>
        <p:sp>
          <p:nvSpPr>
            <p:cNvPr id="7" name="Oval 14"/>
            <p:cNvSpPr>
              <a:spLocks/>
            </p:cNvSpPr>
            <p:nvPr/>
          </p:nvSpPr>
          <p:spPr bwMode="auto">
            <a:xfrm>
              <a:off x="5197" y="1368"/>
              <a:ext cx="245" cy="222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860425"/>
              <a:r>
                <a:rPr lang="en-US" altLang="ja-JP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rPr>
                <a:t>Pb</a:t>
              </a:r>
            </a:p>
          </p:txBody>
        </p:sp>
        <p:sp>
          <p:nvSpPr>
            <p:cNvPr id="8" name="Oval 15"/>
            <p:cNvSpPr>
              <a:spLocks/>
            </p:cNvSpPr>
            <p:nvPr/>
          </p:nvSpPr>
          <p:spPr bwMode="auto">
            <a:xfrm>
              <a:off x="5238" y="1368"/>
              <a:ext cx="244" cy="222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860425"/>
              <a:r>
                <a:rPr lang="en-US" altLang="ja-JP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  <a:sym typeface="Gill Sans" charset="0"/>
                </a:rPr>
                <a:t>Pb</a:t>
              </a:r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3617005"/>
            <a:ext cx="89535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1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J</a:t>
            </a:r>
            <a:r>
              <a:rPr kumimoji="1" lang="en-US" altLang="ja-JP" dirty="0" smtClean="0"/>
              <a:t>et measurements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>
                <a:latin typeface="Arial"/>
                <a:cs typeface="Arial"/>
              </a:rPr>
              <a:t>Direct measurement of Jet quenching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 </a:t>
            </a:r>
            <a:r>
              <a:rPr lang="en-US" altLang="ja-JP" dirty="0" smtClean="0">
                <a:latin typeface="Arial"/>
                <a:cs typeface="Arial"/>
                <a:sym typeface="Wingdings"/>
              </a:rPr>
              <a:t>(cf.) </a:t>
            </a:r>
            <a:r>
              <a:rPr lang="en-US" altLang="ja-JP" dirty="0" smtClean="0">
                <a:latin typeface="Arial"/>
                <a:cs typeface="Arial"/>
              </a:rPr>
              <a:t>leading fragments at RHIC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63</a:t>
            </a:fld>
            <a:endParaRPr kumimoji="1" lang="ja-JP" altLang="en-US"/>
          </a:p>
        </p:txBody>
      </p:sp>
      <p:grpSp>
        <p:nvGrpSpPr>
          <p:cNvPr id="5" name="Group 36"/>
          <p:cNvGrpSpPr/>
          <p:nvPr/>
        </p:nvGrpSpPr>
        <p:grpSpPr>
          <a:xfrm>
            <a:off x="780029" y="3318644"/>
            <a:ext cx="4621336" cy="3539355"/>
            <a:chOff x="181499" y="2707332"/>
            <a:chExt cx="5276529" cy="415066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81499" y="2805545"/>
              <a:ext cx="4729503" cy="4052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2010623" y="3318644"/>
              <a:ext cx="1047217" cy="39778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>
                <a:buClr>
                  <a:srgbClr val="FC0128"/>
                </a:buClr>
              </a:pPr>
              <a:r>
                <a:rPr lang="en-US" sz="1600" b="1" dirty="0" smtClean="0">
                  <a:latin typeface="Arial" pitchFamily="34" charset="0"/>
                </a:rPr>
                <a:t>CMS</a:t>
              </a:r>
              <a:endParaRPr lang="en-US" sz="1600" b="1" dirty="0">
                <a:latin typeface="Arial" pitchFamily="34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198496" y="2707332"/>
              <a:ext cx="3259532" cy="469969"/>
            </a:xfrm>
            <a:prstGeom prst="rect">
              <a:avLst/>
            </a:prstGeom>
            <a:solidFill>
              <a:srgbClr val="CC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US" sz="2000" dirty="0" smtClean="0"/>
                <a:t>Energy flow in </a:t>
              </a:r>
              <a:r>
                <a:rPr lang="en-US" sz="2000" dirty="0" smtClean="0">
                  <a:latin typeface="Symbol" pitchFamily="18" charset="2"/>
                </a:rPr>
                <a:t>h-f</a:t>
              </a:r>
              <a:r>
                <a:rPr lang="en-US" sz="2000" dirty="0" smtClean="0"/>
                <a:t> plane</a:t>
              </a:r>
              <a:endParaRPr lang="en-US" sz="2000" baseline="-25000" dirty="0">
                <a:latin typeface="+mn-lt"/>
              </a:endParaRPr>
            </a:p>
          </p:txBody>
        </p:sp>
      </p:grpSp>
      <p:grpSp>
        <p:nvGrpSpPr>
          <p:cNvPr id="10" name="Group 78"/>
          <p:cNvGrpSpPr>
            <a:grpSpLocks/>
          </p:cNvGrpSpPr>
          <p:nvPr/>
        </p:nvGrpSpPr>
        <p:grpSpPr bwMode="auto">
          <a:xfrm>
            <a:off x="5966303" y="4322536"/>
            <a:ext cx="3138218" cy="2535464"/>
            <a:chOff x="5745163" y="4073525"/>
            <a:chExt cx="3398837" cy="2784475"/>
          </a:xfrm>
        </p:grpSpPr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745163" y="4073525"/>
              <a:ext cx="3398837" cy="27844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8100069" y="4183063"/>
              <a:ext cx="687689" cy="31457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>
                <a:buClr>
                  <a:srgbClr val="FC0128"/>
                </a:buClr>
              </a:pPr>
              <a:r>
                <a:rPr lang="en-US" sz="1600" b="1"/>
                <a:t>Atlas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966303" y="1936608"/>
            <a:ext cx="3177697" cy="2190346"/>
            <a:chOff x="0" y="2113"/>
            <a:chExt cx="3302" cy="2207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0" y="2113"/>
              <a:ext cx="3302" cy="2207"/>
              <a:chOff x="0" y="2113"/>
              <a:chExt cx="3302" cy="2207"/>
            </a:xfrm>
          </p:grpSpPr>
          <p:grpSp>
            <p:nvGrpSpPr>
              <p:cNvPr id="18" name="Group 14"/>
              <p:cNvGrpSpPr>
                <a:grpSpLocks/>
              </p:cNvGrpSpPr>
              <p:nvPr/>
            </p:nvGrpSpPr>
            <p:grpSpPr bwMode="auto">
              <a:xfrm>
                <a:off x="0" y="2113"/>
                <a:ext cx="3302" cy="2207"/>
                <a:chOff x="0" y="2113"/>
                <a:chExt cx="3302" cy="2207"/>
              </a:xfrm>
            </p:grpSpPr>
            <p:pic>
              <p:nvPicPr>
                <p:cNvPr id="21" name="Picture 15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5443" t="17690" r="7370" b="4758"/>
                <a:stretch>
                  <a:fillRect/>
                </a:stretch>
              </p:blipFill>
              <p:spPr bwMode="auto">
                <a:xfrm>
                  <a:off x="0" y="2113"/>
                  <a:ext cx="3270" cy="2207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sp>
              <p:nvSpPr>
                <p:cNvPr id="2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360" y="2935"/>
                  <a:ext cx="942" cy="3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60876" rIns="90000" bIns="45000"/>
                <a:lstStyle/>
                <a:p>
                  <a:pPr algn="l" defTabSz="457200" eaLnBrk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>
                      <a:tab pos="723900" algn="l"/>
                    </a:tabLst>
                  </a:pPr>
                  <a:r>
                    <a:rPr lang="en-US" dirty="0">
                      <a:solidFill>
                        <a:srgbClr val="000000"/>
                      </a:solidFill>
                    </a:rPr>
                    <a:t>47 GeV</a:t>
                  </a:r>
                </a:p>
              </p:txBody>
            </p:sp>
            <p:sp>
              <p:nvSpPr>
                <p:cNvPr id="2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60" y="2529"/>
                  <a:ext cx="983" cy="35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60876" rIns="90000" bIns="45000"/>
                <a:lstStyle/>
                <a:p>
                  <a:pPr algn="l" defTabSz="457200" eaLnBrk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>
                      <a:tab pos="723900" algn="l"/>
                    </a:tabLst>
                  </a:pPr>
                  <a:r>
                    <a:rPr lang="en-US" dirty="0">
                      <a:solidFill>
                        <a:srgbClr val="000000"/>
                      </a:solidFill>
                    </a:rPr>
                    <a:t>102 GeV</a:t>
                  </a:r>
                </a:p>
              </p:txBody>
            </p:sp>
            <p:sp>
              <p:nvSpPr>
                <p:cNvPr id="2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537" y="2226"/>
                  <a:ext cx="622" cy="274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60876" rIns="90000" bIns="45000"/>
                <a:lstStyle/>
                <a:p>
                  <a:pPr algn="l" defTabSz="457200" eaLnBrk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>
                      <a:tab pos="723900" algn="l"/>
                    </a:tabLst>
                  </a:pPr>
                  <a:r>
                    <a:rPr lang="en-US" dirty="0" smtClean="0">
                      <a:solidFill>
                        <a:srgbClr val="000000"/>
                      </a:solidFill>
                    </a:rPr>
                    <a:t>Alice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9" name="Text Box 19"/>
              <p:cNvSpPr txBox="1">
                <a:spLocks noChangeArrowheads="1"/>
              </p:cNvSpPr>
              <p:nvPr/>
            </p:nvSpPr>
            <p:spPr bwMode="auto">
              <a:xfrm>
                <a:off x="2846" y="4055"/>
                <a:ext cx="350" cy="2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/>
                <a:r>
                  <a:rPr lang="en-US" sz="2400" b="1">
                    <a:solidFill>
                      <a:schemeClr val="tx1"/>
                    </a:solidFill>
                    <a:latin typeface="Symbol" pitchFamily="18" charset="2"/>
                  </a:rPr>
                  <a:t>Dh</a:t>
                </a:r>
              </a:p>
            </p:txBody>
          </p:sp>
          <p:sp>
            <p:nvSpPr>
              <p:cNvPr id="20" name="Text Box 20"/>
              <p:cNvSpPr txBox="1">
                <a:spLocks noChangeArrowheads="1"/>
              </p:cNvSpPr>
              <p:nvPr/>
            </p:nvSpPr>
            <p:spPr bwMode="auto">
              <a:xfrm>
                <a:off x="0" y="4055"/>
                <a:ext cx="334" cy="2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pPr algn="l"/>
                <a:r>
                  <a:rPr lang="en-US" sz="2400" b="1">
                    <a:solidFill>
                      <a:schemeClr val="tx1"/>
                    </a:solidFill>
                    <a:latin typeface="Symbol" pitchFamily="18" charset="2"/>
                  </a:rPr>
                  <a:t>Df</a:t>
                </a:r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2673" y="2420"/>
              <a:ext cx="314" cy="257"/>
              <a:chOff x="2861" y="1544"/>
              <a:chExt cx="314" cy="257"/>
            </a:xfrm>
          </p:grpSpPr>
          <p:sp>
            <p:nvSpPr>
              <p:cNvPr id="16" name="Oval 22"/>
              <p:cNvSpPr>
                <a:spLocks noChangeArrowheads="1"/>
              </p:cNvSpPr>
              <p:nvPr/>
            </p:nvSpPr>
            <p:spPr bwMode="auto">
              <a:xfrm>
                <a:off x="2861" y="1544"/>
                <a:ext cx="249" cy="249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Oval 23"/>
              <p:cNvSpPr>
                <a:spLocks noChangeArrowheads="1"/>
              </p:cNvSpPr>
              <p:nvPr/>
            </p:nvSpPr>
            <p:spPr bwMode="auto">
              <a:xfrm>
                <a:off x="2926" y="1552"/>
                <a:ext cx="249" cy="249"/>
              </a:xfrm>
              <a:prstGeom prst="ellipse">
                <a:avLst/>
              </a:prstGeom>
              <a:solidFill>
                <a:srgbClr val="CCFFCC">
                  <a:alpha val="54901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5" name="テキスト ボックス 24"/>
          <p:cNvSpPr txBox="1"/>
          <p:nvPr/>
        </p:nvSpPr>
        <p:spPr>
          <a:xfrm>
            <a:off x="780029" y="2333859"/>
            <a:ext cx="4277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Arial"/>
                <a:cs typeface="Arial"/>
              </a:rPr>
              <a:t>How much energy is lost?</a:t>
            </a:r>
          </a:p>
          <a:p>
            <a:r>
              <a:rPr lang="en-US" altLang="ja-JP" dirty="0" smtClean="0">
                <a:solidFill>
                  <a:srgbClr val="FF0000"/>
                </a:solidFill>
                <a:latin typeface="Arial"/>
                <a:cs typeface="Arial"/>
              </a:rPr>
              <a:t>Where is it lost/where lost energy goes?</a:t>
            </a:r>
            <a:endParaRPr kumimoji="1" lang="en-US" altLang="ja-JP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86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Jet R</a:t>
            </a:r>
            <a:r>
              <a:rPr kumimoji="1" lang="en-US" altLang="ja-JP" baseline="-25000" dirty="0" smtClean="0"/>
              <a:t>AA</a:t>
            </a:r>
            <a:endParaRPr kumimoji="1" lang="ja-JP" altLang="en-US" baseline="-25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/>
                <a:cs typeface="Arial"/>
              </a:rPr>
              <a:t>Jet R</a:t>
            </a:r>
            <a:r>
              <a:rPr kumimoji="1" lang="en-US" altLang="ja-JP" baseline="-25000" dirty="0" smtClean="0">
                <a:latin typeface="Arial"/>
                <a:cs typeface="Arial"/>
              </a:rPr>
              <a:t>AA </a:t>
            </a:r>
            <a:r>
              <a:rPr kumimoji="1" lang="en-US" altLang="ja-JP" dirty="0" smtClean="0">
                <a:latin typeface="Arial"/>
                <a:cs typeface="Arial"/>
              </a:rPr>
              <a:t>~ 0.5 (similar to charged hadron R</a:t>
            </a:r>
            <a:r>
              <a:rPr kumimoji="1" lang="en-US" altLang="ja-JP" baseline="-25000" dirty="0" smtClean="0">
                <a:latin typeface="Arial"/>
                <a:cs typeface="Arial"/>
              </a:rPr>
              <a:t>AA</a:t>
            </a:r>
            <a:r>
              <a:rPr kumimoji="1" lang="en-US" altLang="ja-JP" dirty="0" smtClean="0">
                <a:latin typeface="Arial"/>
                <a:cs typeface="Arial"/>
              </a:rPr>
              <a:t>)</a:t>
            </a:r>
            <a:endParaRPr kumimoji="1" lang="ja-JP" altLang="en-US" baseline="-250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64</a:t>
            </a:fld>
            <a:endParaRPr kumimoji="1" lang="ja-JP" altLang="en-US"/>
          </a:p>
        </p:txBody>
      </p:sp>
      <p:pic>
        <p:nvPicPr>
          <p:cNvPr id="5" name="Picture 5" descr="raaZoo_cms_2pads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7" y="2045915"/>
            <a:ext cx="4200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raaZoo_cms_2pads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5915"/>
            <a:ext cx="4200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47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Di-jet measurement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600" dirty="0" smtClean="0">
                <a:latin typeface="Arial"/>
                <a:cs typeface="Arial"/>
              </a:rPr>
              <a:t>Di-jet asymmetry</a:t>
            </a:r>
          </a:p>
          <a:p>
            <a:pPr lvl="1"/>
            <a:r>
              <a:rPr lang="en-US" altLang="ja-JP" sz="2400" dirty="0" smtClean="0">
                <a:latin typeface="Arial"/>
                <a:cs typeface="Arial"/>
              </a:rPr>
              <a:t>Jet energy asymmetry (</a:t>
            </a:r>
            <a:r>
              <a:rPr lang="en-US" altLang="ja-JP" sz="2400" dirty="0" err="1" smtClean="0">
                <a:latin typeface="Arial"/>
                <a:cs typeface="Arial"/>
              </a:rPr>
              <a:t>A</a:t>
            </a:r>
            <a:r>
              <a:rPr lang="en-US" altLang="ja-JP" sz="2400" baseline="-25000" dirty="0" err="1" smtClean="0">
                <a:latin typeface="Arial"/>
                <a:cs typeface="Arial"/>
              </a:rPr>
              <a:t>j</a:t>
            </a:r>
            <a:r>
              <a:rPr lang="en-US" altLang="ja-JP" sz="2400" dirty="0" smtClean="0">
                <a:latin typeface="Arial"/>
                <a:cs typeface="Arial"/>
              </a:rPr>
              <a:t>)</a:t>
            </a:r>
            <a:r>
              <a:rPr lang="ja-JP" altLang="en-US" sz="2400" dirty="0" smtClean="0">
                <a:latin typeface="Arial"/>
                <a:cs typeface="Arial"/>
              </a:rPr>
              <a:t>の</a:t>
            </a:r>
            <a:r>
              <a:rPr lang="en-US" altLang="ja-JP" sz="2400" dirty="0" smtClean="0">
                <a:latin typeface="Arial"/>
                <a:cs typeface="Arial"/>
              </a:rPr>
              <a:t>MC</a:t>
            </a:r>
            <a:r>
              <a:rPr lang="ja-JP" altLang="en-US" sz="2400" dirty="0" smtClean="0">
                <a:latin typeface="Arial"/>
                <a:cs typeface="Arial"/>
              </a:rPr>
              <a:t>とのずれ</a:t>
            </a:r>
            <a:endParaRPr lang="en-US" altLang="ja-JP" sz="2400" dirty="0">
              <a:latin typeface="Arial"/>
              <a:cs typeface="Arial"/>
              <a:sym typeface="Wingdings"/>
            </a:endParaRPr>
          </a:p>
          <a:p>
            <a:pPr lvl="2"/>
            <a:r>
              <a:rPr lang="ja-JP" altLang="en-US" sz="2200" dirty="0" smtClean="0">
                <a:latin typeface="Arial"/>
                <a:cs typeface="Arial"/>
              </a:rPr>
              <a:t>中心衝突で顕著</a:t>
            </a:r>
            <a:endParaRPr lang="en-US" altLang="ja-JP" sz="2200" dirty="0" smtClean="0">
              <a:latin typeface="Arial"/>
              <a:cs typeface="Arial"/>
            </a:endParaRPr>
          </a:p>
          <a:p>
            <a:pPr lvl="2"/>
            <a:r>
              <a:rPr lang="ja-JP" altLang="en-US" sz="2200" dirty="0" smtClean="0">
                <a:latin typeface="Arial"/>
                <a:cs typeface="Arial"/>
              </a:rPr>
              <a:t>高い</a:t>
            </a:r>
            <a:r>
              <a:rPr lang="en-US" altLang="ja-JP" sz="2200" dirty="0" smtClean="0">
                <a:latin typeface="Arial"/>
                <a:cs typeface="Arial"/>
              </a:rPr>
              <a:t>jet </a:t>
            </a:r>
            <a:r>
              <a:rPr lang="en-US" altLang="ja-JP" sz="2200" dirty="0" err="1" smtClean="0">
                <a:latin typeface="Arial"/>
                <a:cs typeface="Arial"/>
              </a:rPr>
              <a:t>p</a:t>
            </a:r>
            <a:r>
              <a:rPr lang="en-US" altLang="ja-JP" sz="2200" baseline="-25000" dirty="0" err="1" smtClean="0">
                <a:latin typeface="Arial"/>
                <a:cs typeface="Arial"/>
              </a:rPr>
              <a:t>T</a:t>
            </a:r>
            <a:r>
              <a:rPr lang="ja-JP" altLang="en-US" sz="2200" dirty="0" smtClean="0">
                <a:latin typeface="Arial"/>
                <a:cs typeface="Arial"/>
              </a:rPr>
              <a:t>になるほど、</a:t>
            </a:r>
            <a:r>
              <a:rPr lang="en-US" altLang="ja-JP" sz="2200" dirty="0" smtClean="0">
                <a:latin typeface="Arial"/>
                <a:cs typeface="Arial"/>
              </a:rPr>
              <a:t>MC(= embedding PYTHIA </a:t>
            </a:r>
            <a:r>
              <a:rPr lang="en-US" altLang="ja-JP" sz="2200" dirty="0" err="1" smtClean="0">
                <a:latin typeface="Arial"/>
                <a:cs typeface="Arial"/>
              </a:rPr>
              <a:t>dijets</a:t>
            </a:r>
            <a:r>
              <a:rPr lang="en-US" altLang="ja-JP" sz="2200" dirty="0">
                <a:latin typeface="Arial"/>
                <a:cs typeface="Arial"/>
              </a:rPr>
              <a:t> </a:t>
            </a:r>
            <a:r>
              <a:rPr lang="en-US" altLang="ja-JP" sz="2200" dirty="0" smtClean="0">
                <a:latin typeface="Arial"/>
                <a:cs typeface="Arial"/>
              </a:rPr>
              <a:t>into HYDJET)</a:t>
            </a:r>
            <a:r>
              <a:rPr lang="ja-JP" altLang="en-US" sz="2200" dirty="0" smtClean="0">
                <a:latin typeface="Arial"/>
                <a:cs typeface="Arial"/>
              </a:rPr>
              <a:t>と</a:t>
            </a:r>
            <a:r>
              <a:rPr lang="ja-JP" altLang="en-US" sz="2200" dirty="0" smtClean="0">
                <a:latin typeface="Arial"/>
                <a:cs typeface="Arial"/>
              </a:rPr>
              <a:t>一致</a:t>
            </a:r>
            <a:endParaRPr lang="en-US" altLang="ja-JP" sz="2200" dirty="0" smtClean="0">
              <a:latin typeface="Arial"/>
              <a:cs typeface="Arial"/>
            </a:endParaRPr>
          </a:p>
          <a:p>
            <a:pPr lvl="3"/>
            <a:r>
              <a:rPr lang="en-US" altLang="ja-JP" dirty="0" smtClean="0">
                <a:latin typeface="Arial"/>
                <a:cs typeface="Arial"/>
              </a:rPr>
              <a:t>Jet</a:t>
            </a:r>
            <a:r>
              <a:rPr lang="ja-JP" altLang="en-US" dirty="0" smtClean="0">
                <a:latin typeface="Arial"/>
                <a:cs typeface="Arial"/>
              </a:rPr>
              <a:t>の</a:t>
            </a:r>
            <a:r>
              <a:rPr lang="en-US" altLang="ja-JP" dirty="0" smtClean="0">
                <a:latin typeface="Arial"/>
                <a:cs typeface="Arial"/>
              </a:rPr>
              <a:t>punch through?</a:t>
            </a:r>
          </a:p>
          <a:p>
            <a:pPr lvl="1"/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65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8486"/>
            <a:ext cx="4569264" cy="298644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264" y="3797650"/>
            <a:ext cx="4574737" cy="29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7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Di-jet measurement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686800" cy="4525963"/>
          </a:xfrm>
        </p:spPr>
        <p:txBody>
          <a:bodyPr>
            <a:normAutofit/>
          </a:bodyPr>
          <a:lstStyle/>
          <a:p>
            <a:r>
              <a:rPr lang="en-US" altLang="ja-JP" sz="2400" dirty="0" err="1" smtClean="0">
                <a:latin typeface="Arial"/>
                <a:cs typeface="Arial"/>
              </a:rPr>
              <a:t>p</a:t>
            </a:r>
            <a:r>
              <a:rPr lang="en-US" altLang="ja-JP" sz="24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400" dirty="0" smtClean="0">
                <a:latin typeface="Arial"/>
                <a:cs typeface="Arial"/>
              </a:rPr>
              <a:t> balance (</a:t>
            </a:r>
            <a:r>
              <a:rPr lang="en-US" altLang="ja-JP" sz="2400" dirty="0" err="1" smtClean="0">
                <a:latin typeface="Arial"/>
                <a:cs typeface="Arial"/>
              </a:rPr>
              <a:t>p</a:t>
            </a:r>
            <a:r>
              <a:rPr lang="en-US" altLang="ja-JP" sz="24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400" dirty="0" smtClean="0">
                <a:latin typeface="Arial"/>
                <a:cs typeface="Arial"/>
              </a:rPr>
              <a:t>&gt;100)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</a:rPr>
              <a:t>&lt;p</a:t>
            </a:r>
            <a:r>
              <a:rPr lang="en-US" altLang="ja-JP" sz="2200" baseline="-25000" dirty="0" smtClean="0">
                <a:latin typeface="Arial"/>
                <a:cs typeface="Arial"/>
              </a:rPr>
              <a:t>T2</a:t>
            </a:r>
            <a:r>
              <a:rPr lang="en-US" altLang="ja-JP" sz="2200" dirty="0" smtClean="0">
                <a:latin typeface="Arial"/>
                <a:cs typeface="Arial"/>
              </a:rPr>
              <a:t>/p</a:t>
            </a:r>
            <a:r>
              <a:rPr lang="en-US" altLang="ja-JP" sz="2200" baseline="-25000" dirty="0" smtClean="0">
                <a:latin typeface="Arial"/>
                <a:cs typeface="Arial"/>
              </a:rPr>
              <a:t>T1</a:t>
            </a:r>
            <a:r>
              <a:rPr lang="en-US" altLang="ja-JP" sz="2200" dirty="0" smtClean="0">
                <a:latin typeface="Arial"/>
                <a:cs typeface="Arial"/>
              </a:rPr>
              <a:t>&gt;</a:t>
            </a:r>
            <a:r>
              <a:rPr lang="en-US" altLang="ja-JP" sz="2200" baseline="-25000" dirty="0" smtClean="0">
                <a:latin typeface="Arial"/>
                <a:cs typeface="Arial"/>
              </a:rPr>
              <a:t>data</a:t>
            </a:r>
            <a:r>
              <a:rPr lang="en-US" altLang="ja-JP" sz="2200" dirty="0">
                <a:latin typeface="Arial"/>
                <a:cs typeface="Arial"/>
              </a:rPr>
              <a:t>-</a:t>
            </a:r>
            <a:r>
              <a:rPr lang="en-US" altLang="ja-JP" sz="2200" dirty="0" smtClean="0">
                <a:latin typeface="Arial"/>
                <a:cs typeface="Arial"/>
              </a:rPr>
              <a:t>&lt;p</a:t>
            </a:r>
            <a:r>
              <a:rPr lang="en-US" altLang="ja-JP" sz="2200" baseline="-25000" dirty="0" smtClean="0">
                <a:latin typeface="Arial"/>
                <a:cs typeface="Arial"/>
              </a:rPr>
              <a:t>T2</a:t>
            </a:r>
            <a:r>
              <a:rPr lang="en-US" altLang="ja-JP" sz="2200" dirty="0" smtClean="0">
                <a:latin typeface="Arial"/>
                <a:cs typeface="Arial"/>
              </a:rPr>
              <a:t>/p</a:t>
            </a:r>
            <a:r>
              <a:rPr lang="en-US" altLang="ja-JP" sz="2200" baseline="-25000" dirty="0" smtClean="0">
                <a:latin typeface="Arial"/>
                <a:cs typeface="Arial"/>
              </a:rPr>
              <a:t>T1</a:t>
            </a:r>
            <a:r>
              <a:rPr lang="en-US" altLang="ja-JP" sz="2200" dirty="0" smtClean="0">
                <a:latin typeface="Arial"/>
                <a:cs typeface="Arial"/>
              </a:rPr>
              <a:t>&gt;</a:t>
            </a:r>
            <a:r>
              <a:rPr lang="en-US" altLang="ja-JP" sz="2200" baseline="-25000" dirty="0" smtClean="0">
                <a:latin typeface="Arial"/>
                <a:cs typeface="Arial"/>
              </a:rPr>
              <a:t>MC</a:t>
            </a:r>
            <a:r>
              <a:rPr lang="en-US" altLang="ja-JP" sz="2200" dirty="0" smtClean="0">
                <a:latin typeface="Arial"/>
                <a:cs typeface="Arial"/>
              </a:rPr>
              <a:t>=  0.1 (0-20%) (</a:t>
            </a:r>
            <a:r>
              <a:rPr lang="en-US" altLang="ja-JP" sz="22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2200" dirty="0" err="1" smtClean="0">
                <a:latin typeface="Arial"/>
                <a:cs typeface="Arial"/>
              </a:rPr>
              <a:t>p</a:t>
            </a:r>
            <a:r>
              <a:rPr lang="en-US" altLang="ja-JP" sz="22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200" dirty="0" smtClean="0">
                <a:latin typeface="Arial"/>
                <a:cs typeface="Arial"/>
              </a:rPr>
              <a:t>/p</a:t>
            </a:r>
            <a:r>
              <a:rPr lang="en-US" altLang="ja-JP" sz="2200" baseline="-25000" dirty="0" smtClean="0">
                <a:latin typeface="Arial"/>
                <a:cs typeface="Arial"/>
              </a:rPr>
              <a:t>T</a:t>
            </a:r>
            <a:r>
              <a:rPr lang="en-US" altLang="ja-JP" sz="2200" dirty="0" smtClean="0">
                <a:latin typeface="Arial"/>
                <a:cs typeface="Arial"/>
              </a:rPr>
              <a:t>~0.3 in low </a:t>
            </a:r>
            <a:r>
              <a:rPr lang="en-US" altLang="ja-JP" sz="2200" dirty="0" err="1" smtClean="0">
                <a:latin typeface="Arial"/>
                <a:cs typeface="Arial"/>
              </a:rPr>
              <a:t>pT</a:t>
            </a:r>
            <a:r>
              <a:rPr lang="en-US" altLang="ja-JP" sz="2200" dirty="0" smtClean="0">
                <a:latin typeface="Arial"/>
                <a:cs typeface="Arial"/>
              </a:rPr>
              <a:t>)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</a:rPr>
              <a:t>Less jet energy dependence</a:t>
            </a:r>
          </a:p>
          <a:p>
            <a:pPr lvl="1"/>
            <a:r>
              <a:rPr lang="en-US" altLang="ja-JP" sz="2200" dirty="0">
                <a:latin typeface="Arial"/>
                <a:cs typeface="Arial"/>
              </a:rPr>
              <a:t>2</a:t>
            </a:r>
            <a:r>
              <a:rPr kumimoji="1" lang="en-US" altLang="ja-JP" sz="2200" dirty="0" smtClean="0">
                <a:latin typeface="Arial"/>
                <a:cs typeface="Arial"/>
              </a:rPr>
              <a:t>00 (300) </a:t>
            </a:r>
            <a:r>
              <a:rPr kumimoji="1" lang="en-US" altLang="ja-JP" sz="2200" dirty="0" err="1" smtClean="0">
                <a:latin typeface="Arial"/>
                <a:cs typeface="Arial"/>
              </a:rPr>
              <a:t>GeV</a:t>
            </a:r>
            <a:r>
              <a:rPr kumimoji="1" lang="en-US" altLang="ja-JP" sz="2200" dirty="0" smtClean="0">
                <a:latin typeface="Arial"/>
                <a:cs typeface="Arial"/>
              </a:rPr>
              <a:t> Jet </a:t>
            </a:r>
            <a:r>
              <a:rPr kumimoji="1" lang="en-US" altLang="ja-JP" sz="2200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altLang="ja-JP" sz="22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kumimoji="1" lang="en-US" altLang="ja-JP" sz="2200" dirty="0" smtClean="0">
                <a:latin typeface="Arial"/>
                <a:cs typeface="Arial"/>
                <a:sym typeface="Wingdings"/>
              </a:rPr>
              <a:t>E = 20 (30) </a:t>
            </a:r>
            <a:r>
              <a:rPr kumimoji="1" lang="en-US" altLang="ja-JP" sz="2200" dirty="0" err="1" smtClean="0">
                <a:latin typeface="Arial"/>
                <a:cs typeface="Arial"/>
                <a:sym typeface="Wingdings"/>
              </a:rPr>
              <a:t>GeV</a:t>
            </a:r>
            <a:endParaRPr kumimoji="1" lang="en-US" altLang="ja-JP" sz="2200" dirty="0" smtClean="0">
              <a:latin typeface="Arial"/>
              <a:cs typeface="Arial"/>
              <a:sym typeface="Wingding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66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91" y="2963649"/>
            <a:ext cx="8123509" cy="38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Di-jet measurement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158201"/>
            <a:ext cx="8851153" cy="4525963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Di-jet</a:t>
            </a:r>
            <a:r>
              <a:rPr lang="ja-JP" altLang="en-US" sz="2400" dirty="0" smtClean="0">
                <a:latin typeface="Arial"/>
                <a:cs typeface="Arial"/>
              </a:rPr>
              <a:t>の角度相関</a:t>
            </a:r>
            <a:endParaRPr lang="en-US" altLang="ja-JP" sz="2400" dirty="0" smtClean="0">
              <a:latin typeface="Arial"/>
              <a:cs typeface="Arial"/>
            </a:endParaRPr>
          </a:p>
          <a:p>
            <a:pPr lvl="1"/>
            <a:r>
              <a:rPr kumimoji="1" lang="en-US" altLang="ja-JP" sz="2000" dirty="0" smtClean="0">
                <a:latin typeface="Arial"/>
                <a:cs typeface="Arial"/>
              </a:rPr>
              <a:t>Remain back-to-back</a:t>
            </a:r>
          </a:p>
          <a:p>
            <a:pPr lvl="1"/>
            <a:r>
              <a:rPr kumimoji="1" lang="en-US" altLang="ja-JP" sz="2000" dirty="0" smtClean="0">
                <a:latin typeface="Arial"/>
                <a:cs typeface="Arial"/>
              </a:rPr>
              <a:t>Radiated energy appears in wide angle </a:t>
            </a:r>
            <a:r>
              <a:rPr kumimoji="1" lang="en-US" altLang="ja-JP" sz="2000" dirty="0" err="1" smtClean="0">
                <a:latin typeface="Arial"/>
                <a:cs typeface="Arial"/>
              </a:rPr>
              <a:t>w.r.t</a:t>
            </a:r>
            <a:r>
              <a:rPr kumimoji="1" lang="en-US" altLang="ja-JP" sz="2000" dirty="0" smtClean="0">
                <a:latin typeface="Arial"/>
                <a:cs typeface="Arial"/>
              </a:rPr>
              <a:t> jet-axis</a:t>
            </a:r>
            <a:endParaRPr kumimoji="1" lang="ja-JP" altLang="en-US" sz="20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67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90" y="2276578"/>
            <a:ext cx="7009575" cy="4581422"/>
          </a:xfrm>
          <a:prstGeom prst="rect">
            <a:avLst/>
          </a:prstGeom>
        </p:spPr>
      </p:pic>
      <p:grpSp>
        <p:nvGrpSpPr>
          <p:cNvPr id="9" name="Group 52"/>
          <p:cNvGrpSpPr/>
          <p:nvPr/>
        </p:nvGrpSpPr>
        <p:grpSpPr>
          <a:xfrm>
            <a:off x="5781398" y="123968"/>
            <a:ext cx="2234087" cy="1917105"/>
            <a:chOff x="4011644" y="1544594"/>
            <a:chExt cx="2846356" cy="2397211"/>
          </a:xfrm>
        </p:grpSpPr>
        <p:grpSp>
          <p:nvGrpSpPr>
            <p:cNvPr id="10" name="Group 10"/>
            <p:cNvGrpSpPr/>
            <p:nvPr/>
          </p:nvGrpSpPr>
          <p:grpSpPr>
            <a:xfrm>
              <a:off x="4011644" y="1544594"/>
              <a:ext cx="2846356" cy="2397211"/>
              <a:chOff x="5729234" y="1445740"/>
              <a:chExt cx="2846356" cy="2397211"/>
            </a:xfrm>
          </p:grpSpPr>
          <p:sp>
            <p:nvSpPr>
              <p:cNvPr id="14" name="Arc 57"/>
              <p:cNvSpPr/>
              <p:nvPr/>
            </p:nvSpPr>
            <p:spPr bwMode="auto">
              <a:xfrm rot="14839881">
                <a:off x="6425514" y="1692875"/>
                <a:ext cx="2248930" cy="2051222"/>
              </a:xfrm>
              <a:prstGeom prst="arc">
                <a:avLst/>
              </a:prstGeom>
              <a:noFill/>
              <a:ln w="38100" cap="flat" cmpd="sng" algn="ctr">
                <a:solidFill>
                  <a:srgbClr val="0066FF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>
                  <a:buClr>
                    <a:srgbClr val="FC0128"/>
                  </a:buClr>
                </a:pPr>
                <a:endParaRPr lang="en-US">
                  <a:latin typeface="Arial" pitchFamily="34" charset="0"/>
                </a:endParaRPr>
              </a:p>
            </p:txBody>
          </p:sp>
          <p:grpSp>
            <p:nvGrpSpPr>
              <p:cNvPr id="15" name="Group 9"/>
              <p:cNvGrpSpPr/>
              <p:nvPr/>
            </p:nvGrpSpPr>
            <p:grpSpPr>
              <a:xfrm>
                <a:off x="5729234" y="1445740"/>
                <a:ext cx="1573609" cy="2193648"/>
                <a:chOff x="5729234" y="1445740"/>
                <a:chExt cx="1573609" cy="2193648"/>
              </a:xfrm>
            </p:grpSpPr>
            <p:sp>
              <p:nvSpPr>
                <p:cNvPr id="16" name="Right Arrow 59"/>
                <p:cNvSpPr/>
                <p:nvPr/>
              </p:nvSpPr>
              <p:spPr bwMode="auto">
                <a:xfrm rot="16853699">
                  <a:off x="6573794" y="1940010"/>
                  <a:ext cx="1223319" cy="234779"/>
                </a:xfrm>
                <a:prstGeom prst="rightArrow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>
                    <a:buClr>
                      <a:srgbClr val="FC0128"/>
                    </a:buClr>
                  </a:pPr>
                  <a:endParaRPr lang="en-US" sz="1600" smtClean="0"/>
                </a:p>
              </p:txBody>
            </p:sp>
            <p:sp>
              <p:nvSpPr>
                <p:cNvPr id="17" name="Right Arrow 60"/>
                <p:cNvSpPr/>
                <p:nvPr/>
              </p:nvSpPr>
              <p:spPr bwMode="auto">
                <a:xfrm rot="6927734">
                  <a:off x="6310700" y="2999998"/>
                  <a:ext cx="1044000" cy="234779"/>
                </a:xfrm>
                <a:prstGeom prst="rightArrow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>
                    <a:buClr>
                      <a:srgbClr val="FC0128"/>
                    </a:buClr>
                  </a:pPr>
                  <a:endParaRPr lang="en-US" sz="1600" smtClean="0"/>
                </a:p>
              </p:txBody>
            </p:sp>
            <p:sp>
              <p:nvSpPr>
                <p:cNvPr id="18" name="TextBox 8"/>
                <p:cNvSpPr txBox="1"/>
                <p:nvPr/>
              </p:nvSpPr>
              <p:spPr>
                <a:xfrm>
                  <a:off x="5729234" y="1977081"/>
                  <a:ext cx="761747" cy="424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Clr>
                      <a:srgbClr val="FC0128"/>
                    </a:buClr>
                  </a:pPr>
                  <a:r>
                    <a:rPr lang="en-US" sz="2400" b="1" dirty="0" smtClean="0">
                      <a:latin typeface="Symbol" pitchFamily="18" charset="2"/>
                    </a:rPr>
                    <a:t>Df</a:t>
                  </a:r>
                  <a:r>
                    <a:rPr lang="en-US" sz="2400" b="1" baseline="-25000" dirty="0" smtClean="0">
                      <a:latin typeface="Arial" pitchFamily="34" charset="0"/>
                    </a:rPr>
                    <a:t>12</a:t>
                  </a:r>
                  <a:endParaRPr lang="en-US" sz="2400" b="1" baseline="-25000" dirty="0"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11" name="Group 106"/>
            <p:cNvGrpSpPr>
              <a:grpSpLocks/>
            </p:cNvGrpSpPr>
            <p:nvPr/>
          </p:nvGrpSpPr>
          <p:grpSpPr bwMode="auto">
            <a:xfrm rot="4295874">
              <a:off x="4857740" y="3090039"/>
              <a:ext cx="1228476" cy="442498"/>
              <a:chOff x="3864" y="1861"/>
              <a:chExt cx="281" cy="101"/>
            </a:xfrm>
          </p:grpSpPr>
          <p:sp>
            <p:nvSpPr>
              <p:cNvPr id="12" name="Line 107"/>
              <p:cNvSpPr>
                <a:spLocks noChangeShapeType="1"/>
              </p:cNvSpPr>
              <p:nvPr/>
            </p:nvSpPr>
            <p:spPr bwMode="auto">
              <a:xfrm rot="1545465" flipV="1">
                <a:off x="4110" y="1917"/>
                <a:ext cx="35" cy="1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>
                  <a:buClr>
                    <a:srgbClr val="FC0128"/>
                  </a:buClr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3" name="Freeform 108"/>
              <p:cNvSpPr>
                <a:spLocks noChangeArrowheads="1"/>
              </p:cNvSpPr>
              <p:nvPr/>
            </p:nvSpPr>
            <p:spPr bwMode="auto">
              <a:xfrm rot="1545465">
                <a:off x="3864" y="1861"/>
                <a:ext cx="245" cy="101"/>
              </a:xfrm>
              <a:custGeom>
                <a:avLst/>
                <a:gdLst/>
                <a:ahLst/>
                <a:cxnLst>
                  <a:cxn ang="0">
                    <a:pos x="0" y="319"/>
                  </a:cxn>
                  <a:cxn ang="0">
                    <a:pos x="134" y="322"/>
                  </a:cxn>
                  <a:cxn ang="0">
                    <a:pos x="141" y="337"/>
                  </a:cxn>
                  <a:cxn ang="0">
                    <a:pos x="197" y="424"/>
                  </a:cxn>
                  <a:cxn ang="0">
                    <a:pos x="277" y="423"/>
                  </a:cxn>
                  <a:cxn ang="0">
                    <a:pos x="323" y="366"/>
                  </a:cxn>
                  <a:cxn ang="0">
                    <a:pos x="341" y="255"/>
                  </a:cxn>
                  <a:cxn ang="0">
                    <a:pos x="246" y="170"/>
                  </a:cxn>
                  <a:cxn ang="0">
                    <a:pos x="261" y="301"/>
                  </a:cxn>
                  <a:cxn ang="0">
                    <a:pos x="329" y="346"/>
                  </a:cxn>
                  <a:cxn ang="0">
                    <a:pos x="530" y="289"/>
                  </a:cxn>
                  <a:cxn ang="0">
                    <a:pos x="461" y="115"/>
                  </a:cxn>
                  <a:cxn ang="0">
                    <a:pos x="538" y="312"/>
                  </a:cxn>
                  <a:cxn ang="0">
                    <a:pos x="717" y="203"/>
                  </a:cxn>
                  <a:cxn ang="0">
                    <a:pos x="664" y="60"/>
                  </a:cxn>
                  <a:cxn ang="0">
                    <a:pos x="763" y="274"/>
                  </a:cxn>
                  <a:cxn ang="0">
                    <a:pos x="879" y="238"/>
                  </a:cxn>
                  <a:cxn ang="0">
                    <a:pos x="847" y="20"/>
                  </a:cxn>
                  <a:cxn ang="0">
                    <a:pos x="830" y="177"/>
                  </a:cxn>
                  <a:cxn ang="0">
                    <a:pos x="897" y="222"/>
                  </a:cxn>
                  <a:cxn ang="0">
                    <a:pos x="1080" y="55"/>
                  </a:cxn>
                </a:cxnLst>
                <a:rect l="0" t="0" r="r" b="b"/>
                <a:pathLst>
                  <a:path w="1081" h="444">
                    <a:moveTo>
                      <a:pt x="0" y="319"/>
                    </a:moveTo>
                    <a:cubicBezTo>
                      <a:pt x="105" y="329"/>
                      <a:pt x="106" y="295"/>
                      <a:pt x="134" y="322"/>
                    </a:cubicBezTo>
                    <a:cubicBezTo>
                      <a:pt x="153" y="340"/>
                      <a:pt x="118" y="323"/>
                      <a:pt x="141" y="337"/>
                    </a:cubicBezTo>
                    <a:cubicBezTo>
                      <a:pt x="152" y="345"/>
                      <a:pt x="197" y="424"/>
                      <a:pt x="197" y="424"/>
                    </a:cubicBezTo>
                    <a:cubicBezTo>
                      <a:pt x="225" y="425"/>
                      <a:pt x="263" y="443"/>
                      <a:pt x="277" y="423"/>
                    </a:cubicBezTo>
                    <a:cubicBezTo>
                      <a:pt x="292" y="403"/>
                      <a:pt x="323" y="366"/>
                      <a:pt x="323" y="366"/>
                    </a:cubicBezTo>
                    <a:cubicBezTo>
                      <a:pt x="328" y="329"/>
                      <a:pt x="345" y="292"/>
                      <a:pt x="341" y="255"/>
                    </a:cubicBezTo>
                    <a:cubicBezTo>
                      <a:pt x="338" y="215"/>
                      <a:pt x="246" y="170"/>
                      <a:pt x="246" y="170"/>
                    </a:cubicBezTo>
                    <a:cubicBezTo>
                      <a:pt x="238" y="224"/>
                      <a:pt x="212" y="259"/>
                      <a:pt x="261" y="301"/>
                    </a:cubicBezTo>
                    <a:cubicBezTo>
                      <a:pt x="280" y="319"/>
                      <a:pt x="329" y="346"/>
                      <a:pt x="329" y="346"/>
                    </a:cubicBezTo>
                    <a:cubicBezTo>
                      <a:pt x="457" y="369"/>
                      <a:pt x="460" y="375"/>
                      <a:pt x="530" y="289"/>
                    </a:cubicBezTo>
                    <a:cubicBezTo>
                      <a:pt x="542" y="201"/>
                      <a:pt x="543" y="170"/>
                      <a:pt x="461" y="115"/>
                    </a:cubicBezTo>
                    <a:cubicBezTo>
                      <a:pt x="369" y="182"/>
                      <a:pt x="458" y="268"/>
                      <a:pt x="538" y="312"/>
                    </a:cubicBezTo>
                    <a:cubicBezTo>
                      <a:pt x="662" y="335"/>
                      <a:pt x="660" y="290"/>
                      <a:pt x="717" y="203"/>
                    </a:cubicBezTo>
                    <a:cubicBezTo>
                      <a:pt x="724" y="129"/>
                      <a:pt x="733" y="106"/>
                      <a:pt x="664" y="60"/>
                    </a:cubicBezTo>
                    <a:cubicBezTo>
                      <a:pt x="558" y="136"/>
                      <a:pt x="700" y="214"/>
                      <a:pt x="763" y="274"/>
                    </a:cubicBezTo>
                    <a:cubicBezTo>
                      <a:pt x="823" y="277"/>
                      <a:pt x="846" y="282"/>
                      <a:pt x="879" y="238"/>
                    </a:cubicBezTo>
                    <a:cubicBezTo>
                      <a:pt x="901" y="123"/>
                      <a:pt x="949" y="85"/>
                      <a:pt x="847" y="20"/>
                    </a:cubicBezTo>
                    <a:cubicBezTo>
                      <a:pt x="811" y="48"/>
                      <a:pt x="786" y="136"/>
                      <a:pt x="830" y="177"/>
                    </a:cubicBezTo>
                    <a:cubicBezTo>
                      <a:pt x="849" y="194"/>
                      <a:pt x="897" y="222"/>
                      <a:pt x="897" y="222"/>
                    </a:cubicBezTo>
                    <a:cubicBezTo>
                      <a:pt x="1032" y="219"/>
                      <a:pt x="891" y="0"/>
                      <a:pt x="1080" y="55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FC0128"/>
                  </a:buClr>
                </a:pPr>
                <a:endParaRPr lang="en-US">
                  <a:latin typeface="Arial" pitchFamily="34" charset="0"/>
                </a:endParaRPr>
              </a:p>
            </p:txBody>
          </p:sp>
        </p:grpSp>
      </p:grpSp>
      <p:grpSp>
        <p:nvGrpSpPr>
          <p:cNvPr id="19" name="Group 48"/>
          <p:cNvGrpSpPr/>
          <p:nvPr/>
        </p:nvGrpSpPr>
        <p:grpSpPr>
          <a:xfrm>
            <a:off x="7365323" y="164417"/>
            <a:ext cx="1324465" cy="2002100"/>
            <a:chOff x="4782284" y="4286952"/>
            <a:chExt cx="1567289" cy="2220542"/>
          </a:xfrm>
        </p:grpSpPr>
        <p:grpSp>
          <p:nvGrpSpPr>
            <p:cNvPr id="20" name="Group 9"/>
            <p:cNvGrpSpPr/>
            <p:nvPr/>
          </p:nvGrpSpPr>
          <p:grpSpPr>
            <a:xfrm>
              <a:off x="5432179" y="4286952"/>
              <a:ext cx="432504" cy="2220542"/>
              <a:chOff x="6870339" y="1445740"/>
              <a:chExt cx="432504" cy="2220542"/>
            </a:xfrm>
          </p:grpSpPr>
          <p:sp>
            <p:nvSpPr>
              <p:cNvPr id="33" name="Right Arrow 69"/>
              <p:cNvSpPr/>
              <p:nvPr/>
            </p:nvSpPr>
            <p:spPr bwMode="auto">
              <a:xfrm rot="16853699">
                <a:off x="6573794" y="1940010"/>
                <a:ext cx="1223319" cy="234779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>
                  <a:buClr>
                    <a:srgbClr val="FC0128"/>
                  </a:buClr>
                </a:pPr>
                <a:endParaRPr lang="en-US" sz="1600" smtClean="0"/>
              </a:p>
            </p:txBody>
          </p:sp>
          <p:sp>
            <p:nvSpPr>
              <p:cNvPr id="34" name="Right Arrow 70"/>
              <p:cNvSpPr/>
              <p:nvPr/>
            </p:nvSpPr>
            <p:spPr bwMode="auto">
              <a:xfrm rot="5936738">
                <a:off x="6456339" y="3036282"/>
                <a:ext cx="1044000" cy="216000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>
                  <a:buClr>
                    <a:srgbClr val="FC0128"/>
                  </a:buClr>
                </a:pPr>
                <a:endParaRPr lang="en-US" sz="1600" smtClean="0"/>
              </a:p>
            </p:txBody>
          </p:sp>
        </p:grpSp>
        <p:grpSp>
          <p:nvGrpSpPr>
            <p:cNvPr id="21" name="Group 106"/>
            <p:cNvGrpSpPr>
              <a:grpSpLocks/>
            </p:cNvGrpSpPr>
            <p:nvPr/>
          </p:nvGrpSpPr>
          <p:grpSpPr bwMode="auto">
            <a:xfrm rot="1784689">
              <a:off x="5593573" y="5649169"/>
              <a:ext cx="756000" cy="252000"/>
              <a:chOff x="3864" y="1861"/>
              <a:chExt cx="281" cy="101"/>
            </a:xfrm>
          </p:grpSpPr>
          <p:sp>
            <p:nvSpPr>
              <p:cNvPr id="31" name="Line 107"/>
              <p:cNvSpPr>
                <a:spLocks noChangeShapeType="1"/>
              </p:cNvSpPr>
              <p:nvPr/>
            </p:nvSpPr>
            <p:spPr bwMode="auto">
              <a:xfrm rot="1545465" flipV="1">
                <a:off x="4110" y="1917"/>
                <a:ext cx="35" cy="1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>
                  <a:buClr>
                    <a:srgbClr val="FC0128"/>
                  </a:buClr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2" name="Freeform 108"/>
              <p:cNvSpPr>
                <a:spLocks noChangeArrowheads="1"/>
              </p:cNvSpPr>
              <p:nvPr/>
            </p:nvSpPr>
            <p:spPr bwMode="auto">
              <a:xfrm rot="1545465">
                <a:off x="3864" y="1861"/>
                <a:ext cx="245" cy="101"/>
              </a:xfrm>
              <a:custGeom>
                <a:avLst/>
                <a:gdLst/>
                <a:ahLst/>
                <a:cxnLst>
                  <a:cxn ang="0">
                    <a:pos x="0" y="319"/>
                  </a:cxn>
                  <a:cxn ang="0">
                    <a:pos x="134" y="322"/>
                  </a:cxn>
                  <a:cxn ang="0">
                    <a:pos x="141" y="337"/>
                  </a:cxn>
                  <a:cxn ang="0">
                    <a:pos x="197" y="424"/>
                  </a:cxn>
                  <a:cxn ang="0">
                    <a:pos x="277" y="423"/>
                  </a:cxn>
                  <a:cxn ang="0">
                    <a:pos x="323" y="366"/>
                  </a:cxn>
                  <a:cxn ang="0">
                    <a:pos x="341" y="255"/>
                  </a:cxn>
                  <a:cxn ang="0">
                    <a:pos x="246" y="170"/>
                  </a:cxn>
                  <a:cxn ang="0">
                    <a:pos x="261" y="301"/>
                  </a:cxn>
                  <a:cxn ang="0">
                    <a:pos x="329" y="346"/>
                  </a:cxn>
                  <a:cxn ang="0">
                    <a:pos x="530" y="289"/>
                  </a:cxn>
                  <a:cxn ang="0">
                    <a:pos x="461" y="115"/>
                  </a:cxn>
                  <a:cxn ang="0">
                    <a:pos x="538" y="312"/>
                  </a:cxn>
                  <a:cxn ang="0">
                    <a:pos x="717" y="203"/>
                  </a:cxn>
                  <a:cxn ang="0">
                    <a:pos x="664" y="60"/>
                  </a:cxn>
                  <a:cxn ang="0">
                    <a:pos x="763" y="274"/>
                  </a:cxn>
                  <a:cxn ang="0">
                    <a:pos x="879" y="238"/>
                  </a:cxn>
                  <a:cxn ang="0">
                    <a:pos x="847" y="20"/>
                  </a:cxn>
                  <a:cxn ang="0">
                    <a:pos x="830" y="177"/>
                  </a:cxn>
                  <a:cxn ang="0">
                    <a:pos x="897" y="222"/>
                  </a:cxn>
                  <a:cxn ang="0">
                    <a:pos x="1080" y="55"/>
                  </a:cxn>
                </a:cxnLst>
                <a:rect l="0" t="0" r="r" b="b"/>
                <a:pathLst>
                  <a:path w="1081" h="444">
                    <a:moveTo>
                      <a:pt x="0" y="319"/>
                    </a:moveTo>
                    <a:cubicBezTo>
                      <a:pt x="105" y="329"/>
                      <a:pt x="106" y="295"/>
                      <a:pt x="134" y="322"/>
                    </a:cubicBezTo>
                    <a:cubicBezTo>
                      <a:pt x="153" y="340"/>
                      <a:pt x="118" y="323"/>
                      <a:pt x="141" y="337"/>
                    </a:cubicBezTo>
                    <a:cubicBezTo>
                      <a:pt x="152" y="345"/>
                      <a:pt x="197" y="424"/>
                      <a:pt x="197" y="424"/>
                    </a:cubicBezTo>
                    <a:cubicBezTo>
                      <a:pt x="225" y="425"/>
                      <a:pt x="263" y="443"/>
                      <a:pt x="277" y="423"/>
                    </a:cubicBezTo>
                    <a:cubicBezTo>
                      <a:pt x="292" y="403"/>
                      <a:pt x="323" y="366"/>
                      <a:pt x="323" y="366"/>
                    </a:cubicBezTo>
                    <a:cubicBezTo>
                      <a:pt x="328" y="329"/>
                      <a:pt x="345" y="292"/>
                      <a:pt x="341" y="255"/>
                    </a:cubicBezTo>
                    <a:cubicBezTo>
                      <a:pt x="338" y="215"/>
                      <a:pt x="246" y="170"/>
                      <a:pt x="246" y="170"/>
                    </a:cubicBezTo>
                    <a:cubicBezTo>
                      <a:pt x="238" y="224"/>
                      <a:pt x="212" y="259"/>
                      <a:pt x="261" y="301"/>
                    </a:cubicBezTo>
                    <a:cubicBezTo>
                      <a:pt x="280" y="319"/>
                      <a:pt x="329" y="346"/>
                      <a:pt x="329" y="346"/>
                    </a:cubicBezTo>
                    <a:cubicBezTo>
                      <a:pt x="457" y="369"/>
                      <a:pt x="460" y="375"/>
                      <a:pt x="530" y="289"/>
                    </a:cubicBezTo>
                    <a:cubicBezTo>
                      <a:pt x="542" y="201"/>
                      <a:pt x="543" y="170"/>
                      <a:pt x="461" y="115"/>
                    </a:cubicBezTo>
                    <a:cubicBezTo>
                      <a:pt x="369" y="182"/>
                      <a:pt x="458" y="268"/>
                      <a:pt x="538" y="312"/>
                    </a:cubicBezTo>
                    <a:cubicBezTo>
                      <a:pt x="662" y="335"/>
                      <a:pt x="660" y="290"/>
                      <a:pt x="717" y="203"/>
                    </a:cubicBezTo>
                    <a:cubicBezTo>
                      <a:pt x="724" y="129"/>
                      <a:pt x="733" y="106"/>
                      <a:pt x="664" y="60"/>
                    </a:cubicBezTo>
                    <a:cubicBezTo>
                      <a:pt x="558" y="136"/>
                      <a:pt x="700" y="214"/>
                      <a:pt x="763" y="274"/>
                    </a:cubicBezTo>
                    <a:cubicBezTo>
                      <a:pt x="823" y="277"/>
                      <a:pt x="846" y="282"/>
                      <a:pt x="879" y="238"/>
                    </a:cubicBezTo>
                    <a:cubicBezTo>
                      <a:pt x="901" y="123"/>
                      <a:pt x="949" y="85"/>
                      <a:pt x="847" y="20"/>
                    </a:cubicBezTo>
                    <a:cubicBezTo>
                      <a:pt x="811" y="48"/>
                      <a:pt x="786" y="136"/>
                      <a:pt x="830" y="177"/>
                    </a:cubicBezTo>
                    <a:cubicBezTo>
                      <a:pt x="849" y="194"/>
                      <a:pt x="897" y="222"/>
                      <a:pt x="897" y="222"/>
                    </a:cubicBezTo>
                    <a:cubicBezTo>
                      <a:pt x="1032" y="219"/>
                      <a:pt x="891" y="0"/>
                      <a:pt x="1080" y="55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FC0128"/>
                  </a:buClr>
                </a:pPr>
                <a:endParaRPr lang="en-US">
                  <a:latin typeface="Arial" pitchFamily="34" charset="0"/>
                </a:endParaRPr>
              </a:p>
            </p:txBody>
          </p:sp>
        </p:grpSp>
        <p:grpSp>
          <p:nvGrpSpPr>
            <p:cNvPr id="22" name="Group 106"/>
            <p:cNvGrpSpPr>
              <a:grpSpLocks/>
            </p:cNvGrpSpPr>
            <p:nvPr/>
          </p:nvGrpSpPr>
          <p:grpSpPr bwMode="auto">
            <a:xfrm rot="8909109">
              <a:off x="4782284" y="5476330"/>
              <a:ext cx="756000" cy="252000"/>
              <a:chOff x="3864" y="1861"/>
              <a:chExt cx="281" cy="101"/>
            </a:xfrm>
          </p:grpSpPr>
          <p:sp>
            <p:nvSpPr>
              <p:cNvPr id="29" name="Line 107"/>
              <p:cNvSpPr>
                <a:spLocks noChangeShapeType="1"/>
              </p:cNvSpPr>
              <p:nvPr/>
            </p:nvSpPr>
            <p:spPr bwMode="auto">
              <a:xfrm rot="1545465" flipV="1">
                <a:off x="4110" y="1917"/>
                <a:ext cx="35" cy="1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>
                  <a:buClr>
                    <a:srgbClr val="FC0128"/>
                  </a:buClr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0" name="Freeform 108"/>
              <p:cNvSpPr>
                <a:spLocks noChangeArrowheads="1"/>
              </p:cNvSpPr>
              <p:nvPr/>
            </p:nvSpPr>
            <p:spPr bwMode="auto">
              <a:xfrm rot="1545465">
                <a:off x="3864" y="1861"/>
                <a:ext cx="245" cy="101"/>
              </a:xfrm>
              <a:custGeom>
                <a:avLst/>
                <a:gdLst/>
                <a:ahLst/>
                <a:cxnLst>
                  <a:cxn ang="0">
                    <a:pos x="0" y="319"/>
                  </a:cxn>
                  <a:cxn ang="0">
                    <a:pos x="134" y="322"/>
                  </a:cxn>
                  <a:cxn ang="0">
                    <a:pos x="141" y="337"/>
                  </a:cxn>
                  <a:cxn ang="0">
                    <a:pos x="197" y="424"/>
                  </a:cxn>
                  <a:cxn ang="0">
                    <a:pos x="277" y="423"/>
                  </a:cxn>
                  <a:cxn ang="0">
                    <a:pos x="323" y="366"/>
                  </a:cxn>
                  <a:cxn ang="0">
                    <a:pos x="341" y="255"/>
                  </a:cxn>
                  <a:cxn ang="0">
                    <a:pos x="246" y="170"/>
                  </a:cxn>
                  <a:cxn ang="0">
                    <a:pos x="261" y="301"/>
                  </a:cxn>
                  <a:cxn ang="0">
                    <a:pos x="329" y="346"/>
                  </a:cxn>
                  <a:cxn ang="0">
                    <a:pos x="530" y="289"/>
                  </a:cxn>
                  <a:cxn ang="0">
                    <a:pos x="461" y="115"/>
                  </a:cxn>
                  <a:cxn ang="0">
                    <a:pos x="538" y="312"/>
                  </a:cxn>
                  <a:cxn ang="0">
                    <a:pos x="717" y="203"/>
                  </a:cxn>
                  <a:cxn ang="0">
                    <a:pos x="664" y="60"/>
                  </a:cxn>
                  <a:cxn ang="0">
                    <a:pos x="763" y="274"/>
                  </a:cxn>
                  <a:cxn ang="0">
                    <a:pos x="879" y="238"/>
                  </a:cxn>
                  <a:cxn ang="0">
                    <a:pos x="847" y="20"/>
                  </a:cxn>
                  <a:cxn ang="0">
                    <a:pos x="830" y="177"/>
                  </a:cxn>
                  <a:cxn ang="0">
                    <a:pos x="897" y="222"/>
                  </a:cxn>
                  <a:cxn ang="0">
                    <a:pos x="1080" y="55"/>
                  </a:cxn>
                </a:cxnLst>
                <a:rect l="0" t="0" r="r" b="b"/>
                <a:pathLst>
                  <a:path w="1081" h="444">
                    <a:moveTo>
                      <a:pt x="0" y="319"/>
                    </a:moveTo>
                    <a:cubicBezTo>
                      <a:pt x="105" y="329"/>
                      <a:pt x="106" y="295"/>
                      <a:pt x="134" y="322"/>
                    </a:cubicBezTo>
                    <a:cubicBezTo>
                      <a:pt x="153" y="340"/>
                      <a:pt x="118" y="323"/>
                      <a:pt x="141" y="337"/>
                    </a:cubicBezTo>
                    <a:cubicBezTo>
                      <a:pt x="152" y="345"/>
                      <a:pt x="197" y="424"/>
                      <a:pt x="197" y="424"/>
                    </a:cubicBezTo>
                    <a:cubicBezTo>
                      <a:pt x="225" y="425"/>
                      <a:pt x="263" y="443"/>
                      <a:pt x="277" y="423"/>
                    </a:cubicBezTo>
                    <a:cubicBezTo>
                      <a:pt x="292" y="403"/>
                      <a:pt x="323" y="366"/>
                      <a:pt x="323" y="366"/>
                    </a:cubicBezTo>
                    <a:cubicBezTo>
                      <a:pt x="328" y="329"/>
                      <a:pt x="345" y="292"/>
                      <a:pt x="341" y="255"/>
                    </a:cubicBezTo>
                    <a:cubicBezTo>
                      <a:pt x="338" y="215"/>
                      <a:pt x="246" y="170"/>
                      <a:pt x="246" y="170"/>
                    </a:cubicBezTo>
                    <a:cubicBezTo>
                      <a:pt x="238" y="224"/>
                      <a:pt x="212" y="259"/>
                      <a:pt x="261" y="301"/>
                    </a:cubicBezTo>
                    <a:cubicBezTo>
                      <a:pt x="280" y="319"/>
                      <a:pt x="329" y="346"/>
                      <a:pt x="329" y="346"/>
                    </a:cubicBezTo>
                    <a:cubicBezTo>
                      <a:pt x="457" y="369"/>
                      <a:pt x="460" y="375"/>
                      <a:pt x="530" y="289"/>
                    </a:cubicBezTo>
                    <a:cubicBezTo>
                      <a:pt x="542" y="201"/>
                      <a:pt x="543" y="170"/>
                      <a:pt x="461" y="115"/>
                    </a:cubicBezTo>
                    <a:cubicBezTo>
                      <a:pt x="369" y="182"/>
                      <a:pt x="458" y="268"/>
                      <a:pt x="538" y="312"/>
                    </a:cubicBezTo>
                    <a:cubicBezTo>
                      <a:pt x="662" y="335"/>
                      <a:pt x="660" y="290"/>
                      <a:pt x="717" y="203"/>
                    </a:cubicBezTo>
                    <a:cubicBezTo>
                      <a:pt x="724" y="129"/>
                      <a:pt x="733" y="106"/>
                      <a:pt x="664" y="60"/>
                    </a:cubicBezTo>
                    <a:cubicBezTo>
                      <a:pt x="558" y="136"/>
                      <a:pt x="700" y="214"/>
                      <a:pt x="763" y="274"/>
                    </a:cubicBezTo>
                    <a:cubicBezTo>
                      <a:pt x="823" y="277"/>
                      <a:pt x="846" y="282"/>
                      <a:pt x="879" y="238"/>
                    </a:cubicBezTo>
                    <a:cubicBezTo>
                      <a:pt x="901" y="123"/>
                      <a:pt x="949" y="85"/>
                      <a:pt x="847" y="20"/>
                    </a:cubicBezTo>
                    <a:cubicBezTo>
                      <a:pt x="811" y="48"/>
                      <a:pt x="786" y="136"/>
                      <a:pt x="830" y="177"/>
                    </a:cubicBezTo>
                    <a:cubicBezTo>
                      <a:pt x="849" y="194"/>
                      <a:pt x="897" y="222"/>
                      <a:pt x="897" y="222"/>
                    </a:cubicBezTo>
                    <a:cubicBezTo>
                      <a:pt x="1032" y="219"/>
                      <a:pt x="891" y="0"/>
                      <a:pt x="1080" y="55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FC0128"/>
                  </a:buClr>
                </a:pPr>
                <a:endParaRPr lang="en-US">
                  <a:latin typeface="Arial" pitchFamily="34" charset="0"/>
                </a:endParaRPr>
              </a:p>
            </p:txBody>
          </p:sp>
        </p:grpSp>
        <p:grpSp>
          <p:nvGrpSpPr>
            <p:cNvPr id="23" name="Group 106"/>
            <p:cNvGrpSpPr>
              <a:grpSpLocks/>
            </p:cNvGrpSpPr>
            <p:nvPr/>
          </p:nvGrpSpPr>
          <p:grpSpPr bwMode="auto">
            <a:xfrm rot="7939169">
              <a:off x="4854221" y="5636004"/>
              <a:ext cx="756000" cy="252000"/>
              <a:chOff x="3864" y="1861"/>
              <a:chExt cx="281" cy="101"/>
            </a:xfrm>
          </p:grpSpPr>
          <p:sp>
            <p:nvSpPr>
              <p:cNvPr id="27" name="Line 107"/>
              <p:cNvSpPr>
                <a:spLocks noChangeShapeType="1"/>
              </p:cNvSpPr>
              <p:nvPr/>
            </p:nvSpPr>
            <p:spPr bwMode="auto">
              <a:xfrm rot="1545465" flipV="1">
                <a:off x="4110" y="1917"/>
                <a:ext cx="35" cy="1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>
                  <a:buClr>
                    <a:srgbClr val="FC0128"/>
                  </a:buClr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28" name="Freeform 108"/>
              <p:cNvSpPr>
                <a:spLocks noChangeArrowheads="1"/>
              </p:cNvSpPr>
              <p:nvPr/>
            </p:nvSpPr>
            <p:spPr bwMode="auto">
              <a:xfrm rot="1545465">
                <a:off x="3864" y="1861"/>
                <a:ext cx="245" cy="101"/>
              </a:xfrm>
              <a:custGeom>
                <a:avLst/>
                <a:gdLst/>
                <a:ahLst/>
                <a:cxnLst>
                  <a:cxn ang="0">
                    <a:pos x="0" y="319"/>
                  </a:cxn>
                  <a:cxn ang="0">
                    <a:pos x="134" y="322"/>
                  </a:cxn>
                  <a:cxn ang="0">
                    <a:pos x="141" y="337"/>
                  </a:cxn>
                  <a:cxn ang="0">
                    <a:pos x="197" y="424"/>
                  </a:cxn>
                  <a:cxn ang="0">
                    <a:pos x="277" y="423"/>
                  </a:cxn>
                  <a:cxn ang="0">
                    <a:pos x="323" y="366"/>
                  </a:cxn>
                  <a:cxn ang="0">
                    <a:pos x="341" y="255"/>
                  </a:cxn>
                  <a:cxn ang="0">
                    <a:pos x="246" y="170"/>
                  </a:cxn>
                  <a:cxn ang="0">
                    <a:pos x="261" y="301"/>
                  </a:cxn>
                  <a:cxn ang="0">
                    <a:pos x="329" y="346"/>
                  </a:cxn>
                  <a:cxn ang="0">
                    <a:pos x="530" y="289"/>
                  </a:cxn>
                  <a:cxn ang="0">
                    <a:pos x="461" y="115"/>
                  </a:cxn>
                  <a:cxn ang="0">
                    <a:pos x="538" y="312"/>
                  </a:cxn>
                  <a:cxn ang="0">
                    <a:pos x="717" y="203"/>
                  </a:cxn>
                  <a:cxn ang="0">
                    <a:pos x="664" y="60"/>
                  </a:cxn>
                  <a:cxn ang="0">
                    <a:pos x="763" y="274"/>
                  </a:cxn>
                  <a:cxn ang="0">
                    <a:pos x="879" y="238"/>
                  </a:cxn>
                  <a:cxn ang="0">
                    <a:pos x="847" y="20"/>
                  </a:cxn>
                  <a:cxn ang="0">
                    <a:pos x="830" y="177"/>
                  </a:cxn>
                  <a:cxn ang="0">
                    <a:pos x="897" y="222"/>
                  </a:cxn>
                  <a:cxn ang="0">
                    <a:pos x="1080" y="55"/>
                  </a:cxn>
                </a:cxnLst>
                <a:rect l="0" t="0" r="r" b="b"/>
                <a:pathLst>
                  <a:path w="1081" h="444">
                    <a:moveTo>
                      <a:pt x="0" y="319"/>
                    </a:moveTo>
                    <a:cubicBezTo>
                      <a:pt x="105" y="329"/>
                      <a:pt x="106" y="295"/>
                      <a:pt x="134" y="322"/>
                    </a:cubicBezTo>
                    <a:cubicBezTo>
                      <a:pt x="153" y="340"/>
                      <a:pt x="118" y="323"/>
                      <a:pt x="141" y="337"/>
                    </a:cubicBezTo>
                    <a:cubicBezTo>
                      <a:pt x="152" y="345"/>
                      <a:pt x="197" y="424"/>
                      <a:pt x="197" y="424"/>
                    </a:cubicBezTo>
                    <a:cubicBezTo>
                      <a:pt x="225" y="425"/>
                      <a:pt x="263" y="443"/>
                      <a:pt x="277" y="423"/>
                    </a:cubicBezTo>
                    <a:cubicBezTo>
                      <a:pt x="292" y="403"/>
                      <a:pt x="323" y="366"/>
                      <a:pt x="323" y="366"/>
                    </a:cubicBezTo>
                    <a:cubicBezTo>
                      <a:pt x="328" y="329"/>
                      <a:pt x="345" y="292"/>
                      <a:pt x="341" y="255"/>
                    </a:cubicBezTo>
                    <a:cubicBezTo>
                      <a:pt x="338" y="215"/>
                      <a:pt x="246" y="170"/>
                      <a:pt x="246" y="170"/>
                    </a:cubicBezTo>
                    <a:cubicBezTo>
                      <a:pt x="238" y="224"/>
                      <a:pt x="212" y="259"/>
                      <a:pt x="261" y="301"/>
                    </a:cubicBezTo>
                    <a:cubicBezTo>
                      <a:pt x="280" y="319"/>
                      <a:pt x="329" y="346"/>
                      <a:pt x="329" y="346"/>
                    </a:cubicBezTo>
                    <a:cubicBezTo>
                      <a:pt x="457" y="369"/>
                      <a:pt x="460" y="375"/>
                      <a:pt x="530" y="289"/>
                    </a:cubicBezTo>
                    <a:cubicBezTo>
                      <a:pt x="542" y="201"/>
                      <a:pt x="543" y="170"/>
                      <a:pt x="461" y="115"/>
                    </a:cubicBezTo>
                    <a:cubicBezTo>
                      <a:pt x="369" y="182"/>
                      <a:pt x="458" y="268"/>
                      <a:pt x="538" y="312"/>
                    </a:cubicBezTo>
                    <a:cubicBezTo>
                      <a:pt x="662" y="335"/>
                      <a:pt x="660" y="290"/>
                      <a:pt x="717" y="203"/>
                    </a:cubicBezTo>
                    <a:cubicBezTo>
                      <a:pt x="724" y="129"/>
                      <a:pt x="733" y="106"/>
                      <a:pt x="664" y="60"/>
                    </a:cubicBezTo>
                    <a:cubicBezTo>
                      <a:pt x="558" y="136"/>
                      <a:pt x="700" y="214"/>
                      <a:pt x="763" y="274"/>
                    </a:cubicBezTo>
                    <a:cubicBezTo>
                      <a:pt x="823" y="277"/>
                      <a:pt x="846" y="282"/>
                      <a:pt x="879" y="238"/>
                    </a:cubicBezTo>
                    <a:cubicBezTo>
                      <a:pt x="901" y="123"/>
                      <a:pt x="949" y="85"/>
                      <a:pt x="847" y="20"/>
                    </a:cubicBezTo>
                    <a:cubicBezTo>
                      <a:pt x="811" y="48"/>
                      <a:pt x="786" y="136"/>
                      <a:pt x="830" y="177"/>
                    </a:cubicBezTo>
                    <a:cubicBezTo>
                      <a:pt x="849" y="194"/>
                      <a:pt x="897" y="222"/>
                      <a:pt x="897" y="222"/>
                    </a:cubicBezTo>
                    <a:cubicBezTo>
                      <a:pt x="1032" y="219"/>
                      <a:pt x="891" y="0"/>
                      <a:pt x="1080" y="55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FC0128"/>
                  </a:buClr>
                </a:pPr>
                <a:endParaRPr lang="en-US">
                  <a:latin typeface="Arial" pitchFamily="34" charset="0"/>
                </a:endParaRPr>
              </a:p>
            </p:txBody>
          </p:sp>
        </p:grpSp>
        <p:grpSp>
          <p:nvGrpSpPr>
            <p:cNvPr id="24" name="Group 106"/>
            <p:cNvGrpSpPr>
              <a:grpSpLocks/>
            </p:cNvGrpSpPr>
            <p:nvPr/>
          </p:nvGrpSpPr>
          <p:grpSpPr bwMode="auto">
            <a:xfrm rot="3784526">
              <a:off x="5371902" y="5822351"/>
              <a:ext cx="756000" cy="252000"/>
              <a:chOff x="3864" y="1861"/>
              <a:chExt cx="281" cy="101"/>
            </a:xfrm>
          </p:grpSpPr>
          <p:sp>
            <p:nvSpPr>
              <p:cNvPr id="25" name="Line 107"/>
              <p:cNvSpPr>
                <a:spLocks noChangeShapeType="1"/>
              </p:cNvSpPr>
              <p:nvPr/>
            </p:nvSpPr>
            <p:spPr bwMode="auto">
              <a:xfrm rot="1545465" flipV="1">
                <a:off x="4110" y="1917"/>
                <a:ext cx="35" cy="1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>
                  <a:buClr>
                    <a:srgbClr val="FC0128"/>
                  </a:buClr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26" name="Freeform 108"/>
              <p:cNvSpPr>
                <a:spLocks noChangeArrowheads="1"/>
              </p:cNvSpPr>
              <p:nvPr/>
            </p:nvSpPr>
            <p:spPr bwMode="auto">
              <a:xfrm rot="1545465">
                <a:off x="3864" y="1861"/>
                <a:ext cx="245" cy="101"/>
              </a:xfrm>
              <a:custGeom>
                <a:avLst/>
                <a:gdLst/>
                <a:ahLst/>
                <a:cxnLst>
                  <a:cxn ang="0">
                    <a:pos x="0" y="319"/>
                  </a:cxn>
                  <a:cxn ang="0">
                    <a:pos x="134" y="322"/>
                  </a:cxn>
                  <a:cxn ang="0">
                    <a:pos x="141" y="337"/>
                  </a:cxn>
                  <a:cxn ang="0">
                    <a:pos x="197" y="424"/>
                  </a:cxn>
                  <a:cxn ang="0">
                    <a:pos x="277" y="423"/>
                  </a:cxn>
                  <a:cxn ang="0">
                    <a:pos x="323" y="366"/>
                  </a:cxn>
                  <a:cxn ang="0">
                    <a:pos x="341" y="255"/>
                  </a:cxn>
                  <a:cxn ang="0">
                    <a:pos x="246" y="170"/>
                  </a:cxn>
                  <a:cxn ang="0">
                    <a:pos x="261" y="301"/>
                  </a:cxn>
                  <a:cxn ang="0">
                    <a:pos x="329" y="346"/>
                  </a:cxn>
                  <a:cxn ang="0">
                    <a:pos x="530" y="289"/>
                  </a:cxn>
                  <a:cxn ang="0">
                    <a:pos x="461" y="115"/>
                  </a:cxn>
                  <a:cxn ang="0">
                    <a:pos x="538" y="312"/>
                  </a:cxn>
                  <a:cxn ang="0">
                    <a:pos x="717" y="203"/>
                  </a:cxn>
                  <a:cxn ang="0">
                    <a:pos x="664" y="60"/>
                  </a:cxn>
                  <a:cxn ang="0">
                    <a:pos x="763" y="274"/>
                  </a:cxn>
                  <a:cxn ang="0">
                    <a:pos x="879" y="238"/>
                  </a:cxn>
                  <a:cxn ang="0">
                    <a:pos x="847" y="20"/>
                  </a:cxn>
                  <a:cxn ang="0">
                    <a:pos x="830" y="177"/>
                  </a:cxn>
                  <a:cxn ang="0">
                    <a:pos x="897" y="222"/>
                  </a:cxn>
                  <a:cxn ang="0">
                    <a:pos x="1080" y="55"/>
                  </a:cxn>
                </a:cxnLst>
                <a:rect l="0" t="0" r="r" b="b"/>
                <a:pathLst>
                  <a:path w="1081" h="444">
                    <a:moveTo>
                      <a:pt x="0" y="319"/>
                    </a:moveTo>
                    <a:cubicBezTo>
                      <a:pt x="105" y="329"/>
                      <a:pt x="106" y="295"/>
                      <a:pt x="134" y="322"/>
                    </a:cubicBezTo>
                    <a:cubicBezTo>
                      <a:pt x="153" y="340"/>
                      <a:pt x="118" y="323"/>
                      <a:pt x="141" y="337"/>
                    </a:cubicBezTo>
                    <a:cubicBezTo>
                      <a:pt x="152" y="345"/>
                      <a:pt x="197" y="424"/>
                      <a:pt x="197" y="424"/>
                    </a:cubicBezTo>
                    <a:cubicBezTo>
                      <a:pt x="225" y="425"/>
                      <a:pt x="263" y="443"/>
                      <a:pt x="277" y="423"/>
                    </a:cubicBezTo>
                    <a:cubicBezTo>
                      <a:pt x="292" y="403"/>
                      <a:pt x="323" y="366"/>
                      <a:pt x="323" y="366"/>
                    </a:cubicBezTo>
                    <a:cubicBezTo>
                      <a:pt x="328" y="329"/>
                      <a:pt x="345" y="292"/>
                      <a:pt x="341" y="255"/>
                    </a:cubicBezTo>
                    <a:cubicBezTo>
                      <a:pt x="338" y="215"/>
                      <a:pt x="246" y="170"/>
                      <a:pt x="246" y="170"/>
                    </a:cubicBezTo>
                    <a:cubicBezTo>
                      <a:pt x="238" y="224"/>
                      <a:pt x="212" y="259"/>
                      <a:pt x="261" y="301"/>
                    </a:cubicBezTo>
                    <a:cubicBezTo>
                      <a:pt x="280" y="319"/>
                      <a:pt x="329" y="346"/>
                      <a:pt x="329" y="346"/>
                    </a:cubicBezTo>
                    <a:cubicBezTo>
                      <a:pt x="457" y="369"/>
                      <a:pt x="460" y="375"/>
                      <a:pt x="530" y="289"/>
                    </a:cubicBezTo>
                    <a:cubicBezTo>
                      <a:pt x="542" y="201"/>
                      <a:pt x="543" y="170"/>
                      <a:pt x="461" y="115"/>
                    </a:cubicBezTo>
                    <a:cubicBezTo>
                      <a:pt x="369" y="182"/>
                      <a:pt x="458" y="268"/>
                      <a:pt x="538" y="312"/>
                    </a:cubicBezTo>
                    <a:cubicBezTo>
                      <a:pt x="662" y="335"/>
                      <a:pt x="660" y="290"/>
                      <a:pt x="717" y="203"/>
                    </a:cubicBezTo>
                    <a:cubicBezTo>
                      <a:pt x="724" y="129"/>
                      <a:pt x="733" y="106"/>
                      <a:pt x="664" y="60"/>
                    </a:cubicBezTo>
                    <a:cubicBezTo>
                      <a:pt x="558" y="136"/>
                      <a:pt x="700" y="214"/>
                      <a:pt x="763" y="274"/>
                    </a:cubicBezTo>
                    <a:cubicBezTo>
                      <a:pt x="823" y="277"/>
                      <a:pt x="846" y="282"/>
                      <a:pt x="879" y="238"/>
                    </a:cubicBezTo>
                    <a:cubicBezTo>
                      <a:pt x="901" y="123"/>
                      <a:pt x="949" y="85"/>
                      <a:pt x="847" y="20"/>
                    </a:cubicBezTo>
                    <a:cubicBezTo>
                      <a:pt x="811" y="48"/>
                      <a:pt x="786" y="136"/>
                      <a:pt x="830" y="177"/>
                    </a:cubicBezTo>
                    <a:cubicBezTo>
                      <a:pt x="849" y="194"/>
                      <a:pt x="897" y="222"/>
                      <a:pt x="897" y="222"/>
                    </a:cubicBezTo>
                    <a:cubicBezTo>
                      <a:pt x="1032" y="219"/>
                      <a:pt x="891" y="0"/>
                      <a:pt x="1080" y="55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FC0128"/>
                  </a:buClr>
                </a:pPr>
                <a:endParaRPr lang="en-US">
                  <a:latin typeface="Arial" pitchFamily="34" charset="0"/>
                </a:endParaRPr>
              </a:p>
            </p:txBody>
          </p:sp>
        </p:grpSp>
      </p:grpSp>
      <p:grpSp>
        <p:nvGrpSpPr>
          <p:cNvPr id="35" name="Group 75"/>
          <p:cNvGrpSpPr/>
          <p:nvPr/>
        </p:nvGrpSpPr>
        <p:grpSpPr>
          <a:xfrm>
            <a:off x="5893944" y="250679"/>
            <a:ext cx="1468037" cy="994412"/>
            <a:chOff x="5902036" y="1361209"/>
            <a:chExt cx="1870364" cy="1243445"/>
          </a:xfrm>
        </p:grpSpPr>
        <p:cxnSp>
          <p:nvCxnSpPr>
            <p:cNvPr id="36" name="Straight Connector 72"/>
            <p:cNvCxnSpPr/>
            <p:nvPr/>
          </p:nvCxnSpPr>
          <p:spPr bwMode="auto">
            <a:xfrm flipV="1">
              <a:off x="5902036" y="1589809"/>
              <a:ext cx="1870364" cy="966354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73"/>
            <p:cNvCxnSpPr/>
            <p:nvPr/>
          </p:nvCxnSpPr>
          <p:spPr bwMode="auto">
            <a:xfrm flipH="1" flipV="1">
              <a:off x="6244936" y="1361209"/>
              <a:ext cx="1243445" cy="1243445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ectangle 81"/>
          <p:cNvSpPr/>
          <p:nvPr/>
        </p:nvSpPr>
        <p:spPr>
          <a:xfrm>
            <a:off x="7227862" y="1140662"/>
            <a:ext cx="134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hlink"/>
                </a:solidFill>
              </a:rPr>
              <a:t>E </a:t>
            </a:r>
            <a:r>
              <a:rPr lang="en-US" dirty="0" smtClean="0"/>
              <a:t>→ </a:t>
            </a:r>
            <a:r>
              <a:rPr lang="en-US" b="1" dirty="0" smtClean="0">
                <a:solidFill>
                  <a:schemeClr val="hlink"/>
                </a:solidFill>
              </a:rPr>
              <a:t>E’ + </a:t>
            </a:r>
            <a:r>
              <a:rPr lang="en-US" b="1" dirty="0" smtClean="0">
                <a:solidFill>
                  <a:schemeClr val="hlink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schemeClr val="hlink"/>
                </a:solidFill>
              </a:rPr>
              <a:t>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98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Di-jet measurement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FF</a:t>
            </a:r>
            <a:r>
              <a:rPr kumimoji="1" lang="ja-JP" altLang="en-US" sz="2400" dirty="0" smtClean="0">
                <a:latin typeface="Arial"/>
                <a:cs typeface="Arial"/>
              </a:rPr>
              <a:t>の変貌</a:t>
            </a:r>
            <a:endParaRPr kumimoji="1" lang="en-US" altLang="ja-JP" sz="2400" dirty="0" smtClean="0">
              <a:latin typeface="Arial"/>
              <a:cs typeface="Arial"/>
            </a:endParaRPr>
          </a:p>
          <a:p>
            <a:pPr lvl="1"/>
            <a:r>
              <a:rPr lang="ja-JP" altLang="en-US" sz="2000" dirty="0" smtClean="0">
                <a:latin typeface="Arial"/>
                <a:cs typeface="Arial"/>
              </a:rPr>
              <a:t>大きな</a:t>
            </a:r>
            <a:r>
              <a:rPr lang="en-US" altLang="ja-JP" sz="2000" dirty="0" err="1" smtClean="0">
                <a:latin typeface="Arial"/>
                <a:cs typeface="Arial"/>
              </a:rPr>
              <a:t>ξ</a:t>
            </a:r>
            <a:r>
              <a:rPr lang="en-US" altLang="ja-JP" sz="2000" dirty="0" smtClean="0">
                <a:latin typeface="Arial"/>
                <a:cs typeface="Arial"/>
              </a:rPr>
              <a:t>(</a:t>
            </a:r>
            <a:r>
              <a:rPr lang="ja-JP" altLang="en-US" sz="2000" dirty="0" smtClean="0">
                <a:latin typeface="Arial"/>
                <a:cs typeface="Arial"/>
              </a:rPr>
              <a:t>小さな</a:t>
            </a:r>
            <a:r>
              <a:rPr lang="en-US" altLang="ja-JP" sz="2000" dirty="0" smtClean="0">
                <a:latin typeface="Arial"/>
                <a:cs typeface="Arial"/>
              </a:rPr>
              <a:t>z=</a:t>
            </a:r>
            <a:r>
              <a:rPr lang="en-US" altLang="ja-JP" sz="2000" dirty="0" err="1" smtClean="0">
                <a:latin typeface="Arial"/>
                <a:cs typeface="Arial"/>
              </a:rPr>
              <a:t>p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Ta</a:t>
            </a:r>
            <a:r>
              <a:rPr lang="en-US" altLang="ja-JP" sz="2000" dirty="0" smtClean="0">
                <a:latin typeface="Arial"/>
                <a:cs typeface="Arial"/>
              </a:rPr>
              <a:t>/</a:t>
            </a:r>
            <a:r>
              <a:rPr lang="en-US" altLang="ja-JP" sz="2000" dirty="0" err="1">
                <a:latin typeface="Arial"/>
                <a:cs typeface="Arial"/>
              </a:rPr>
              <a:t>p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Tj</a:t>
            </a:r>
            <a:r>
              <a:rPr lang="en-US" altLang="ja-JP" sz="2000" dirty="0" smtClean="0">
                <a:latin typeface="Arial"/>
                <a:cs typeface="Arial"/>
              </a:rPr>
              <a:t>)</a:t>
            </a:r>
            <a:r>
              <a:rPr lang="ja-JP" altLang="en-US" sz="2000" dirty="0" smtClean="0">
                <a:latin typeface="Arial"/>
                <a:cs typeface="Arial"/>
              </a:rPr>
              <a:t>で収量の増大</a:t>
            </a:r>
            <a:endParaRPr lang="en-US" altLang="ja-JP" sz="2000" dirty="0" smtClean="0">
              <a:latin typeface="Arial"/>
              <a:cs typeface="Arial"/>
            </a:endParaRPr>
          </a:p>
          <a:p>
            <a:pPr lvl="1"/>
            <a:r>
              <a:rPr lang="en-US" altLang="ja-JP" sz="2000" dirty="0" smtClean="0">
                <a:latin typeface="Arial"/>
                <a:cs typeface="Arial"/>
              </a:rPr>
              <a:t>Lost energy 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 particle production in low </a:t>
            </a:r>
            <a:r>
              <a:rPr lang="en-US" altLang="ja-JP" sz="2000" dirty="0" err="1" smtClean="0">
                <a:latin typeface="Arial"/>
                <a:cs typeface="Arial"/>
                <a:sym typeface="Wingdings"/>
              </a:rPr>
              <a:t>pT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 and wide angle </a:t>
            </a:r>
            <a:endParaRPr kumimoji="1" lang="ja-JP" altLang="en-US" sz="20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68</a:t>
            </a:fld>
            <a:endParaRPr kumimoji="1" lang="ja-JP" altLang="en-US"/>
          </a:p>
        </p:txBody>
      </p:sp>
      <p:pic>
        <p:nvPicPr>
          <p:cNvPr id="7" name="Picture 17" descr="FF_distribution_ijet1_trkPtProj_binMode2_ref100_EtaRef_appro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2802"/>
          <a:stretch>
            <a:fillRect/>
          </a:stretch>
        </p:blipFill>
        <p:spPr bwMode="auto">
          <a:xfrm>
            <a:off x="228600" y="2438400"/>
            <a:ext cx="8458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781800" y="2763584"/>
            <a:ext cx="452438" cy="352425"/>
            <a:chOff x="5197" y="1368"/>
            <a:chExt cx="285" cy="222"/>
          </a:xfrm>
        </p:grpSpPr>
        <p:sp>
          <p:nvSpPr>
            <p:cNvPr id="10" name="Oval 14"/>
            <p:cNvSpPr>
              <a:spLocks/>
            </p:cNvSpPr>
            <p:nvPr/>
          </p:nvSpPr>
          <p:spPr bwMode="auto">
            <a:xfrm>
              <a:off x="5197" y="1368"/>
              <a:ext cx="245" cy="222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860425"/>
              <a:r>
                <a:rPr lang="en-US" altLang="ja-JP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rPr>
                <a:t>Pb</a:t>
              </a:r>
            </a:p>
          </p:txBody>
        </p:sp>
        <p:sp>
          <p:nvSpPr>
            <p:cNvPr id="11" name="Oval 15"/>
            <p:cNvSpPr>
              <a:spLocks/>
            </p:cNvSpPr>
            <p:nvPr/>
          </p:nvSpPr>
          <p:spPr bwMode="auto">
            <a:xfrm>
              <a:off x="5238" y="1368"/>
              <a:ext cx="244" cy="222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860425"/>
              <a:r>
                <a:rPr lang="en-US" altLang="ja-JP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  <a:sym typeface="Gill Sans" charset="0"/>
                </a:rPr>
                <a:t>Pb</a:t>
              </a: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1319213" y="2939796"/>
            <a:ext cx="592137" cy="352425"/>
            <a:chOff x="3677" y="1368"/>
            <a:chExt cx="373" cy="222"/>
          </a:xfrm>
        </p:grpSpPr>
        <p:sp>
          <p:nvSpPr>
            <p:cNvPr id="13" name="Oval 12"/>
            <p:cNvSpPr>
              <a:spLocks/>
            </p:cNvSpPr>
            <p:nvPr/>
          </p:nvSpPr>
          <p:spPr bwMode="auto">
            <a:xfrm>
              <a:off x="3677" y="1368"/>
              <a:ext cx="244" cy="222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860425"/>
              <a:r>
                <a:rPr lang="en-US" altLang="ja-JP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  <a:sym typeface="Gill Sans" charset="0"/>
                </a:rPr>
                <a:t>Pb</a:t>
              </a:r>
            </a:p>
          </p:txBody>
        </p:sp>
        <p:sp>
          <p:nvSpPr>
            <p:cNvPr id="14" name="Oval 13"/>
            <p:cNvSpPr>
              <a:spLocks/>
            </p:cNvSpPr>
            <p:nvPr/>
          </p:nvSpPr>
          <p:spPr bwMode="auto">
            <a:xfrm>
              <a:off x="3807" y="1368"/>
              <a:ext cx="243" cy="222"/>
            </a:xfrm>
            <a:prstGeom prst="ellipse">
              <a:avLst/>
            </a:prstGeom>
            <a:solidFill>
              <a:schemeClr val="accent1">
                <a:alpha val="51764"/>
              </a:schemeClr>
            </a:solidFill>
            <a:ln w="12700">
              <a:solidFill>
                <a:srgbClr val="9C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860425"/>
              <a:r>
                <a:rPr lang="en-US" altLang="ja-JP" sz="13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  <a:sym typeface="Gill Sans" charset="0"/>
                </a:rPr>
                <a:t>Pb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417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Mass dependence (c/b quar</a:t>
            </a:r>
            <a:r>
              <a:rPr lang="en-US" altLang="ja-JP" dirty="0" smtClean="0"/>
              <a:t>k energy loss)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D meson &amp; single-e/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2400" dirty="0" smtClean="0">
                <a:latin typeface="Arial"/>
                <a:cs typeface="Arial"/>
              </a:rPr>
              <a:t>(ALICE), J/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y</a:t>
            </a:r>
            <a:r>
              <a:rPr kumimoji="1" lang="en-US" altLang="ja-JP" sz="2400" dirty="0" smtClean="0">
                <a:latin typeface="Arial"/>
                <a:cs typeface="Arial"/>
              </a:rPr>
              <a:t> from B (CMS) </a:t>
            </a:r>
          </a:p>
          <a:p>
            <a:r>
              <a:rPr lang="en-US" altLang="ja-JP" sz="2400" dirty="0" smtClean="0">
                <a:latin typeface="Arial"/>
                <a:cs typeface="Arial"/>
                <a:sym typeface="Wingdings"/>
              </a:rPr>
              <a:t>Not conclusive but: </a:t>
            </a:r>
            <a:r>
              <a:rPr lang="en-US" altLang="ja-JP" sz="24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E(</a:t>
            </a:r>
            <a:r>
              <a:rPr lang="en-US" altLang="ja-JP" sz="2400" dirty="0" err="1" smtClean="0">
                <a:latin typeface="Arial"/>
                <a:cs typeface="Arial"/>
                <a:sym typeface="Wingdings"/>
              </a:rPr>
              <a:t>u,d,s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) &lt; </a:t>
            </a:r>
            <a:r>
              <a:rPr lang="en-US" altLang="ja-JP" sz="24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E(c) &lt; </a:t>
            </a:r>
            <a:r>
              <a:rPr lang="en-US" altLang="ja-JP" sz="24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E(b)?   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69</a:t>
            </a:fld>
            <a:endParaRPr kumimoji="1" lang="ja-JP" altLang="en-US"/>
          </a:p>
        </p:txBody>
      </p:sp>
      <p:grpSp>
        <p:nvGrpSpPr>
          <p:cNvPr id="5" name="Group 35"/>
          <p:cNvGrpSpPr/>
          <p:nvPr/>
        </p:nvGrpSpPr>
        <p:grpSpPr>
          <a:xfrm>
            <a:off x="0" y="2964565"/>
            <a:ext cx="5194329" cy="3924479"/>
            <a:chOff x="400596" y="1436914"/>
            <a:chExt cx="4706981" cy="3432265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958" r="5272" b="1"/>
            <a:stretch/>
          </p:blipFill>
          <p:spPr bwMode="auto">
            <a:xfrm>
              <a:off x="418012" y="1436914"/>
              <a:ext cx="4689565" cy="3432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8264" r="93580" b="81683"/>
            <a:stretch/>
          </p:blipFill>
          <p:spPr bwMode="auto">
            <a:xfrm>
              <a:off x="400596" y="2668539"/>
              <a:ext cx="317862" cy="49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727" t="14142" r="12220" b="70397"/>
            <a:stretch/>
          </p:blipFill>
          <p:spPr bwMode="auto">
            <a:xfrm>
              <a:off x="974780" y="1475580"/>
              <a:ext cx="1207600" cy="47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259599" y="2566510"/>
              <a:ext cx="1770985" cy="343813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buClr>
                  <a:srgbClr val="FC0128"/>
                </a:buClr>
              </a:pPr>
              <a:r>
                <a:rPr lang="en-US" dirty="0" smtClean="0">
                  <a:solidFill>
                    <a:schemeClr val="tx1"/>
                  </a:solidFill>
                  <a:latin typeface="Arial"/>
                </a:rPr>
                <a:t>Charm Mesons</a:t>
              </a:r>
              <a:endParaRPr lang="en-US" dirty="0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129705" y="2796129"/>
              <a:ext cx="1887415" cy="343813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buClr>
                  <a:srgbClr val="FC0128"/>
                </a:buClr>
              </a:pPr>
              <a:r>
                <a:rPr lang="en-US" dirty="0" smtClean="0">
                  <a:solidFill>
                    <a:srgbClr val="FF0000"/>
                  </a:solidFill>
                  <a:latin typeface="Symbol" pitchFamily="18" charset="2"/>
                </a:rPr>
                <a:t>(p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+</a:t>
              </a:r>
              <a:r>
                <a:rPr lang="en-US" dirty="0" smtClean="0">
                  <a:solidFill>
                    <a:srgbClr val="FF0000"/>
                  </a:solidFill>
                </a:rPr>
                <a:t> + </a:t>
              </a:r>
              <a:r>
                <a:rPr lang="en-US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lang="en-US" baseline="30000" dirty="0" smtClean="0">
                  <a:solidFill>
                    <a:srgbClr val="FF0000"/>
                  </a:solidFill>
                  <a:latin typeface="Symbol" pitchFamily="18" charset="2"/>
                </a:rPr>
                <a:t>-</a:t>
              </a:r>
              <a:r>
                <a:rPr lang="en-US" dirty="0" smtClean="0">
                  <a:solidFill>
                    <a:srgbClr val="FF0000"/>
                  </a:solidFill>
                </a:rPr>
                <a:t>) R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AA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012890" y="3019355"/>
              <a:ext cx="1096071" cy="343813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buClr>
                  <a:srgbClr val="FC0128"/>
                </a:buClr>
              </a:pPr>
              <a:r>
                <a:rPr lang="en-US" dirty="0" smtClean="0">
                  <a:solidFill>
                    <a:srgbClr val="990033"/>
                  </a:solidFill>
                  <a:latin typeface="Arial"/>
                </a:rPr>
                <a:t>B Meson</a:t>
              </a:r>
              <a:endParaRPr lang="en-US" dirty="0">
                <a:solidFill>
                  <a:srgbClr val="990033"/>
                </a:solidFill>
              </a:endParaRPr>
            </a:p>
          </p:txBody>
        </p:sp>
        <p:cxnSp>
          <p:nvCxnSpPr>
            <p:cNvPr id="12" name="Straight Arrow Connector 54"/>
            <p:cNvCxnSpPr/>
            <p:nvPr/>
          </p:nvCxnSpPr>
          <p:spPr bwMode="auto">
            <a:xfrm flipH="1">
              <a:off x="4428309" y="3174274"/>
              <a:ext cx="39188" cy="653143"/>
            </a:xfrm>
            <a:prstGeom prst="straightConnector1">
              <a:avLst/>
            </a:prstGeom>
            <a:solidFill>
              <a:srgbClr val="FFFF99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55"/>
            <p:cNvCxnSpPr/>
            <p:nvPr/>
          </p:nvCxnSpPr>
          <p:spPr bwMode="auto">
            <a:xfrm>
              <a:off x="2416629" y="3304903"/>
              <a:ext cx="470262" cy="209006"/>
            </a:xfrm>
            <a:prstGeom prst="straightConnector1">
              <a:avLst/>
            </a:prstGeom>
            <a:solidFill>
              <a:srgbClr val="FFFF99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56"/>
            <p:cNvCxnSpPr/>
            <p:nvPr/>
          </p:nvCxnSpPr>
          <p:spPr bwMode="auto">
            <a:xfrm flipH="1">
              <a:off x="1789611" y="2886892"/>
              <a:ext cx="26126" cy="457199"/>
            </a:xfrm>
            <a:prstGeom prst="straightConnector1">
              <a:avLst/>
            </a:prstGeom>
            <a:solidFill>
              <a:srgbClr val="FFFF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Connector 57"/>
            <p:cNvCxnSpPr/>
            <p:nvPr/>
          </p:nvCxnSpPr>
          <p:spPr bwMode="auto">
            <a:xfrm flipH="1">
              <a:off x="979714" y="1449977"/>
              <a:ext cx="4010297" cy="0"/>
            </a:xfrm>
            <a:prstGeom prst="line">
              <a:avLst/>
            </a:prstGeom>
            <a:solidFill>
              <a:srgbClr val="FFFF99"/>
            </a:solidFill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テキスト ボックス 17"/>
          <p:cNvSpPr txBox="1"/>
          <p:nvPr/>
        </p:nvSpPr>
        <p:spPr>
          <a:xfrm>
            <a:off x="-60436" y="2089771"/>
            <a:ext cx="5227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BAMPS/POWLANG: </a:t>
            </a:r>
            <a:r>
              <a:rPr kumimoji="1" lang="en-US" altLang="ja-JP" sz="1600" dirty="0" smtClean="0"/>
              <a:t>HQ transport with collisional energy loss</a:t>
            </a:r>
          </a:p>
          <a:p>
            <a:r>
              <a:rPr lang="en-US" altLang="ja-JP" sz="1600" dirty="0" smtClean="0"/>
              <a:t>RAPP: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HQ transport with in-medium resonance scattering 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        and coalescence</a:t>
            </a:r>
            <a:r>
              <a:rPr kumimoji="1" lang="en-US" altLang="ja-JP" sz="1600" dirty="0" smtClean="0"/>
              <a:t> </a:t>
            </a:r>
            <a:endParaRPr kumimoji="1" lang="ja-JP" altLang="en-US" sz="1600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29" y="2938054"/>
            <a:ext cx="3973758" cy="384922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7097988" y="4649273"/>
            <a:ext cx="186461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b</a:t>
            </a:r>
            <a:r>
              <a:rPr kumimoji="1" lang="en-US" altLang="ja-JP" dirty="0" smtClean="0">
                <a:solidFill>
                  <a:srgbClr val="0000FF"/>
                </a:solidFill>
              </a:rPr>
              <a:t> quark dominant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360118" y="5314832"/>
            <a:ext cx="3266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FF"/>
                </a:solidFill>
              </a:rPr>
              <a:t>D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8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08" y="1900921"/>
            <a:ext cx="3651097" cy="247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15" descr="ITSsad0x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5" y="2459776"/>
            <a:ext cx="3720388" cy="2355590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056008"/>
            <a:ext cx="8229600" cy="4525963"/>
          </a:xfrm>
        </p:spPr>
        <p:txBody>
          <a:bodyPr/>
          <a:lstStyle/>
          <a:p>
            <a:r>
              <a:rPr lang="ja-JP" altLang="en-US" dirty="0" smtClean="0"/>
              <a:t>シリコン検出器</a:t>
            </a:r>
            <a:r>
              <a:rPr lang="en-US" altLang="ja-JP" dirty="0" smtClean="0"/>
              <a:t>(Pixel/Drift/Strip)</a:t>
            </a:r>
            <a:r>
              <a:rPr lang="ja-JP" altLang="en-US" dirty="0" smtClean="0"/>
              <a:t>で構成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事象</a:t>
            </a:r>
            <a:r>
              <a:rPr kumimoji="1" lang="ja-JP" altLang="en-US" dirty="0" smtClean="0"/>
              <a:t>トリガー、粒子多重度、衝突点</a:t>
            </a:r>
            <a:r>
              <a:rPr lang="ja-JP" altLang="en-US" dirty="0" smtClean="0"/>
              <a:t>、</a:t>
            </a:r>
            <a:r>
              <a:rPr lang="en-US" altLang="ja-JP" dirty="0" smtClean="0"/>
              <a:t>PID(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/K/p)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重クォーク</a:t>
            </a:r>
            <a:r>
              <a:rPr lang="en-US" altLang="ja-JP" dirty="0" smtClean="0"/>
              <a:t>(D/B)</a:t>
            </a:r>
            <a:r>
              <a:rPr lang="ja-JP" altLang="en-US" dirty="0" smtClean="0"/>
              <a:t>の崩壊点測定</a:t>
            </a:r>
            <a:endParaRPr lang="en-US" altLang="ja-JP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0930-837B-B146-BE45-833D578C2807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Inner Tracking System</a:t>
            </a:r>
            <a:endParaRPr kumimoji="1" lang="ja-JP" altLang="en-US" dirty="0"/>
          </a:p>
        </p:txBody>
      </p:sp>
      <p:pic>
        <p:nvPicPr>
          <p:cNvPr id="5" name="Picture 4" descr="pixel_mechanical_integ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4" y="4940869"/>
            <a:ext cx="2545629" cy="191807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ts-2006-014_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965" y="4528650"/>
            <a:ext cx="1585814" cy="2329349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492903" y="4375020"/>
            <a:ext cx="3589892" cy="2482980"/>
            <a:chOff x="353" y="332"/>
            <a:chExt cx="5761" cy="3988"/>
          </a:xfrm>
        </p:grpSpPr>
        <p:pic>
          <p:nvPicPr>
            <p:cNvPr id="8" name="Picture 3" descr="L1010056_sml"/>
            <p:cNvPicPr>
              <a:picLocks noChangeAspect="1" noChangeArrowheads="1"/>
            </p:cNvPicPr>
            <p:nvPr/>
          </p:nvPicPr>
          <p:blipFill>
            <a:blip r:embed="rId6">
              <a:lum bright="1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" y="332"/>
              <a:ext cx="5761" cy="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444" y="845"/>
              <a:ext cx="1043" cy="5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ja-JP" sz="1800">
                  <a:solidFill>
                    <a:schemeClr val="tx1"/>
                  </a:solidFill>
                  <a:latin typeface="Times New Roman" charset="0"/>
                </a:rPr>
                <a:t>TPC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031" y="2886"/>
              <a:ext cx="1799" cy="9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ja-JP" sz="1800" dirty="0">
                  <a:solidFill>
                    <a:schemeClr val="tx1"/>
                  </a:solidFill>
                  <a:latin typeface="Times New Roman" charset="0"/>
                </a:rPr>
                <a:t>SSD/SDD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4117" y="1933"/>
              <a:ext cx="1049" cy="5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charset="0"/>
                <a:defRPr kumimoji="1" sz="1600">
                  <a:solidFill>
                    <a:srgbClr val="0000FF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ja-JP" sz="1800" dirty="0">
                  <a:solidFill>
                    <a:schemeClr val="tx1"/>
                  </a:solidFill>
                  <a:latin typeface="Times New Roman" charset="0"/>
                </a:rPr>
                <a:t>SPD</a:t>
              </a: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2152004" y="3242248"/>
            <a:ext cx="121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s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r</a:t>
            </a:r>
            <a:r>
              <a:rPr kumimoji="1" lang="en-US" altLang="ja-JP" dirty="0" err="1" smtClean="0">
                <a:latin typeface="Symbol" charset="2"/>
                <a:cs typeface="Symbol" charset="2"/>
              </a:rPr>
              <a:t>f</a:t>
            </a:r>
            <a:r>
              <a:rPr kumimoji="1" lang="en-US" altLang="ja-JP" dirty="0" smtClean="0"/>
              <a:t>) vs. </a:t>
            </a:r>
            <a:r>
              <a:rPr kumimoji="1" lang="en-US" altLang="ja-JP" dirty="0" err="1" smtClean="0"/>
              <a:t>p</a:t>
            </a:r>
            <a:r>
              <a:rPr kumimoji="1" lang="en-US" altLang="ja-JP" baseline="-25000" dirty="0" err="1" smtClean="0"/>
              <a:t>T</a:t>
            </a:r>
            <a:endParaRPr kumimoji="1" lang="ja-JP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23264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7" y="2920768"/>
            <a:ext cx="4192368" cy="383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Mass dependence (c/b quar</a:t>
            </a:r>
            <a:r>
              <a:rPr lang="en-US" altLang="ja-JP" dirty="0" smtClean="0"/>
              <a:t>k energy loss)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D meson &amp; single-e/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2400" dirty="0" smtClean="0">
                <a:latin typeface="Arial"/>
                <a:cs typeface="Arial"/>
              </a:rPr>
              <a:t>(ALICE), J/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y</a:t>
            </a:r>
            <a:r>
              <a:rPr kumimoji="1" lang="en-US" altLang="ja-JP" sz="2400" dirty="0" smtClean="0">
                <a:latin typeface="Arial"/>
                <a:cs typeface="Arial"/>
              </a:rPr>
              <a:t> from B (CMS) </a:t>
            </a:r>
          </a:p>
          <a:p>
            <a:r>
              <a:rPr lang="en-US" altLang="ja-JP" sz="2400" dirty="0" smtClean="0">
                <a:latin typeface="Arial"/>
                <a:cs typeface="Arial"/>
                <a:sym typeface="Wingdings"/>
              </a:rPr>
              <a:t>Not conclusive but: </a:t>
            </a:r>
            <a:r>
              <a:rPr lang="en-US" altLang="ja-JP" sz="24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E(</a:t>
            </a:r>
            <a:r>
              <a:rPr lang="en-US" altLang="ja-JP" sz="2400" dirty="0" err="1" smtClean="0">
                <a:latin typeface="Arial"/>
                <a:cs typeface="Arial"/>
                <a:sym typeface="Wingdings"/>
              </a:rPr>
              <a:t>u,d,s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) &lt; </a:t>
            </a:r>
            <a:r>
              <a:rPr lang="en-US" altLang="ja-JP" sz="24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E(c) &lt; </a:t>
            </a:r>
            <a:r>
              <a:rPr lang="en-US" altLang="ja-JP" sz="2400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altLang="ja-JP" sz="2400" dirty="0" smtClean="0">
                <a:latin typeface="Arial"/>
                <a:cs typeface="Arial"/>
                <a:sym typeface="Wingdings"/>
              </a:rPr>
              <a:t>E(b)?   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70</a:t>
            </a:fld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481" y="3112815"/>
            <a:ext cx="4238319" cy="3456849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-60436" y="2089771"/>
            <a:ext cx="5227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BAMPS/POWLANG: </a:t>
            </a:r>
            <a:r>
              <a:rPr kumimoji="1" lang="en-US" altLang="ja-JP" sz="1600" dirty="0" smtClean="0"/>
              <a:t>HQ transport with collisional energy loss</a:t>
            </a:r>
          </a:p>
          <a:p>
            <a:r>
              <a:rPr lang="en-US" altLang="ja-JP" sz="1600" dirty="0" smtClean="0"/>
              <a:t>RAPP: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HQ transport with in-medium resonance scattering 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 smtClean="0"/>
              <a:t>          and coalescence</a:t>
            </a:r>
            <a:r>
              <a:rPr kumimoji="1" lang="en-US" altLang="ja-JP" sz="1600" dirty="0" smtClean="0"/>
              <a:t> 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7817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Heavy quarks (RHIC vs. LHC - I)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476950" cy="4525963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Electrons from heavy quarks (c/b)</a:t>
            </a:r>
          </a:p>
          <a:p>
            <a:pPr lvl="1"/>
            <a:r>
              <a:rPr kumimoji="1" lang="en-US" altLang="ja-JP" sz="2000" dirty="0" smtClean="0">
                <a:latin typeface="Arial"/>
                <a:cs typeface="Arial"/>
              </a:rPr>
              <a:t>Caveat: c/b contribution depends on collision energy</a:t>
            </a:r>
          </a:p>
          <a:p>
            <a:pPr lvl="1"/>
            <a:r>
              <a:rPr lang="en-US" altLang="ja-JP" sz="2000" dirty="0" smtClean="0">
                <a:latin typeface="Arial"/>
                <a:cs typeface="Arial"/>
              </a:rPr>
              <a:t>More b in higher </a:t>
            </a:r>
            <a:r>
              <a:rPr lang="en-US" altLang="ja-JP" sz="2000" dirty="0" err="1" smtClean="0">
                <a:latin typeface="Arial"/>
                <a:cs typeface="Arial"/>
              </a:rPr>
              <a:t>p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 </a:t>
            </a:r>
            <a:r>
              <a:rPr lang="en-US" altLang="ja-JP" sz="2000" dirty="0" err="1" smtClean="0">
                <a:latin typeface="Arial"/>
                <a:cs typeface="Arial"/>
                <a:sym typeface="Wingdings"/>
              </a:rPr>
              <a:t>thermalization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 of b quark at LHC? </a:t>
            </a:r>
          </a:p>
          <a:p>
            <a:pPr lvl="2"/>
            <a:r>
              <a:rPr lang="en-US" altLang="ja-JP" sz="1800" dirty="0" smtClean="0">
                <a:latin typeface="Arial"/>
                <a:cs typeface="Arial"/>
                <a:sym typeface="Wingdings"/>
              </a:rPr>
              <a:t>(</a:t>
            </a:r>
            <a:r>
              <a:rPr lang="en-US" altLang="ja-JP" sz="1800" dirty="0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altLang="ja-JP" sz="1800" baseline="-25000" dirty="0" smtClean="0">
                <a:latin typeface="Arial"/>
                <a:cs typeface="Arial"/>
                <a:sym typeface="Wingdings"/>
              </a:rPr>
              <a:t>b</a:t>
            </a:r>
            <a:r>
              <a:rPr lang="en-US" altLang="ja-JP" sz="1800" dirty="0" smtClean="0">
                <a:latin typeface="Arial"/>
                <a:cs typeface="Arial"/>
                <a:sym typeface="Wingdings"/>
              </a:rPr>
              <a:t>~15fm/c &gt; </a:t>
            </a:r>
            <a:r>
              <a:rPr lang="en-US" altLang="ja-JP" sz="1800" dirty="0" err="1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altLang="ja-JP" sz="1800" baseline="-25000" dirty="0" err="1" smtClean="0">
                <a:latin typeface="Arial"/>
                <a:cs typeface="Arial"/>
                <a:sym typeface="Wingdings"/>
              </a:rPr>
              <a:t>QGP</a:t>
            </a:r>
            <a:r>
              <a:rPr lang="en-US" altLang="ja-JP" sz="1800" baseline="-25000" dirty="0" smtClean="0">
                <a:latin typeface="Arial"/>
                <a:cs typeface="Arial"/>
                <a:sym typeface="Wingdings"/>
              </a:rPr>
              <a:t> </a:t>
            </a:r>
            <a:r>
              <a:rPr lang="en-US" altLang="ja-JP" sz="1800" dirty="0" smtClean="0">
                <a:latin typeface="Arial"/>
                <a:cs typeface="Arial"/>
                <a:sym typeface="Wingdings"/>
              </a:rPr>
              <a:t>~ 10fm/c at RHIC.)</a:t>
            </a:r>
            <a:endParaRPr kumimoji="1" lang="ja-JP" altLang="en-US" sz="18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71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39550"/>
            <a:ext cx="8292353" cy="401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9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21" y="3292870"/>
            <a:ext cx="3977179" cy="356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Heavy quarks (RHIC vs. LHC - II)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686800" cy="4525963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Suppression starts from 2-3 </a:t>
            </a:r>
            <a:r>
              <a:rPr lang="en-US" altLang="ja-JP" sz="2400" dirty="0" err="1" smtClean="0">
                <a:latin typeface="Arial"/>
                <a:cs typeface="Arial"/>
              </a:rPr>
              <a:t>GeV</a:t>
            </a:r>
            <a:r>
              <a:rPr lang="en-US" altLang="ja-JP" sz="2400" dirty="0" smtClean="0">
                <a:latin typeface="Arial"/>
                <a:cs typeface="Arial"/>
              </a:rPr>
              <a:t> at RHIC</a:t>
            </a:r>
          </a:p>
          <a:p>
            <a:pPr lvl="1"/>
            <a:r>
              <a:rPr lang="en-US" altLang="ja-JP" sz="2000" dirty="0" smtClean="0">
                <a:latin typeface="Arial"/>
                <a:cs typeface="Arial"/>
              </a:rPr>
              <a:t>Coalescence (blast wave from QGP pushed charm to high </a:t>
            </a:r>
            <a:r>
              <a:rPr lang="en-US" altLang="ja-JP" sz="2000" dirty="0" err="1" smtClean="0">
                <a:latin typeface="Arial"/>
                <a:cs typeface="Arial"/>
              </a:rPr>
              <a:t>pT</a:t>
            </a:r>
            <a:r>
              <a:rPr lang="en-US" altLang="ja-JP" sz="2000" dirty="0" smtClean="0">
                <a:latin typeface="Arial"/>
                <a:cs typeface="Arial"/>
              </a:rPr>
              <a:t>) 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 fragmentation (higher </a:t>
            </a:r>
            <a:r>
              <a:rPr lang="en-US" altLang="ja-JP" sz="2000" dirty="0" err="1" smtClean="0">
                <a:latin typeface="Arial"/>
                <a:cs typeface="Arial"/>
                <a:sym typeface="Wingdings"/>
              </a:rPr>
              <a:t>pT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)</a:t>
            </a:r>
          </a:p>
          <a:p>
            <a:r>
              <a:rPr kumimoji="1" lang="en-US" altLang="ja-JP" sz="2200" dirty="0" smtClean="0">
                <a:latin typeface="Arial"/>
                <a:cs typeface="Arial"/>
              </a:rPr>
              <a:t>At LHC, D is still suppressed at 1-2 </a:t>
            </a:r>
            <a:r>
              <a:rPr kumimoji="1" lang="en-US" altLang="ja-JP" sz="2200" dirty="0" err="1" smtClean="0">
                <a:latin typeface="Arial"/>
                <a:cs typeface="Arial"/>
              </a:rPr>
              <a:t>GeV</a:t>
            </a:r>
            <a:r>
              <a:rPr kumimoji="1" lang="en-US" altLang="ja-JP" sz="2200" dirty="0" smtClean="0">
                <a:latin typeface="Arial"/>
                <a:cs typeface="Arial"/>
              </a:rPr>
              <a:t>…</a:t>
            </a:r>
          </a:p>
          <a:p>
            <a:pPr lvl="1"/>
            <a:r>
              <a:rPr lang="en-US" altLang="ja-JP" sz="2000" dirty="0" smtClean="0">
                <a:latin typeface="Arial"/>
                <a:cs typeface="Arial"/>
              </a:rPr>
              <a:t>Coalescence </a:t>
            </a:r>
            <a:r>
              <a:rPr lang="en-US" altLang="ja-JP" sz="2000" dirty="0" smtClean="0">
                <a:latin typeface="Arial"/>
                <a:cs typeface="Arial"/>
              </a:rPr>
              <a:t>(shift to higher </a:t>
            </a:r>
            <a:r>
              <a:rPr lang="en-US" altLang="ja-JP" sz="2000" dirty="0" err="1" smtClean="0">
                <a:latin typeface="Arial"/>
                <a:cs typeface="Arial"/>
              </a:rPr>
              <a:t>p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000" dirty="0" smtClean="0">
                <a:latin typeface="Arial"/>
                <a:cs typeface="Arial"/>
              </a:rPr>
              <a:t> due to </a:t>
            </a:r>
            <a:r>
              <a:rPr lang="en-US" altLang="ja-JP" sz="2000" dirty="0" smtClean="0">
                <a:latin typeface="Arial"/>
                <a:cs typeface="Arial"/>
              </a:rPr>
              <a:t>larger radial flow) at LHC? </a:t>
            </a:r>
            <a:endParaRPr lang="en-US" altLang="ja-JP" sz="2000" dirty="0" smtClean="0">
              <a:latin typeface="Arial"/>
              <a:cs typeface="Arial"/>
            </a:endParaRPr>
          </a:p>
          <a:p>
            <a:pPr lvl="1"/>
            <a:r>
              <a:rPr lang="en-US" altLang="ja-JP" sz="2000" dirty="0" smtClean="0">
                <a:latin typeface="Arial"/>
                <a:cs typeface="Arial"/>
              </a:rPr>
              <a:t>Stronger</a:t>
            </a:r>
            <a:r>
              <a:rPr lang="en-US" altLang="ja-JP" sz="2000" dirty="0" smtClean="0">
                <a:latin typeface="Arial"/>
                <a:cs typeface="Arial"/>
              </a:rPr>
              <a:t> HQ energy loss (shift to much lower </a:t>
            </a:r>
            <a:r>
              <a:rPr lang="en-US" altLang="ja-JP" sz="2000" dirty="0" err="1" smtClean="0">
                <a:latin typeface="Arial"/>
                <a:cs typeface="Arial"/>
              </a:rPr>
              <a:t>p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000" dirty="0" smtClean="0">
                <a:latin typeface="Arial"/>
                <a:cs typeface="Arial"/>
              </a:rPr>
              <a:t>)? </a:t>
            </a:r>
            <a:endParaRPr kumimoji="1" lang="ja-JP" altLang="en-US" sz="20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72</a:t>
            </a:fld>
            <a:endParaRPr kumimoji="1" lang="ja-JP" altLang="en-US"/>
          </a:p>
        </p:txBody>
      </p:sp>
      <p:pic>
        <p:nvPicPr>
          <p:cNvPr id="5" name="Picture 9" descr="C:\Users\wxie\Desktop\run10\QM2012\plots\D0_RAA_Linear_p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9" y="3490629"/>
            <a:ext cx="4145913" cy="336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66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y</a:t>
            </a:r>
            <a:r>
              <a:rPr kumimoji="1" lang="en-US" altLang="ja-JP" dirty="0" smtClean="0"/>
              <a:t> suppression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229600" cy="5380321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Arial Unicode MS"/>
                <a:cs typeface="Arial Unicode MS"/>
              </a:rPr>
              <a:t>QGP</a:t>
            </a:r>
            <a:r>
              <a:rPr lang="ja-JP" altLang="en-US" sz="2400" dirty="0" smtClean="0">
                <a:latin typeface="Arial Unicode MS"/>
                <a:cs typeface="Arial Unicode MS"/>
              </a:rPr>
              <a:t>のガリレオ温度計</a:t>
            </a:r>
            <a:endParaRPr lang="en-US" altLang="ja-JP" sz="2400" dirty="0" smtClean="0">
              <a:latin typeface="Arial Unicode MS"/>
              <a:cs typeface="Arial Unicode MS"/>
            </a:endParaRPr>
          </a:p>
          <a:p>
            <a:pPr lvl="1"/>
            <a:r>
              <a:rPr lang="en-US" altLang="en-US" sz="2200" dirty="0" smtClean="0">
                <a:latin typeface="Arial Unicode MS"/>
                <a:cs typeface="Arial Unicode MS"/>
              </a:rPr>
              <a:t>溶解温度</a:t>
            </a:r>
            <a:r>
              <a:rPr lang="ja-JP" altLang="en-US" sz="2200" dirty="0" smtClean="0">
                <a:latin typeface="Arial Unicode MS"/>
                <a:cs typeface="Arial Unicode MS"/>
              </a:rPr>
              <a:t>は未だ決定的でない</a:t>
            </a:r>
            <a:r>
              <a:rPr lang="en-US" altLang="ja-JP" sz="2200" dirty="0" smtClean="0">
                <a:latin typeface="Arial Unicode MS"/>
                <a:cs typeface="Arial Unicode MS"/>
              </a:rPr>
              <a:t>, J/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y</a:t>
            </a:r>
            <a:r>
              <a:rPr lang="en-US" altLang="ja-JP" sz="2200" dirty="0" smtClean="0">
                <a:latin typeface="Arial Unicode MS"/>
                <a:cs typeface="Arial Unicode MS"/>
              </a:rPr>
              <a:t>: 1.2-2T</a:t>
            </a:r>
            <a:r>
              <a:rPr lang="en-US" altLang="ja-JP" sz="2200" baseline="-25000" dirty="0" smtClean="0">
                <a:latin typeface="Arial Unicode MS"/>
                <a:cs typeface="Arial Unicode MS"/>
              </a:rPr>
              <a:t>c</a:t>
            </a:r>
          </a:p>
          <a:p>
            <a:r>
              <a:rPr lang="en-US" altLang="ja-JP" sz="2400" dirty="0" err="1">
                <a:latin typeface="Arial Unicode MS"/>
                <a:cs typeface="Arial Unicode MS"/>
              </a:rPr>
              <a:t>c</a:t>
            </a:r>
            <a:r>
              <a:rPr kumimoji="1" lang="en-US" altLang="ja-JP" sz="2400" dirty="0" err="1" smtClean="0">
                <a:latin typeface="Arial Unicode MS"/>
                <a:cs typeface="Arial Unicode MS"/>
              </a:rPr>
              <a:t>cbar</a:t>
            </a:r>
            <a:r>
              <a:rPr kumimoji="1" lang="en-US" altLang="ja-JP" sz="2400" dirty="0" err="1" smtClean="0">
                <a:latin typeface="Arial Unicode MS"/>
                <a:cs typeface="Arial Unicode MS"/>
                <a:sym typeface="Wingdings"/>
              </a:rPr>
              <a:t>J</a:t>
            </a:r>
            <a:r>
              <a:rPr kumimoji="1" lang="en-US" altLang="ja-JP" sz="2400" dirty="0" smtClean="0">
                <a:latin typeface="Arial Unicode MS"/>
                <a:cs typeface="Arial Unicode MS"/>
                <a:sym typeface="Wingdings"/>
              </a:rPr>
              <a:t>/</a:t>
            </a:r>
            <a:r>
              <a:rPr kumimoji="1" lang="en-US" altLang="ja-JP" sz="2400" dirty="0" smtClean="0">
                <a:latin typeface="Symbol" charset="2"/>
                <a:cs typeface="Symbol" charset="2"/>
                <a:sym typeface="Wingdings"/>
              </a:rPr>
              <a:t>y</a:t>
            </a:r>
            <a:r>
              <a:rPr kumimoji="1" lang="en-US" altLang="ja-JP" sz="2400" dirty="0" smtClean="0">
                <a:latin typeface="Arial Unicode MS"/>
                <a:cs typeface="Arial Unicode MS"/>
                <a:sym typeface="Wingdings"/>
              </a:rPr>
              <a:t>(</a:t>
            </a:r>
            <a:r>
              <a:rPr lang="ja-JP" altLang="en-US" sz="2400" dirty="0" smtClean="0">
                <a:latin typeface="Arial Unicode MS"/>
                <a:cs typeface="Arial Unicode MS"/>
                <a:sym typeface="Wingdings"/>
              </a:rPr>
              <a:t>再結合</a:t>
            </a:r>
            <a:r>
              <a:rPr lang="en-US" altLang="ja-JP" sz="2400" dirty="0" smtClean="0">
                <a:latin typeface="Arial Unicode MS"/>
                <a:cs typeface="Arial Unicode MS"/>
                <a:sym typeface="Wingdings"/>
              </a:rPr>
              <a:t>)</a:t>
            </a:r>
            <a:r>
              <a:rPr lang="ja-JP" altLang="en-US" sz="2400" dirty="0" smtClean="0">
                <a:latin typeface="Arial Unicode MS"/>
                <a:cs typeface="Arial Unicode MS"/>
                <a:sym typeface="Wingdings"/>
              </a:rPr>
              <a:t>の可能性</a:t>
            </a:r>
            <a:endParaRPr lang="en-US" altLang="ja-JP" sz="2400" dirty="0" smtClean="0">
              <a:latin typeface="Arial Unicode MS"/>
              <a:cs typeface="Arial Unicode MS"/>
              <a:sym typeface="Wingdings"/>
            </a:endParaRPr>
          </a:p>
          <a:p>
            <a:pPr lvl="1"/>
            <a:r>
              <a:rPr lang="en-US" altLang="ja-JP" sz="2200" dirty="0">
                <a:latin typeface="Arial Unicode MS"/>
                <a:cs typeface="Arial Unicode MS"/>
                <a:sym typeface="Wingdings"/>
              </a:rPr>
              <a:t>m</a:t>
            </a:r>
            <a:r>
              <a:rPr kumimoji="1" lang="en-US" altLang="ja-JP" sz="2200" dirty="0" smtClean="0">
                <a:latin typeface="Arial Unicode MS"/>
                <a:cs typeface="Arial Unicode MS"/>
                <a:sym typeface="Wingdings"/>
              </a:rPr>
              <a:t>edium</a:t>
            </a:r>
            <a:r>
              <a:rPr kumimoji="1" lang="ja-JP" altLang="en-US" sz="2200" dirty="0" smtClean="0">
                <a:latin typeface="Arial Unicode MS"/>
                <a:cs typeface="Arial Unicode MS"/>
                <a:sym typeface="Wingdings"/>
              </a:rPr>
              <a:t>中</a:t>
            </a:r>
            <a:r>
              <a:rPr lang="en-US" altLang="ja-JP" sz="2200" dirty="0">
                <a:latin typeface="Arial Unicode MS"/>
                <a:cs typeface="Arial Unicode MS"/>
                <a:sym typeface="Wingdings"/>
              </a:rPr>
              <a:t> </a:t>
            </a:r>
            <a:r>
              <a:rPr lang="en-US" altLang="ja-JP" sz="2200" dirty="0" smtClean="0">
                <a:latin typeface="Arial Unicode MS"/>
                <a:cs typeface="Arial Unicode MS"/>
                <a:sym typeface="Wingdings"/>
              </a:rPr>
              <a:t>or phase boundary</a:t>
            </a:r>
          </a:p>
          <a:p>
            <a:r>
              <a:rPr kumimoji="1" lang="ja-JP" altLang="en-US" sz="2400" dirty="0" smtClean="0">
                <a:latin typeface="Arial Unicode MS"/>
                <a:cs typeface="Arial Unicode MS"/>
                <a:sym typeface="Wingdings"/>
              </a:rPr>
              <a:t>原子核効果の重要性</a:t>
            </a:r>
            <a:r>
              <a:rPr kumimoji="1" lang="en-US" altLang="ja-JP" sz="2400" dirty="0" smtClean="0">
                <a:latin typeface="Arial Unicode MS"/>
                <a:cs typeface="Arial Unicode MS"/>
                <a:sym typeface="Wingdings"/>
              </a:rPr>
              <a:t>(shadowing, breakup)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73</a:t>
            </a:fld>
            <a:endParaRPr kumimoji="1" lang="ja-JP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5421" y="373653"/>
            <a:ext cx="1758579" cy="27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4729248" y="3759965"/>
            <a:ext cx="4387850" cy="3022600"/>
            <a:chOff x="0" y="2772"/>
            <a:chExt cx="2189" cy="1548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2"/>
              <a:ext cx="2112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80"/>
            <p:cNvSpPr>
              <a:spLocks noChangeArrowheads="1"/>
            </p:cNvSpPr>
            <p:nvPr/>
          </p:nvSpPr>
          <p:spPr bwMode="auto">
            <a:xfrm rot="-5400000">
              <a:off x="1667" y="3452"/>
              <a:ext cx="87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fi-FI" sz="1600" b="1" i="1">
                  <a:latin typeface="Arial" charset="0"/>
                </a:rPr>
                <a:t>arXiv:0802.0139</a:t>
              </a:r>
              <a:endParaRPr kumimoji="0" lang="en-US" altLang="ja-JP" sz="1600" b="1" i="1">
                <a:latin typeface="Arial" charset="0"/>
              </a:endParaRPr>
            </a:p>
          </p:txBody>
        </p:sp>
        <p:sp>
          <p:nvSpPr>
            <p:cNvPr id="13" name="TextBox 78"/>
            <p:cNvSpPr txBox="1">
              <a:spLocks noChangeArrowheads="1"/>
            </p:cNvSpPr>
            <p:nvPr/>
          </p:nvSpPr>
          <p:spPr bwMode="auto">
            <a:xfrm>
              <a:off x="1392" y="3374"/>
              <a:ext cx="672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kumimoji="0" lang="en-US" altLang="ja-JP" sz="1400">
                  <a:latin typeface="Comic Sans MS" charset="0"/>
                </a:rPr>
                <a:t>anti-shadowing</a:t>
              </a:r>
            </a:p>
          </p:txBody>
        </p:sp>
        <p:sp>
          <p:nvSpPr>
            <p:cNvPr id="14" name="TextBox 79"/>
            <p:cNvSpPr txBox="1">
              <a:spLocks noChangeArrowheads="1"/>
            </p:cNvSpPr>
            <p:nvPr/>
          </p:nvSpPr>
          <p:spPr bwMode="auto">
            <a:xfrm>
              <a:off x="528" y="3621"/>
              <a:ext cx="67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kumimoji="0" lang="en-US" altLang="ja-JP" sz="1400" dirty="0">
                  <a:latin typeface="Comic Sans MS" charset="0"/>
                </a:rPr>
                <a:t>shadowing</a:t>
              </a:r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74" y="3823465"/>
            <a:ext cx="47498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7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24" descr="HIC_AuAu_SP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242" y="202358"/>
            <a:ext cx="3544542" cy="340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y</a:t>
            </a:r>
            <a:r>
              <a:rPr kumimoji="1" lang="en-US" altLang="ja-JP" dirty="0" smtClean="0"/>
              <a:t> suppression at RHIC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229600" cy="5380321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Arial Unicode MS"/>
                <a:cs typeface="Arial Unicode MS"/>
                <a:sym typeface="Wingdings"/>
              </a:rPr>
              <a:t>RHIC</a:t>
            </a:r>
            <a:r>
              <a:rPr lang="ja-JP" altLang="en-US" sz="2400" dirty="0" smtClean="0">
                <a:latin typeface="Arial Unicode MS"/>
                <a:cs typeface="Arial Unicode MS"/>
                <a:sym typeface="Wingdings"/>
              </a:rPr>
              <a:t>の結果</a:t>
            </a:r>
            <a:endParaRPr lang="en-US" altLang="ja-JP" sz="2400" dirty="0" smtClean="0">
              <a:latin typeface="Arial Unicode MS"/>
              <a:cs typeface="Arial Unicode MS"/>
              <a:sym typeface="Wingdings"/>
            </a:endParaRPr>
          </a:p>
          <a:p>
            <a:pPr lvl="1"/>
            <a:r>
              <a:rPr kumimoji="1" lang="ja-JP" altLang="en-US" sz="2200" dirty="0" smtClean="0">
                <a:latin typeface="Arial Unicode MS"/>
                <a:cs typeface="Arial Unicode MS"/>
                <a:sym typeface="Wingdings"/>
              </a:rPr>
              <a:t>中央ラピディティで再結合が顕著</a:t>
            </a:r>
            <a:endParaRPr kumimoji="1" lang="en-US" altLang="ja-JP" sz="2200" dirty="0" smtClean="0">
              <a:latin typeface="Arial Unicode MS"/>
              <a:cs typeface="Arial Unicode MS"/>
              <a:sym typeface="Wingdings"/>
            </a:endParaRPr>
          </a:p>
          <a:p>
            <a:pPr lvl="1"/>
            <a:r>
              <a:rPr lang="ja-JP" altLang="en-US" sz="2200" dirty="0" smtClean="0">
                <a:latin typeface="Arial Unicode MS"/>
                <a:cs typeface="Arial Unicode MS"/>
                <a:sym typeface="Wingdings"/>
              </a:rPr>
              <a:t>前方で強い原子核効果</a:t>
            </a:r>
            <a:endParaRPr lang="en-US" altLang="ja-JP" sz="2200" dirty="0" smtClean="0">
              <a:latin typeface="Arial Unicode MS"/>
              <a:cs typeface="Arial Unicode MS"/>
              <a:sym typeface="Wingdings"/>
            </a:endParaRPr>
          </a:p>
          <a:p>
            <a:pPr marL="457200" lvl="1" indent="0">
              <a:buNone/>
            </a:pPr>
            <a:r>
              <a:rPr lang="en-US" altLang="ja-JP" sz="2200" dirty="0" smtClean="0">
                <a:latin typeface="Arial Unicode MS"/>
                <a:cs typeface="Arial Unicode MS"/>
                <a:sym typeface="Wingdings"/>
              </a:rPr>
              <a:t>+sequential melting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74</a:t>
            </a:fld>
            <a:endParaRPr kumimoji="1" lang="ja-JP" altLang="en-US"/>
          </a:p>
        </p:txBody>
      </p:sp>
      <p:pic>
        <p:nvPicPr>
          <p:cNvPr id="6" name="Picture 9" descr="saa_tmelt_new_cn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5168" y="3563406"/>
            <a:ext cx="4586225" cy="329459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" y="3606379"/>
            <a:ext cx="4493572" cy="304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472709" y="1546598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</a:rPr>
              <a:t>|y|&lt;0.35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575646" y="2425547"/>
            <a:ext cx="1560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FF"/>
                </a:solidFill>
              </a:rPr>
              <a:t>1.2&lt;|y|&lt;2.2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575646" y="2772942"/>
            <a:ext cx="1897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/>
              <a:t>PRL.98, 232301 (2007)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302846" y="2772942"/>
            <a:ext cx="1419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/>
              <a:t>arXiv:0801.0220</a:t>
            </a:r>
          </a:p>
        </p:txBody>
      </p:sp>
    </p:spTree>
    <p:extLst>
      <p:ext uri="{BB962C8B-B14F-4D97-AF65-F5344CB8AC3E}">
        <p14:creationId xmlns:p14="http://schemas.microsoft.com/office/powerpoint/2010/main" val="375596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y</a:t>
            </a:r>
            <a:r>
              <a:rPr kumimoji="1" lang="en-US" altLang="ja-JP" dirty="0" smtClean="0"/>
              <a:t> suppression at LHC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229600" cy="5380321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 Unicode MS"/>
                <a:cs typeface="Arial Unicode MS"/>
                <a:sym typeface="Wingdings"/>
              </a:rPr>
              <a:t>L</a:t>
            </a:r>
            <a:r>
              <a:rPr lang="en-US" altLang="ja-JP" sz="2400" dirty="0" smtClean="0">
                <a:latin typeface="Arial Unicode MS"/>
                <a:cs typeface="Arial Unicode MS"/>
                <a:sym typeface="Wingdings"/>
              </a:rPr>
              <a:t>HC</a:t>
            </a:r>
            <a:r>
              <a:rPr lang="ja-JP" altLang="en-US" sz="2400" dirty="0" smtClean="0">
                <a:latin typeface="Arial Unicode MS"/>
                <a:cs typeface="Arial Unicode MS"/>
                <a:sym typeface="Wingdings"/>
              </a:rPr>
              <a:t>の結果</a:t>
            </a:r>
            <a:endParaRPr lang="en-US" altLang="ja-JP" sz="2400" dirty="0" smtClean="0">
              <a:latin typeface="Arial Unicode MS"/>
              <a:cs typeface="Arial Unicode MS"/>
              <a:sym typeface="Wingdings"/>
            </a:endParaRP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  <a:sym typeface="Wingdings"/>
              </a:rPr>
              <a:t>RHIC</a:t>
            </a:r>
            <a:r>
              <a:rPr lang="ja-JP" altLang="en-US" sz="2200" dirty="0" smtClean="0">
                <a:latin typeface="Arial Unicode MS"/>
                <a:cs typeface="Arial Unicode MS"/>
                <a:sym typeface="Wingdings"/>
              </a:rPr>
              <a:t>より収量増大</a:t>
            </a:r>
            <a:endParaRPr lang="en-US" altLang="ja-JP" sz="2200" dirty="0" smtClean="0">
              <a:latin typeface="Arial Unicode MS"/>
              <a:cs typeface="Arial Unicode MS"/>
              <a:sym typeface="Wingdings"/>
            </a:endParaRPr>
          </a:p>
          <a:p>
            <a:pPr lvl="1"/>
            <a:r>
              <a:rPr lang="ja-JP" altLang="en-US" sz="2200" dirty="0" smtClean="0">
                <a:latin typeface="Arial Unicode MS"/>
                <a:cs typeface="Arial Unicode MS"/>
                <a:sym typeface="Wingdings"/>
              </a:rPr>
              <a:t>低運動量で収量大</a:t>
            </a:r>
            <a:endParaRPr lang="en-US" altLang="ja-JP" sz="2200" dirty="0" smtClean="0">
              <a:latin typeface="Arial Unicode MS"/>
              <a:cs typeface="Arial Unicode MS"/>
              <a:sym typeface="Wingdings"/>
            </a:endParaRPr>
          </a:p>
          <a:p>
            <a:pPr lvl="2"/>
            <a:r>
              <a:rPr lang="ja-JP" altLang="en-US" sz="2000" dirty="0" smtClean="0">
                <a:latin typeface="Arial Unicode MS"/>
                <a:cs typeface="Arial Unicode MS"/>
                <a:sym typeface="Wingdings"/>
              </a:rPr>
              <a:t>再結合を示唆</a:t>
            </a:r>
            <a:endParaRPr lang="en-US" altLang="ja-JP" sz="2000" dirty="0" smtClean="0">
              <a:latin typeface="Arial Unicode MS"/>
              <a:cs typeface="Arial Unicode MS"/>
              <a:sym typeface="Wingding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75</a:t>
            </a:fld>
            <a:endParaRPr kumimoji="1" lang="ja-JP" altLang="en-US"/>
          </a:p>
        </p:txBody>
      </p:sp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4980"/>
            <a:ext cx="4207955" cy="376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369091"/>
          <p:cNvGrpSpPr/>
          <p:nvPr/>
        </p:nvGrpSpPr>
        <p:grpSpPr>
          <a:xfrm>
            <a:off x="4380413" y="642876"/>
            <a:ext cx="4558937" cy="3511721"/>
            <a:chOff x="4585063" y="504967"/>
            <a:chExt cx="4558937" cy="3645753"/>
          </a:xfrm>
        </p:grpSpPr>
        <p:sp>
          <p:nvSpPr>
            <p:cNvPr id="17" name="TextBox 47"/>
            <p:cNvSpPr txBox="1"/>
            <p:nvPr/>
          </p:nvSpPr>
          <p:spPr>
            <a:xfrm>
              <a:off x="5878130" y="504967"/>
              <a:ext cx="2710037" cy="282341"/>
            </a:xfrm>
            <a:prstGeom prst="rect">
              <a:avLst/>
            </a:prstGeom>
            <a:solidFill>
              <a:srgbClr val="BBF1F7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J/</a:t>
              </a:r>
              <a:r>
                <a:rPr lang="en-US" dirty="0" smtClean="0">
                  <a:latin typeface="Symbol" pitchFamily="18" charset="2"/>
                </a:rPr>
                <a:t>Y</a:t>
              </a:r>
              <a:r>
                <a:rPr lang="en-US" dirty="0"/>
                <a:t> </a:t>
              </a:r>
              <a:r>
                <a:rPr lang="en-US" dirty="0" err="1" smtClean="0"/>
                <a:t>R</a:t>
              </a:r>
              <a:r>
                <a:rPr lang="en-US" baseline="-25000" dirty="0" err="1" smtClean="0"/>
                <a:t>AA</a:t>
              </a:r>
              <a:r>
                <a:rPr lang="en-US" dirty="0" err="1" smtClean="0"/>
                <a:t>:p</a:t>
              </a:r>
              <a:r>
                <a:rPr lang="en-US" baseline="-25000" dirty="0" err="1" smtClean="0"/>
                <a:t>T</a:t>
              </a:r>
              <a:r>
                <a:rPr lang="en-US" dirty="0" smtClean="0"/>
                <a:t> dependence</a:t>
              </a:r>
              <a:endParaRPr lang="en-US" sz="1400" baseline="-25000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1" t="1344" r="2003"/>
            <a:stretch/>
          </p:blipFill>
          <p:spPr bwMode="auto">
            <a:xfrm>
              <a:off x="4585063" y="778229"/>
              <a:ext cx="4558937" cy="3372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" name="Group 60"/>
            <p:cNvGrpSpPr/>
            <p:nvPr/>
          </p:nvGrpSpPr>
          <p:grpSpPr>
            <a:xfrm>
              <a:off x="7040880" y="3230452"/>
              <a:ext cx="1898470" cy="235862"/>
              <a:chOff x="6962503" y="3348018"/>
              <a:chExt cx="1898470" cy="235862"/>
            </a:xfrm>
          </p:grpSpPr>
          <p:sp>
            <p:nvSpPr>
              <p:cNvPr id="23" name="TextBox 56"/>
              <p:cNvSpPr txBox="1"/>
              <p:nvPr/>
            </p:nvSpPr>
            <p:spPr>
              <a:xfrm>
                <a:off x="7532914" y="3348018"/>
                <a:ext cx="1328059" cy="235862"/>
              </a:xfrm>
              <a:prstGeom prst="rect">
                <a:avLst/>
              </a:prstGeom>
              <a:solidFill>
                <a:srgbClr val="FFFF00">
                  <a:alpha val="4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C0128"/>
                  </a:buClr>
                </a:pPr>
                <a:r>
                  <a:rPr lang="en-US" sz="1600" dirty="0" smtClean="0">
                    <a:solidFill>
                      <a:schemeClr val="tx1"/>
                    </a:solidFill>
                    <a:latin typeface="Arial" pitchFamily="34" charset="0"/>
                  </a:rPr>
                  <a:t>regeneration</a:t>
                </a:r>
                <a:endParaRPr lang="en-US" sz="1600" dirty="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24" name="Straight Arrow Connector 58"/>
              <p:cNvCxnSpPr>
                <a:stCxn id="23" idx="1"/>
              </p:cNvCxnSpPr>
              <p:nvPr/>
            </p:nvCxnSpPr>
            <p:spPr bwMode="auto">
              <a:xfrm flipH="1">
                <a:off x="6962503" y="3465949"/>
                <a:ext cx="570411" cy="4796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0" name="Group 62"/>
            <p:cNvGrpSpPr/>
            <p:nvPr/>
          </p:nvGrpSpPr>
          <p:grpSpPr>
            <a:xfrm>
              <a:off x="7576457" y="1985127"/>
              <a:ext cx="1567543" cy="940953"/>
              <a:chOff x="7345680" y="1950293"/>
              <a:chExt cx="1567543" cy="940953"/>
            </a:xfrm>
          </p:grpSpPr>
          <p:sp>
            <p:nvSpPr>
              <p:cNvPr id="21" name="TextBox 63"/>
              <p:cNvSpPr txBox="1"/>
              <p:nvPr/>
            </p:nvSpPr>
            <p:spPr>
              <a:xfrm>
                <a:off x="8051074" y="1950293"/>
                <a:ext cx="862149" cy="313932"/>
              </a:xfrm>
              <a:prstGeom prst="rect">
                <a:avLst/>
              </a:prstGeom>
              <a:solidFill>
                <a:srgbClr val="FFFF00">
                  <a:alpha val="4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C0128"/>
                  </a:buClr>
                </a:pPr>
                <a:r>
                  <a:rPr lang="en-US" sz="1600" dirty="0" smtClean="0">
                    <a:solidFill>
                      <a:schemeClr val="tx1"/>
                    </a:solidFill>
                    <a:latin typeface="Arial" pitchFamily="34" charset="0"/>
                  </a:rPr>
                  <a:t>melting</a:t>
                </a:r>
                <a:endParaRPr lang="en-US" sz="1600" dirty="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22" name="Straight Arrow Connector 64"/>
              <p:cNvCxnSpPr/>
              <p:nvPr/>
            </p:nvCxnSpPr>
            <p:spPr bwMode="auto">
              <a:xfrm flipH="1">
                <a:off x="7345680" y="2107259"/>
                <a:ext cx="692331" cy="783987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ysDash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25" name="Group 5"/>
          <p:cNvGrpSpPr/>
          <p:nvPr/>
        </p:nvGrpSpPr>
        <p:grpSpPr>
          <a:xfrm>
            <a:off x="4513741" y="4067641"/>
            <a:ext cx="3869776" cy="2790359"/>
            <a:chOff x="100362" y="4067641"/>
            <a:chExt cx="3869776" cy="2790359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" t="1573"/>
            <a:stretch/>
          </p:blipFill>
          <p:spPr bwMode="auto">
            <a:xfrm>
              <a:off x="100362" y="4067641"/>
              <a:ext cx="3869776" cy="2790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4"/>
            <p:cNvGrpSpPr/>
            <p:nvPr/>
          </p:nvGrpSpPr>
          <p:grpSpPr>
            <a:xfrm>
              <a:off x="1008389" y="4397720"/>
              <a:ext cx="2736297" cy="1926297"/>
              <a:chOff x="1008389" y="4397720"/>
              <a:chExt cx="2736297" cy="1926297"/>
            </a:xfrm>
          </p:grpSpPr>
          <p:grpSp>
            <p:nvGrpSpPr>
              <p:cNvPr id="28" name="Group 51"/>
              <p:cNvGrpSpPr/>
              <p:nvPr/>
            </p:nvGrpSpPr>
            <p:grpSpPr>
              <a:xfrm>
                <a:off x="1008389" y="5887460"/>
                <a:ext cx="2574036" cy="436557"/>
                <a:chOff x="718457" y="4462015"/>
                <a:chExt cx="2574036" cy="436557"/>
              </a:xfrm>
            </p:grpSpPr>
            <p:grpSp>
              <p:nvGrpSpPr>
                <p:cNvPr id="35" name="Group 19"/>
                <p:cNvGrpSpPr/>
                <p:nvPr/>
              </p:nvGrpSpPr>
              <p:grpSpPr>
                <a:xfrm>
                  <a:off x="2807696" y="4462015"/>
                  <a:ext cx="484797" cy="394638"/>
                  <a:chOff x="7770938" y="3600937"/>
                  <a:chExt cx="484797" cy="394638"/>
                </a:xfrm>
              </p:grpSpPr>
              <p:sp>
                <p:nvSpPr>
                  <p:cNvPr id="39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7770938" y="3600937"/>
                    <a:ext cx="384441" cy="382353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2075" tIns="46038" rIns="92075" bIns="46038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7871294" y="3613222"/>
                    <a:ext cx="384441" cy="382353"/>
                  </a:xfrm>
                  <a:prstGeom prst="ellipse">
                    <a:avLst/>
                  </a:prstGeom>
                  <a:solidFill>
                    <a:srgbClr val="CCFFCC">
                      <a:alpha val="54901"/>
                    </a:srgbClr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2075" tIns="46038" rIns="92075" bIns="46038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roup 34"/>
                <p:cNvGrpSpPr/>
                <p:nvPr/>
              </p:nvGrpSpPr>
              <p:grpSpPr>
                <a:xfrm>
                  <a:off x="718457" y="4501830"/>
                  <a:ext cx="638391" cy="396742"/>
                  <a:chOff x="5689852" y="2697292"/>
                  <a:chExt cx="638391" cy="396742"/>
                </a:xfrm>
              </p:grpSpPr>
              <p:sp>
                <p:nvSpPr>
                  <p:cNvPr id="37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5689852" y="2697292"/>
                    <a:ext cx="379378" cy="395155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2075" tIns="46038" rIns="92075" bIns="46038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5948865" y="2698879"/>
                    <a:ext cx="379378" cy="395155"/>
                  </a:xfrm>
                  <a:prstGeom prst="ellipse">
                    <a:avLst/>
                  </a:prstGeom>
                  <a:solidFill>
                    <a:srgbClr val="CCFFCC">
                      <a:alpha val="54901"/>
                    </a:srgbClr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2075" tIns="46038" rIns="92075" bIns="46038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8"/>
              <p:cNvGrpSpPr/>
              <p:nvPr/>
            </p:nvGrpSpPr>
            <p:grpSpPr>
              <a:xfrm>
                <a:off x="1965057" y="4780577"/>
                <a:ext cx="1322429" cy="783882"/>
                <a:chOff x="1374042" y="4646763"/>
                <a:chExt cx="1322429" cy="783882"/>
              </a:xfrm>
            </p:grpSpPr>
            <p:sp>
              <p:nvSpPr>
                <p:cNvPr id="33" name="TextBox 41"/>
                <p:cNvSpPr txBox="1"/>
                <p:nvPr/>
              </p:nvSpPr>
              <p:spPr>
                <a:xfrm>
                  <a:off x="1374042" y="4646763"/>
                  <a:ext cx="1322429" cy="313932"/>
                </a:xfrm>
                <a:prstGeom prst="rect">
                  <a:avLst/>
                </a:prstGeom>
                <a:solidFill>
                  <a:srgbClr val="FFFF00">
                    <a:alpha val="44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buClr>
                      <a:srgbClr val="FC0128"/>
                    </a:buClr>
                  </a:pPr>
                  <a:r>
                    <a:rPr lang="en-US" sz="1600" dirty="0">
                      <a:solidFill>
                        <a:schemeClr val="tx1"/>
                      </a:solidFill>
                      <a:latin typeface="Arial" pitchFamily="34" charset="0"/>
                    </a:rPr>
                    <a:t>forward </a:t>
                  </a:r>
                  <a:r>
                    <a:rPr lang="en-US" sz="1400" dirty="0">
                      <a:solidFill>
                        <a:schemeClr val="tx1"/>
                      </a:solidFill>
                      <a:latin typeface="Arial" pitchFamily="34" charset="0"/>
                    </a:rPr>
                    <a:t>y</a:t>
                  </a:r>
                  <a:r>
                    <a:rPr lang="en-GB" sz="1400" dirty="0" smtClean="0">
                      <a:solidFill>
                        <a:schemeClr val="tx1"/>
                      </a:solidFill>
                    </a:rPr>
                    <a:t>≈</a:t>
                  </a:r>
                  <a:r>
                    <a:rPr lang="en-US" sz="1400" dirty="0">
                      <a:solidFill>
                        <a:schemeClr val="tx1"/>
                      </a:solidFill>
                      <a:latin typeface="Arial" pitchFamily="34" charset="0"/>
                    </a:rPr>
                    <a:t>3</a:t>
                  </a:r>
                  <a:r>
                    <a:rPr lang="en-US" sz="1600" dirty="0" smtClean="0">
                      <a:solidFill>
                        <a:schemeClr val="tx1"/>
                      </a:solidFill>
                      <a:latin typeface="Arial" pitchFamily="34" charset="0"/>
                    </a:rPr>
                    <a:t> </a:t>
                  </a:r>
                  <a:endParaRPr lang="en-US" sz="1600" dirty="0">
                    <a:solidFill>
                      <a:schemeClr val="tx1"/>
                    </a:solidFill>
                    <a:latin typeface="Arial" pitchFamily="34" charset="0"/>
                  </a:endParaRPr>
                </a:p>
              </p:txBody>
            </p:sp>
            <p:cxnSp>
              <p:nvCxnSpPr>
                <p:cNvPr id="34" name="Straight Arrow Connector 42"/>
                <p:cNvCxnSpPr/>
                <p:nvPr/>
              </p:nvCxnSpPr>
              <p:spPr bwMode="auto">
                <a:xfrm>
                  <a:off x="1918009" y="4984596"/>
                  <a:ext cx="189571" cy="446049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30" name="Group 49"/>
              <p:cNvGrpSpPr/>
              <p:nvPr/>
            </p:nvGrpSpPr>
            <p:grpSpPr>
              <a:xfrm>
                <a:off x="2523680" y="4397720"/>
                <a:ext cx="1221006" cy="709539"/>
                <a:chOff x="1178100" y="4646763"/>
                <a:chExt cx="1221006" cy="709539"/>
              </a:xfrm>
            </p:grpSpPr>
            <p:sp>
              <p:nvSpPr>
                <p:cNvPr id="31" name="TextBox 50"/>
                <p:cNvSpPr txBox="1"/>
                <p:nvPr/>
              </p:nvSpPr>
              <p:spPr>
                <a:xfrm>
                  <a:off x="1178100" y="4646763"/>
                  <a:ext cx="1221006" cy="313932"/>
                </a:xfrm>
                <a:prstGeom prst="rect">
                  <a:avLst/>
                </a:prstGeom>
                <a:solidFill>
                  <a:srgbClr val="FFFF00">
                    <a:alpha val="44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buClr>
                      <a:srgbClr val="FC0128"/>
                    </a:buClr>
                  </a:pPr>
                  <a:r>
                    <a:rPr lang="en-US" sz="1600" dirty="0" smtClean="0">
                      <a:solidFill>
                        <a:schemeClr val="tx1"/>
                      </a:solidFill>
                      <a:latin typeface="Arial" pitchFamily="34" charset="0"/>
                    </a:rPr>
                    <a:t>central </a:t>
                  </a:r>
                  <a:r>
                    <a:rPr lang="en-US" sz="1400" dirty="0" smtClean="0">
                      <a:solidFill>
                        <a:schemeClr val="tx1"/>
                      </a:solidFill>
                      <a:latin typeface="Arial" pitchFamily="34" charset="0"/>
                    </a:rPr>
                    <a:t>y</a:t>
                  </a:r>
                  <a:r>
                    <a:rPr lang="en-GB" sz="1400" dirty="0" smtClean="0">
                      <a:solidFill>
                        <a:schemeClr val="tx1"/>
                      </a:solidFill>
                    </a:rPr>
                    <a:t>≈</a:t>
                  </a:r>
                  <a:r>
                    <a:rPr lang="en-US" sz="1400" dirty="0" smtClean="0">
                      <a:solidFill>
                        <a:schemeClr val="tx1"/>
                      </a:solidFill>
                      <a:latin typeface="Arial" pitchFamily="34" charset="0"/>
                    </a:rPr>
                    <a:t>0</a:t>
                  </a:r>
                  <a:endParaRPr lang="en-US" sz="1400" dirty="0">
                    <a:solidFill>
                      <a:schemeClr val="tx1"/>
                    </a:solidFill>
                    <a:latin typeface="Arial" pitchFamily="34" charset="0"/>
                  </a:endParaRPr>
                </a:p>
              </p:txBody>
            </p:sp>
            <p:cxnSp>
              <p:nvCxnSpPr>
                <p:cNvPr id="32" name="Straight Arrow Connector 54"/>
                <p:cNvCxnSpPr/>
                <p:nvPr/>
              </p:nvCxnSpPr>
              <p:spPr bwMode="auto">
                <a:xfrm>
                  <a:off x="1821366" y="4988311"/>
                  <a:ext cx="267630" cy="367991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345545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U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suppression at LHC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229600" cy="5380321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Arial Unicode MS"/>
                <a:cs typeface="Arial Unicode MS"/>
                <a:sym typeface="Wingdings"/>
              </a:rPr>
              <a:t>CMS</a:t>
            </a:r>
            <a:r>
              <a:rPr lang="ja-JP" altLang="en-US" sz="2400" dirty="0" smtClean="0">
                <a:latin typeface="Arial Unicode MS"/>
                <a:cs typeface="Arial Unicode MS"/>
                <a:sym typeface="Wingdings"/>
              </a:rPr>
              <a:t>より</a:t>
            </a:r>
            <a:endParaRPr lang="en-US" altLang="ja-JP" sz="2400" dirty="0" smtClean="0">
              <a:latin typeface="Arial Unicode MS"/>
              <a:cs typeface="Arial Unicode MS"/>
              <a:sym typeface="Wingdings"/>
            </a:endParaRPr>
          </a:p>
          <a:p>
            <a:pPr lvl="1"/>
            <a:r>
              <a:rPr lang="en-US" altLang="ja-JP" sz="2200" dirty="0" smtClean="0">
                <a:latin typeface="Arial Unicode MS"/>
                <a:cs typeface="Arial Unicode MS"/>
                <a:sym typeface="Wingdings"/>
              </a:rPr>
              <a:t>Sequential melting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76</a:t>
            </a:fld>
            <a:endParaRPr kumimoji="1" lang="ja-JP" altLang="en-US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2"/>
          <a:stretch/>
        </p:blipFill>
        <p:spPr bwMode="auto">
          <a:xfrm>
            <a:off x="0" y="2129166"/>
            <a:ext cx="5032532" cy="472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Straight Connector 7"/>
          <p:cNvCxnSpPr/>
          <p:nvPr/>
        </p:nvCxnSpPr>
        <p:spPr bwMode="auto">
          <a:xfrm>
            <a:off x="343088" y="4902462"/>
            <a:ext cx="4567893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11"/>
          <p:cNvCxnSpPr/>
          <p:nvPr/>
        </p:nvCxnSpPr>
        <p:spPr bwMode="auto">
          <a:xfrm>
            <a:off x="4378352" y="5361991"/>
            <a:ext cx="0" cy="764350"/>
          </a:xfrm>
          <a:prstGeom prst="straightConnector1">
            <a:avLst/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4222035" y="3250017"/>
            <a:ext cx="340804" cy="319610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45" name="Oval 23"/>
          <p:cNvSpPr>
            <a:spLocks noChangeArrowheads="1"/>
          </p:cNvSpPr>
          <p:nvPr/>
        </p:nvSpPr>
        <p:spPr bwMode="auto">
          <a:xfrm>
            <a:off x="4322391" y="3262302"/>
            <a:ext cx="340804" cy="319610"/>
          </a:xfrm>
          <a:prstGeom prst="ellipse">
            <a:avLst/>
          </a:prstGeom>
          <a:solidFill>
            <a:srgbClr val="CCFFCC">
              <a:alpha val="549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46" name="Oval 25"/>
          <p:cNvSpPr>
            <a:spLocks noChangeArrowheads="1"/>
          </p:cNvSpPr>
          <p:nvPr/>
        </p:nvSpPr>
        <p:spPr bwMode="auto">
          <a:xfrm>
            <a:off x="1194949" y="3280210"/>
            <a:ext cx="336316" cy="330311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47" name="Oval 26"/>
          <p:cNvSpPr>
            <a:spLocks noChangeArrowheads="1"/>
          </p:cNvSpPr>
          <p:nvPr/>
        </p:nvSpPr>
        <p:spPr bwMode="auto">
          <a:xfrm>
            <a:off x="1453962" y="3281797"/>
            <a:ext cx="336316" cy="330311"/>
          </a:xfrm>
          <a:prstGeom prst="ellipse">
            <a:avLst/>
          </a:prstGeom>
          <a:solidFill>
            <a:srgbClr val="CCFFCC">
              <a:alpha val="549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pic>
        <p:nvPicPr>
          <p:cNvPr id="49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90" y="2295521"/>
            <a:ext cx="4345220" cy="45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37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063" y="496375"/>
            <a:ext cx="3392437" cy="2996999"/>
          </a:xfrm>
          <a:prstGeom prst="rect">
            <a:avLst/>
          </a:prstGeom>
        </p:spPr>
      </p:pic>
      <p:pic>
        <p:nvPicPr>
          <p:cNvPr id="6" name="図 5" descr="XY_distribu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9" y="2808891"/>
            <a:ext cx="4149087" cy="40491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Low </a:t>
            </a:r>
            <a:r>
              <a:rPr kumimoji="1" lang="en-US" altLang="ja-JP" dirty="0" err="1" smtClean="0"/>
              <a:t>p</a:t>
            </a:r>
            <a:r>
              <a:rPr kumimoji="1" lang="en-US" altLang="ja-JP" baseline="-25000" dirty="0" err="1" smtClean="0"/>
              <a:t>T</a:t>
            </a:r>
            <a:r>
              <a:rPr kumimoji="1" lang="en-US" altLang="ja-JP" dirty="0" smtClean="0"/>
              <a:t> Photon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6960" y="1158201"/>
            <a:ext cx="8229600" cy="4525963"/>
          </a:xfrm>
        </p:spPr>
        <p:txBody>
          <a:bodyPr/>
          <a:lstStyle/>
          <a:p>
            <a:r>
              <a:rPr lang="ja-JP" altLang="en-US" sz="2400" dirty="0" smtClean="0"/>
              <a:t>外部変換光子測定</a:t>
            </a:r>
            <a:r>
              <a:rPr lang="en-US" altLang="ja-JP" sz="2400" dirty="0" smtClean="0"/>
              <a:t>(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g</a:t>
            </a:r>
            <a:r>
              <a:rPr lang="en-US" altLang="ja-JP" sz="2400" dirty="0" smtClean="0"/>
              <a:t>-&gt;</a:t>
            </a:r>
            <a:r>
              <a:rPr lang="en-US" altLang="ja-JP" sz="2400" dirty="0" err="1" smtClean="0"/>
              <a:t>ee</a:t>
            </a:r>
            <a:r>
              <a:rPr lang="en-US" altLang="ja-JP" sz="2400" dirty="0" smtClean="0"/>
              <a:t>) in ALICE</a:t>
            </a:r>
          </a:p>
          <a:p>
            <a:pPr lvl="1"/>
            <a:r>
              <a:rPr lang="ja-JP" altLang="en-US" sz="2200" dirty="0" smtClean="0"/>
              <a:t>低運動量光子測定に有利</a:t>
            </a:r>
            <a:endParaRPr lang="en-US" altLang="ja-JP" sz="2200" dirty="0" smtClean="0"/>
          </a:p>
          <a:p>
            <a:pPr lvl="1"/>
            <a:r>
              <a:rPr lang="en-US" altLang="ja-JP" sz="2200" dirty="0" smtClean="0"/>
              <a:t>Material budget: 11% +- 0.5%</a:t>
            </a:r>
          </a:p>
          <a:p>
            <a:pPr marL="1200150" lvl="2" indent="-342900"/>
            <a:r>
              <a:rPr lang="ja-JP" altLang="en-US" sz="2000" dirty="0" smtClean="0"/>
              <a:t>少ない系統誤差で理解</a:t>
            </a:r>
            <a:endParaRPr lang="en-US" altLang="ja-JP" sz="2000" dirty="0" smtClean="0"/>
          </a:p>
          <a:p>
            <a:pPr marL="800100" lvl="1" indent="-342900"/>
            <a:r>
              <a:rPr lang="ja-JP" altLang="en-US" sz="2200" dirty="0" smtClean="0"/>
              <a:t>超過収量の測定</a:t>
            </a:r>
            <a:r>
              <a:rPr lang="en-US" altLang="ja-JP" sz="2200" dirty="0" smtClean="0"/>
              <a:t>: T=304 +- 50 MeV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77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306" y="3428136"/>
            <a:ext cx="4876194" cy="342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Low </a:t>
            </a:r>
            <a:r>
              <a:rPr kumimoji="1" lang="en-US" altLang="ja-JP" dirty="0" err="1" smtClean="0"/>
              <a:t>p</a:t>
            </a:r>
            <a:r>
              <a:rPr kumimoji="1" lang="en-US" altLang="ja-JP" baseline="-25000" dirty="0" err="1" smtClean="0"/>
              <a:t>T</a:t>
            </a:r>
            <a:r>
              <a:rPr kumimoji="1" lang="en-US" altLang="ja-JP" dirty="0" smtClean="0"/>
              <a:t> Photon v2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229600" cy="5699799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2400" dirty="0" smtClean="0"/>
              <a:t>大きな</a:t>
            </a:r>
            <a:r>
              <a:rPr kumimoji="1" lang="en-US" altLang="ja-JP" sz="2400" dirty="0" smtClean="0"/>
              <a:t>v2</a:t>
            </a:r>
            <a:r>
              <a:rPr kumimoji="1" lang="ja-JP" altLang="en-US" sz="2400" dirty="0" smtClean="0"/>
              <a:t>を測定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流体</a:t>
            </a:r>
            <a:r>
              <a:rPr lang="ja-JP" altLang="en-US" sz="2400" dirty="0"/>
              <a:t>模型を</a:t>
            </a:r>
            <a:r>
              <a:rPr lang="ja-JP" altLang="en-US" sz="2400" dirty="0" smtClean="0"/>
              <a:t>ベースにした計算</a:t>
            </a:r>
            <a:endParaRPr lang="en-US" altLang="ja-JP" sz="2400" dirty="0"/>
          </a:p>
          <a:p>
            <a:pPr lvl="1"/>
            <a:r>
              <a:rPr lang="en-US" altLang="ja-JP" sz="2200" dirty="0"/>
              <a:t>Thermal </a:t>
            </a:r>
            <a:r>
              <a:rPr lang="en-US" altLang="ja-JP" sz="2200" dirty="0" smtClean="0"/>
              <a:t>Photon v2</a:t>
            </a:r>
            <a:r>
              <a:rPr lang="ja-JP" altLang="en-US" sz="2200" dirty="0" smtClean="0"/>
              <a:t>より</a:t>
            </a:r>
            <a:endParaRPr lang="en-US" altLang="ja-JP" sz="2200" dirty="0" smtClean="0"/>
          </a:p>
          <a:p>
            <a:pPr marL="457200" lvl="1" indent="0">
              <a:buNone/>
            </a:pPr>
            <a:r>
              <a:rPr lang="ja-JP" altLang="en-US" sz="2200" dirty="0" smtClean="0"/>
              <a:t>も</a:t>
            </a:r>
            <a:r>
              <a:rPr lang="ja-JP" altLang="en-US" sz="2200" dirty="0"/>
              <a:t>大きな</a:t>
            </a:r>
            <a:r>
              <a:rPr lang="en-US" altLang="ja-JP" sz="2200" dirty="0"/>
              <a:t>v2</a:t>
            </a:r>
            <a:r>
              <a:rPr lang="ja-JP" altLang="en-US" sz="2200" dirty="0"/>
              <a:t>を測定</a:t>
            </a:r>
            <a:r>
              <a:rPr lang="en-US" altLang="ja-JP" sz="2200" dirty="0"/>
              <a:t> </a:t>
            </a:r>
          </a:p>
          <a:p>
            <a:r>
              <a:rPr lang="ja-JP" altLang="en-US" sz="2400" dirty="0"/>
              <a:t>新しい</a:t>
            </a:r>
            <a:r>
              <a:rPr lang="ja-JP" altLang="en-US" sz="2400" dirty="0" smtClean="0"/>
              <a:t>寄与が必要？</a:t>
            </a:r>
            <a:endParaRPr lang="en-US" altLang="ja-JP" sz="2400" dirty="0" smtClean="0"/>
          </a:p>
          <a:p>
            <a:pPr lvl="1"/>
            <a:r>
              <a:rPr lang="ja-JP" altLang="en-US" sz="2200" dirty="0" smtClean="0"/>
              <a:t>衝突初期の電磁場</a:t>
            </a:r>
            <a:endParaRPr lang="en-US" altLang="ja-JP" sz="2200" dirty="0"/>
          </a:p>
          <a:p>
            <a:pPr lvl="2"/>
            <a:r>
              <a:rPr lang="ja-JP" altLang="en-US" sz="2200" dirty="0" smtClean="0"/>
              <a:t>クォークのシンクロトロン放射</a:t>
            </a:r>
            <a:endParaRPr lang="en-US" altLang="ja-JP" sz="2200" dirty="0" smtClean="0"/>
          </a:p>
          <a:p>
            <a:pPr lvl="3"/>
            <a:r>
              <a:rPr lang="en-US" altLang="ja-JP" sz="1800" dirty="0" smtClean="0"/>
              <a:t>Quark distribution?  (K. </a:t>
            </a:r>
            <a:r>
              <a:rPr lang="en-US" altLang="ja-JP" sz="1800" dirty="0" err="1" smtClean="0"/>
              <a:t>Tuchin</a:t>
            </a:r>
            <a:r>
              <a:rPr lang="en-US" altLang="ja-JP" sz="1800" dirty="0" smtClean="0"/>
              <a:t>)</a:t>
            </a:r>
          </a:p>
          <a:p>
            <a:pPr lvl="2"/>
            <a:r>
              <a:rPr lang="en-US" altLang="ja-JP" sz="2200" dirty="0" smtClean="0"/>
              <a:t>Conformal anomaly</a:t>
            </a:r>
          </a:p>
          <a:p>
            <a:pPr lvl="3"/>
            <a:r>
              <a:rPr lang="en-US" altLang="ja-JP" sz="1800" dirty="0" smtClean="0"/>
              <a:t>arXiv.1208.5502,  arXiv.1305.7224</a:t>
            </a:r>
          </a:p>
          <a:p>
            <a:pPr lvl="1"/>
            <a:r>
              <a:rPr lang="ja-JP" altLang="en-US" sz="2200" dirty="0" smtClean="0"/>
              <a:t>ハドロン相から</a:t>
            </a:r>
            <a:r>
              <a:rPr lang="en-US" altLang="ja-JP" sz="2200" dirty="0" smtClean="0"/>
              <a:t>Photon</a:t>
            </a:r>
          </a:p>
          <a:p>
            <a:pPr lvl="2"/>
            <a:r>
              <a:rPr lang="ja-JP" altLang="en-US" sz="2000" dirty="0" smtClean="0"/>
              <a:t>これまでも見積もりが甘い</a:t>
            </a:r>
            <a:r>
              <a:rPr lang="en-US" altLang="ja-JP" sz="2000" dirty="0" smtClean="0"/>
              <a:t>?</a:t>
            </a:r>
          </a:p>
          <a:p>
            <a:pPr lvl="2"/>
            <a:r>
              <a:rPr lang="ja-JP" altLang="en-US" sz="2000" dirty="0" smtClean="0"/>
              <a:t>クロスオーバー領域からの</a:t>
            </a:r>
            <a:endParaRPr lang="en-US" altLang="ja-JP" sz="2000" dirty="0" smtClean="0"/>
          </a:p>
          <a:p>
            <a:pPr marL="914400" lvl="2" indent="0">
              <a:buNone/>
            </a:pPr>
            <a:r>
              <a:rPr lang="ja-JP" altLang="en-US" sz="2000" dirty="0" smtClean="0"/>
              <a:t>光子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ハドロン励起状態</a:t>
            </a:r>
            <a:r>
              <a:rPr lang="en-US" altLang="ja-JP" sz="2000" dirty="0" smtClean="0"/>
              <a:t>)</a:t>
            </a:r>
          </a:p>
          <a:p>
            <a:pPr marL="857250" lvl="1" indent="-342900"/>
            <a:r>
              <a:rPr lang="en-US" altLang="ja-JP" sz="2200" dirty="0" smtClean="0"/>
              <a:t>EOS? Build up </a:t>
            </a:r>
            <a:r>
              <a:rPr lang="en-US" altLang="ja-JP" sz="2200" dirty="0" err="1" smtClean="0">
                <a:latin typeface="Symbol" charset="2"/>
                <a:cs typeface="Symbol" charset="2"/>
              </a:rPr>
              <a:t>e</a:t>
            </a:r>
            <a:r>
              <a:rPr lang="en-US" altLang="ja-JP" sz="2200" baseline="-25000" dirty="0" err="1" smtClean="0"/>
              <a:t>p</a:t>
            </a:r>
            <a:r>
              <a:rPr lang="en-US" altLang="ja-JP" sz="2200" dirty="0" smtClean="0"/>
              <a:t> more quickly?</a:t>
            </a:r>
            <a:endParaRPr lang="en-US" altLang="ja-JP" sz="2200" dirty="0"/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78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683" y="3231026"/>
            <a:ext cx="3740317" cy="362697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61" y="373653"/>
            <a:ext cx="3684639" cy="28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3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of LHC Run-I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3573" y="967566"/>
            <a:ext cx="8910427" cy="6077522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LHC</a:t>
            </a:r>
            <a:r>
              <a:rPr lang="en-US" altLang="ja-JP" dirty="0" smtClean="0">
                <a:latin typeface="Arial"/>
                <a:cs typeface="Arial"/>
              </a:rPr>
              <a:t>: hotter-longer-larger QGP</a:t>
            </a:r>
          </a:p>
          <a:p>
            <a:r>
              <a:rPr lang="en-US" altLang="ja-JP" dirty="0" smtClean="0">
                <a:latin typeface="Arial"/>
                <a:cs typeface="Arial"/>
              </a:rPr>
              <a:t>Net charge fluctuation, balance function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More interior of QGP (</a:t>
            </a:r>
            <a:r>
              <a:rPr lang="en-US" altLang="ja-JP" dirty="0" err="1" smtClean="0">
                <a:latin typeface="Arial"/>
                <a:cs typeface="Arial"/>
              </a:rPr>
              <a:t>partonic</a:t>
            </a:r>
            <a:r>
              <a:rPr lang="en-US" altLang="ja-JP" dirty="0" smtClean="0">
                <a:latin typeface="Arial"/>
                <a:cs typeface="Arial"/>
              </a:rPr>
              <a:t> degree in global observables)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Charge creation at later stage</a:t>
            </a:r>
          </a:p>
          <a:p>
            <a:r>
              <a:rPr kumimoji="1" lang="en-US" altLang="ja-JP" dirty="0" smtClean="0">
                <a:latin typeface="Arial"/>
                <a:cs typeface="Arial"/>
              </a:rPr>
              <a:t>Flow measurement:</a:t>
            </a:r>
          </a:p>
          <a:p>
            <a:pPr lvl="1"/>
            <a:r>
              <a:rPr lang="en-US" altLang="ja-JP" dirty="0" err="1">
                <a:latin typeface="Arial"/>
                <a:cs typeface="Arial"/>
              </a:rPr>
              <a:t>v</a:t>
            </a:r>
            <a:r>
              <a:rPr lang="en-US" altLang="ja-JP" baseline="-25000" dirty="0" err="1" smtClean="0">
                <a:latin typeface="Arial"/>
                <a:cs typeface="Arial"/>
              </a:rPr>
              <a:t>n</a:t>
            </a:r>
            <a:r>
              <a:rPr lang="en-US" altLang="ja-JP" dirty="0" smtClean="0">
                <a:latin typeface="Arial"/>
                <a:cs typeface="Arial"/>
              </a:rPr>
              <a:t> measurement, event-by-event flow, EP correlation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Further constraint initial conditions and eta/s</a:t>
            </a:r>
          </a:p>
          <a:p>
            <a:pPr lvl="2"/>
            <a:r>
              <a:rPr lang="en-US" altLang="ja-JP" dirty="0" err="1" smtClean="0">
                <a:latin typeface="Arial"/>
                <a:cs typeface="Arial"/>
              </a:rPr>
              <a:t>Partonic</a:t>
            </a:r>
            <a:r>
              <a:rPr lang="en-US" altLang="ja-JP" dirty="0" smtClean="0">
                <a:latin typeface="Arial"/>
                <a:cs typeface="Arial"/>
              </a:rPr>
              <a:t> fluctuation (color charge </a:t>
            </a:r>
            <a:r>
              <a:rPr lang="en-US" altLang="ja-JP" dirty="0" err="1" smtClean="0">
                <a:latin typeface="Arial"/>
                <a:cs typeface="Arial"/>
              </a:rPr>
              <a:t>etc</a:t>
            </a:r>
            <a:r>
              <a:rPr lang="en-US" altLang="ja-JP" dirty="0" smtClean="0">
                <a:latin typeface="Arial"/>
                <a:cs typeface="Arial"/>
              </a:rPr>
              <a:t>), x1.5 </a:t>
            </a:r>
            <a:r>
              <a:rPr lang="en-US" altLang="ja-JP" dirty="0">
                <a:latin typeface="Symbol" charset="2"/>
                <a:cs typeface="Symbol" charset="2"/>
              </a:rPr>
              <a:t>h</a:t>
            </a:r>
            <a:r>
              <a:rPr lang="en-US" altLang="ja-JP" dirty="0" smtClean="0">
                <a:latin typeface="Arial"/>
                <a:cs typeface="Arial"/>
              </a:rPr>
              <a:t>/s (compared to RHIC)</a:t>
            </a:r>
          </a:p>
          <a:p>
            <a:r>
              <a:rPr lang="en-US" altLang="ja-JP" dirty="0" smtClean="0">
                <a:latin typeface="Arial"/>
                <a:cs typeface="Arial"/>
              </a:rPr>
              <a:t>Double ridge in p-</a:t>
            </a:r>
            <a:r>
              <a:rPr lang="en-US" altLang="ja-JP" dirty="0" err="1" smtClean="0">
                <a:latin typeface="Arial"/>
                <a:cs typeface="Arial"/>
              </a:rPr>
              <a:t>Pb</a:t>
            </a:r>
            <a:r>
              <a:rPr lang="en-US" altLang="ja-JP" dirty="0" smtClean="0">
                <a:latin typeface="Arial"/>
                <a:cs typeface="Arial"/>
              </a:rPr>
              <a:t> (high multiplicity)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Color flux tube (quantum correlation) + mini-jet </a:t>
            </a:r>
            <a:r>
              <a:rPr lang="en-US" altLang="ja-JP" dirty="0" smtClean="0">
                <a:latin typeface="Arial"/>
                <a:cs typeface="Arial"/>
                <a:sym typeface="Wingdings"/>
              </a:rPr>
              <a:t> constraint to I.C of HIC</a:t>
            </a:r>
            <a:r>
              <a:rPr lang="en-US" altLang="ja-JP" dirty="0" smtClean="0">
                <a:latin typeface="Arial"/>
                <a:cs typeface="Arial"/>
              </a:rPr>
              <a:t>  </a:t>
            </a:r>
          </a:p>
          <a:p>
            <a:pPr lvl="1"/>
            <a:r>
              <a:rPr lang="en-US" altLang="ja-JP" dirty="0">
                <a:latin typeface="Arial"/>
                <a:cs typeface="Arial"/>
              </a:rPr>
              <a:t>f</a:t>
            </a:r>
            <a:r>
              <a:rPr lang="en-US" altLang="ja-JP" dirty="0" smtClean="0">
                <a:latin typeface="Arial"/>
                <a:cs typeface="Arial"/>
              </a:rPr>
              <a:t>low or non-flow </a:t>
            </a:r>
            <a:r>
              <a:rPr lang="en-US" altLang="ja-JP" dirty="0" smtClean="0">
                <a:latin typeface="Arial"/>
                <a:cs typeface="Arial"/>
                <a:sym typeface="Wingdings"/>
              </a:rPr>
              <a:t> More will come!</a:t>
            </a:r>
            <a:endParaRPr lang="en-US" altLang="ja-JP" dirty="0" smtClean="0">
              <a:latin typeface="Arial"/>
              <a:cs typeface="Arial"/>
            </a:endParaRPr>
          </a:p>
          <a:p>
            <a:r>
              <a:rPr lang="en-US" altLang="ja-JP" dirty="0" smtClean="0">
                <a:latin typeface="Arial"/>
                <a:cs typeface="Arial"/>
              </a:rPr>
              <a:t>High </a:t>
            </a:r>
            <a:r>
              <a:rPr lang="en-US" altLang="ja-JP" dirty="0" err="1" smtClean="0">
                <a:latin typeface="Arial"/>
                <a:cs typeface="Arial"/>
              </a:rPr>
              <a:t>pT</a:t>
            </a:r>
            <a:r>
              <a:rPr lang="en-US" altLang="ja-JP" dirty="0" smtClean="0">
                <a:latin typeface="Arial"/>
                <a:cs typeface="Arial"/>
              </a:rPr>
              <a:t> particle measurement 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New regime of high </a:t>
            </a:r>
            <a:r>
              <a:rPr lang="en-US" altLang="ja-JP" dirty="0" err="1" smtClean="0">
                <a:latin typeface="Arial"/>
                <a:cs typeface="Arial"/>
              </a:rPr>
              <a:t>pT</a:t>
            </a:r>
            <a:r>
              <a:rPr lang="en-US" altLang="ja-JP" dirty="0" smtClean="0">
                <a:latin typeface="Arial"/>
                <a:cs typeface="Arial"/>
              </a:rPr>
              <a:t> particle production</a:t>
            </a:r>
          </a:p>
          <a:p>
            <a:pPr lvl="2"/>
            <a:r>
              <a:rPr lang="en-US" altLang="ja-JP" dirty="0" smtClean="0">
                <a:latin typeface="Arial"/>
                <a:cs typeface="Arial"/>
              </a:rPr>
              <a:t>Parton energy </a:t>
            </a:r>
            <a:r>
              <a:rPr lang="en-US" altLang="ja-JP" dirty="0" smtClean="0">
                <a:latin typeface="Arial"/>
                <a:cs typeface="Arial"/>
                <a:sym typeface="Wingdings"/>
              </a:rPr>
              <a:t> length scale of </a:t>
            </a:r>
            <a:r>
              <a:rPr lang="en-US" altLang="ja-JP" dirty="0" err="1" smtClean="0">
                <a:latin typeface="Arial"/>
                <a:cs typeface="Arial"/>
                <a:sym typeface="Wingdings"/>
              </a:rPr>
              <a:t>parton</a:t>
            </a:r>
            <a:r>
              <a:rPr lang="en-US" altLang="ja-JP" dirty="0" smtClean="0">
                <a:latin typeface="Arial"/>
                <a:cs typeface="Arial"/>
                <a:sym typeface="Wingdings"/>
              </a:rPr>
              <a:t>-medium interaction</a:t>
            </a:r>
          </a:p>
          <a:p>
            <a:pPr lvl="2"/>
            <a:r>
              <a:rPr lang="en-US" altLang="ja-JP" dirty="0" smtClean="0">
                <a:latin typeface="Arial"/>
                <a:cs typeface="Arial"/>
              </a:rPr>
              <a:t> high </a:t>
            </a:r>
            <a:r>
              <a:rPr lang="en-US" altLang="ja-JP" dirty="0" err="1" smtClean="0">
                <a:latin typeface="Arial"/>
                <a:cs typeface="Arial"/>
              </a:rPr>
              <a:t>pT</a:t>
            </a:r>
            <a:r>
              <a:rPr lang="en-US" altLang="ja-JP" dirty="0" smtClean="0">
                <a:latin typeface="Arial"/>
                <a:cs typeface="Arial"/>
              </a:rPr>
              <a:t> (&gt;20 </a:t>
            </a:r>
            <a:r>
              <a:rPr lang="en-US" altLang="ja-JP" dirty="0" err="1" smtClean="0">
                <a:latin typeface="Arial"/>
                <a:cs typeface="Arial"/>
              </a:rPr>
              <a:t>GeV</a:t>
            </a:r>
            <a:r>
              <a:rPr lang="en-US" altLang="ja-JP" dirty="0" smtClean="0">
                <a:latin typeface="Arial"/>
                <a:cs typeface="Arial"/>
              </a:rPr>
              <a:t>): </a:t>
            </a:r>
            <a:r>
              <a:rPr lang="en-US" altLang="ja-JP" dirty="0" err="1" smtClean="0">
                <a:latin typeface="Arial"/>
                <a:cs typeface="Arial"/>
              </a:rPr>
              <a:t>pQCD</a:t>
            </a:r>
            <a:r>
              <a:rPr lang="en-US" altLang="ja-JP" dirty="0" smtClean="0">
                <a:latin typeface="Arial"/>
                <a:cs typeface="Arial"/>
              </a:rPr>
              <a:t> &gt;&gt; </a:t>
            </a:r>
            <a:r>
              <a:rPr lang="en-US" altLang="ja-JP" dirty="0" err="1" smtClean="0">
                <a:latin typeface="Arial"/>
                <a:cs typeface="Arial"/>
              </a:rPr>
              <a:t>AdS</a:t>
            </a:r>
            <a:r>
              <a:rPr lang="en-US" altLang="ja-JP" dirty="0" smtClean="0">
                <a:latin typeface="Arial"/>
                <a:cs typeface="Arial"/>
              </a:rPr>
              <a:t>/CFT, less opaque (compared to extrapolation from RHIC) smaller coupling and large </a:t>
            </a:r>
            <a:r>
              <a:rPr lang="en-US" altLang="ja-JP" dirty="0" smtClean="0">
                <a:latin typeface="Symbol" charset="2"/>
                <a:cs typeface="Symbol" charset="2"/>
              </a:rPr>
              <a:t>h</a:t>
            </a:r>
            <a:r>
              <a:rPr lang="en-US" altLang="ja-JP" dirty="0" smtClean="0">
                <a:latin typeface="Arial"/>
                <a:cs typeface="Arial"/>
              </a:rPr>
              <a:t>/s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Flavor dependence, b-</a:t>
            </a:r>
            <a:r>
              <a:rPr lang="en-US" altLang="ja-JP" dirty="0" err="1" smtClean="0">
                <a:latin typeface="Arial"/>
                <a:cs typeface="Arial"/>
              </a:rPr>
              <a:t>thermalization</a:t>
            </a:r>
            <a:r>
              <a:rPr lang="en-US" altLang="ja-JP" dirty="0" smtClean="0">
                <a:latin typeface="Arial"/>
                <a:cs typeface="Arial"/>
              </a:rPr>
              <a:t>? </a:t>
            </a:r>
          </a:p>
          <a:p>
            <a:r>
              <a:rPr lang="en-US" altLang="ja-JP" dirty="0" err="1" smtClean="0">
                <a:latin typeface="Arial"/>
                <a:cs typeface="Arial"/>
              </a:rPr>
              <a:t>Quarkonia</a:t>
            </a:r>
            <a:endParaRPr lang="en-US" altLang="ja-JP" dirty="0" smtClean="0">
              <a:latin typeface="Arial"/>
              <a:cs typeface="Arial"/>
            </a:endParaRP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Recombination for 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>
                <a:latin typeface="Arial"/>
                <a:cs typeface="Arial"/>
              </a:rPr>
              <a:t>,  sequential suppression vs. binding energy </a:t>
            </a:r>
          </a:p>
          <a:p>
            <a:r>
              <a:rPr lang="en-US" altLang="ja-JP" dirty="0" smtClean="0">
                <a:latin typeface="Arial"/>
                <a:cs typeface="Arial"/>
              </a:rPr>
              <a:t>Photon</a:t>
            </a:r>
          </a:p>
          <a:p>
            <a:pPr lvl="1"/>
            <a:r>
              <a:rPr lang="en-US" altLang="ja-JP" dirty="0" smtClean="0">
                <a:latin typeface="Arial"/>
                <a:cs typeface="Arial"/>
              </a:rPr>
              <a:t>Large photon v2 at LHC (and RHIC) </a:t>
            </a:r>
            <a:r>
              <a:rPr lang="en-US" altLang="ja-JP" dirty="0" smtClean="0">
                <a:latin typeface="Arial"/>
                <a:cs typeface="Arial"/>
                <a:sym typeface="Wingdings"/>
              </a:rPr>
              <a:t> puzzle</a:t>
            </a:r>
            <a:endParaRPr lang="en-US" altLang="ja-JP" dirty="0" smtClean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02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 descr="XY_distribu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07" y="-292287"/>
            <a:ext cx="2506270" cy="2445878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081834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ALICE</a:t>
            </a:r>
            <a:r>
              <a:rPr lang="ja-JP" altLang="en-US" dirty="0" smtClean="0"/>
              <a:t>のメインな飛跡検出器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世界一大きな</a:t>
            </a:r>
            <a:r>
              <a:rPr kumimoji="1" lang="en-US" altLang="ja-JP" dirty="0" smtClean="0"/>
              <a:t>TPC, 80m</a:t>
            </a:r>
            <a:r>
              <a:rPr kumimoji="1" lang="en-US" altLang="ja-JP" baseline="30000" dirty="0" smtClean="0"/>
              <a:t>3</a:t>
            </a:r>
          </a:p>
          <a:p>
            <a:pPr lvl="1"/>
            <a:r>
              <a:rPr lang="en-US" altLang="ja-JP" dirty="0" smtClean="0"/>
              <a:t>PID, kink </a:t>
            </a:r>
            <a:r>
              <a:rPr lang="en-US" altLang="ja-JP" dirty="0" smtClean="0"/>
              <a:t>K(</a:t>
            </a:r>
            <a:r>
              <a:rPr lang="en-US" altLang="ja-JP" dirty="0" smtClean="0"/>
              <a:t>K-&gt;</a:t>
            </a:r>
            <a:r>
              <a:rPr lang="en-US" altLang="ja-JP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dirty="0" err="1" smtClean="0"/>
              <a:t>+</a:t>
            </a:r>
            <a:r>
              <a:rPr lang="en-US" altLang="ja-JP" dirty="0" err="1">
                <a:latin typeface="Symbol" charset="2"/>
                <a:cs typeface="Symbol" charset="2"/>
              </a:rPr>
              <a:t>n</a:t>
            </a:r>
            <a:r>
              <a:rPr lang="en-US" altLang="ja-JP" dirty="0" smtClean="0"/>
              <a:t>), multi-strangeness(</a:t>
            </a:r>
            <a:r>
              <a:rPr lang="en-US" altLang="ja-JP" dirty="0" err="1" smtClean="0"/>
              <a:t>Ω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Ξ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Λ</a:t>
            </a:r>
            <a:r>
              <a:rPr lang="en-US" altLang="ja-JP" dirty="0" smtClean="0"/>
              <a:t>), photon conversion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Δp</a:t>
            </a:r>
            <a:r>
              <a:rPr lang="en-US" altLang="ja-JP" dirty="0" smtClean="0"/>
              <a:t>/p=7%@10GeV</a:t>
            </a:r>
            <a:endParaRPr kumimoji="1" lang="en-US" altLang="ja-JP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0930-837B-B146-BE45-833D578C2807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Time Projection Chamber</a:t>
            </a:r>
            <a:endParaRPr kumimoji="1" lang="ja-JP" altLang="en-US" dirty="0"/>
          </a:p>
        </p:txBody>
      </p:sp>
      <p:grpSp>
        <p:nvGrpSpPr>
          <p:cNvPr id="29" name="図形グループ 28"/>
          <p:cNvGrpSpPr/>
          <p:nvPr/>
        </p:nvGrpSpPr>
        <p:grpSpPr>
          <a:xfrm>
            <a:off x="165888" y="3150020"/>
            <a:ext cx="5343563" cy="3719879"/>
            <a:chOff x="0" y="2932092"/>
            <a:chExt cx="5572164" cy="4000528"/>
          </a:xfrm>
        </p:grpSpPr>
        <p:pic>
          <p:nvPicPr>
            <p:cNvPr id="9" name="Picture 2" descr="C:\Users\yhori\Documents\TPCparape\TPC2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17844"/>
              <a:ext cx="5572164" cy="3714776"/>
            </a:xfrm>
            <a:prstGeom prst="rect">
              <a:avLst/>
            </a:prstGeom>
            <a:noFill/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143240" y="5575298"/>
              <a:ext cx="1071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i="1" dirty="0" smtClean="0"/>
                <a:t> 100kV</a:t>
              </a:r>
              <a:endParaRPr kumimoji="1" lang="ja-JP" altLang="en-US" b="1" i="1" dirty="0"/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V="1">
              <a:off x="3143240" y="3932224"/>
              <a:ext cx="928694" cy="1428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flipV="1">
              <a:off x="1928794" y="4146538"/>
              <a:ext cx="928694" cy="14287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500034" y="5646736"/>
              <a:ext cx="1214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i="1" dirty="0" smtClean="0"/>
                <a:t>A side</a:t>
              </a:r>
            </a:p>
            <a:p>
              <a:r>
                <a:rPr lang="en-US" altLang="ja-JP" b="1" i="1" dirty="0" smtClean="0"/>
                <a:t>ROC</a:t>
              </a:r>
              <a:endParaRPr kumimoji="1" lang="ja-JP" altLang="en-US" b="1" i="1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929058" y="5646736"/>
              <a:ext cx="15716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i="1" dirty="0" smtClean="0"/>
                <a:t>C</a:t>
              </a:r>
              <a:r>
                <a:rPr kumimoji="1" lang="en-US" altLang="ja-JP" b="1" i="1" dirty="0" smtClean="0"/>
                <a:t> side</a:t>
              </a:r>
            </a:p>
            <a:p>
              <a:r>
                <a:rPr kumimoji="1" lang="en-US" altLang="ja-JP" b="1" i="1" dirty="0" smtClean="0"/>
                <a:t>(</a:t>
              </a:r>
              <a:r>
                <a:rPr kumimoji="1" lang="en-US" altLang="ja-JP" b="1" i="1" dirty="0" err="1" smtClean="0"/>
                <a:t>muon</a:t>
              </a:r>
              <a:r>
                <a:rPr kumimoji="1" lang="en-US" altLang="ja-JP" b="1" i="1" dirty="0" smtClean="0"/>
                <a:t>-side)</a:t>
              </a:r>
            </a:p>
            <a:p>
              <a:r>
                <a:rPr lang="en-US" altLang="ja-JP" b="1" i="1" dirty="0" smtClean="0"/>
                <a:t>ROC</a:t>
              </a:r>
              <a:endParaRPr kumimoji="1" lang="ja-JP" altLang="en-US" b="1" i="1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285984" y="3717910"/>
              <a:ext cx="857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i="1" dirty="0" smtClean="0">
                  <a:solidFill>
                    <a:srgbClr val="FF0000"/>
                  </a:solidFill>
                </a:rPr>
                <a:t> E field</a:t>
              </a:r>
              <a:endParaRPr kumimoji="1" lang="ja-JP" altLang="en-US" b="1" i="1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V="1">
              <a:off x="1214414" y="3146406"/>
              <a:ext cx="2428892" cy="35719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1142976" y="3074968"/>
              <a:ext cx="92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i="1" dirty="0" smtClean="0">
                  <a:solidFill>
                    <a:srgbClr val="00B050"/>
                  </a:solidFill>
                </a:rPr>
                <a:t>B field</a:t>
              </a:r>
              <a:endParaRPr kumimoji="1" lang="ja-JP" altLang="en-US" b="1" i="1" dirty="0">
                <a:solidFill>
                  <a:srgbClr val="00B050"/>
                </a:solidFill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V="1">
              <a:off x="214282" y="5003794"/>
              <a:ext cx="2286016" cy="3571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flipV="1">
              <a:off x="2571736" y="4575166"/>
              <a:ext cx="2500330" cy="42862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 rot="20955749">
              <a:off x="231873" y="4915066"/>
              <a:ext cx="986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i="1" dirty="0" smtClean="0"/>
                <a:t>beam</a:t>
              </a:r>
              <a:endParaRPr kumimoji="1" lang="ja-JP" altLang="en-US" b="1" i="1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428860" y="4575166"/>
              <a:ext cx="714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i="1" dirty="0" smtClean="0"/>
                <a:t>IP</a:t>
              </a:r>
              <a:endParaRPr kumimoji="1" lang="ja-JP" altLang="en-US" b="1" i="1" dirty="0"/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 rot="10800000" flipV="1">
              <a:off x="142876" y="3360720"/>
              <a:ext cx="571504" cy="1428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rot="5400000" flipH="1" flipV="1">
              <a:off x="535785" y="3182125"/>
              <a:ext cx="35719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>
              <a:off x="714380" y="3360720"/>
              <a:ext cx="214314" cy="1428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0" y="3146406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i="1" dirty="0" smtClean="0"/>
                <a:t>z</a:t>
              </a:r>
              <a:endParaRPr kumimoji="1" lang="ja-JP" altLang="en-US" b="1" i="1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00034" y="3432158"/>
              <a:ext cx="1143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i="1" dirty="0" err="1" smtClean="0"/>
                <a:t>gx</a:t>
              </a:r>
              <a:endParaRPr kumimoji="1" lang="ja-JP" altLang="en-US" b="1" i="1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57190" y="2932092"/>
              <a:ext cx="5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i="1" dirty="0" err="1" smtClean="0"/>
                <a:t>gy</a:t>
              </a:r>
              <a:endParaRPr kumimoji="1" lang="ja-JP" altLang="en-US" b="1" i="1" dirty="0"/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5560956" y="2686681"/>
            <a:ext cx="3583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/>
              <a:t>Drift length=2.5m</a:t>
            </a:r>
          </a:p>
          <a:p>
            <a:r>
              <a:rPr kumimoji="1" lang="en-US" altLang="ja-JP" i="1" dirty="0" smtClean="0"/>
              <a:t>Drift field ~ 400V/cm</a:t>
            </a:r>
          </a:p>
          <a:p>
            <a:r>
              <a:rPr lang="en-US" altLang="ja-JP" i="1" dirty="0" smtClean="0"/>
              <a:t>Ne-CO2-N2(85.7%:9.5%:4.8%)</a:t>
            </a:r>
          </a:p>
          <a:p>
            <a:pPr marL="285750" indent="-285750">
              <a:buFont typeface="Wingdings" charset="0"/>
              <a:buChar char="à"/>
            </a:pPr>
            <a:r>
              <a:rPr kumimoji="1" lang="en-US" altLang="ja-JP" i="1" dirty="0" smtClean="0">
                <a:sym typeface="Wingdings"/>
              </a:rPr>
              <a:t>Low diffusion, high drift velocity </a:t>
            </a:r>
          </a:p>
        </p:txBody>
      </p:sp>
      <p:pic>
        <p:nvPicPr>
          <p:cNvPr id="34" name="Picture 5" descr="Pb dEdx_N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5"/>
          <a:stretch>
            <a:fillRect/>
          </a:stretch>
        </p:blipFill>
        <p:spPr bwMode="auto">
          <a:xfrm>
            <a:off x="5167809" y="4199184"/>
            <a:ext cx="3976192" cy="260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図 32" descr="dEdx_noB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20" y="3887010"/>
            <a:ext cx="2352381" cy="15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6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今後の展望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期待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1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Shopping lists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14404"/>
            <a:ext cx="8686800" cy="5893238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Initial states </a:t>
            </a:r>
          </a:p>
          <a:p>
            <a:pPr lvl="1"/>
            <a:r>
              <a:rPr kumimoji="1" lang="en-US" altLang="ja-JP" sz="2200" dirty="0" smtClean="0">
                <a:latin typeface="Arial"/>
                <a:cs typeface="Arial"/>
              </a:rPr>
              <a:t>CGC, </a:t>
            </a:r>
            <a:r>
              <a:rPr kumimoji="1" lang="en-US" altLang="ja-JP" sz="2200" dirty="0" err="1" smtClean="0">
                <a:latin typeface="Arial"/>
                <a:cs typeface="Arial"/>
              </a:rPr>
              <a:t>Glauber</a:t>
            </a:r>
            <a:r>
              <a:rPr lang="en-US" altLang="ja-JP" sz="2200" dirty="0" smtClean="0">
                <a:latin typeface="Arial"/>
                <a:cs typeface="Arial"/>
              </a:rPr>
              <a:t>, </a:t>
            </a:r>
            <a:r>
              <a:rPr lang="en-US" altLang="ja-JP" sz="2200" dirty="0" smtClean="0">
                <a:latin typeface="Arial"/>
                <a:cs typeface="Arial"/>
              </a:rPr>
              <a:t>Fluctuation(nucleon, color, # of gluon, length)</a:t>
            </a:r>
            <a:endParaRPr kumimoji="1" lang="en-US" altLang="ja-JP" sz="2200" dirty="0" smtClean="0">
              <a:latin typeface="Arial"/>
              <a:cs typeface="Arial"/>
            </a:endParaRP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Many experimental developments 	</a:t>
            </a:r>
          </a:p>
          <a:p>
            <a:pPr lvl="1"/>
            <a:r>
              <a:rPr kumimoji="1" lang="en-US" altLang="ja-JP" sz="2200" dirty="0" smtClean="0">
                <a:latin typeface="Arial"/>
                <a:cs typeface="Arial"/>
              </a:rPr>
              <a:t>What is the role of “pre-equilibrium” dynamics?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How much purely initial state (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e</a:t>
            </a:r>
            <a:r>
              <a:rPr lang="en-US" altLang="ja-JP" sz="2000" baseline="-25000" dirty="0" smtClean="0">
                <a:latin typeface="Arial"/>
                <a:cs typeface="Arial"/>
              </a:rPr>
              <a:t>n</a:t>
            </a:r>
            <a:r>
              <a:rPr lang="en-US" altLang="ja-JP" sz="2000" dirty="0" smtClean="0">
                <a:latin typeface="Arial"/>
                <a:cs typeface="Arial"/>
              </a:rPr>
              <a:t>(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t</a:t>
            </a:r>
            <a:r>
              <a:rPr lang="en-US" altLang="ja-JP" sz="2000" dirty="0" smtClean="0">
                <a:latin typeface="Arial"/>
                <a:cs typeface="Arial"/>
              </a:rPr>
              <a:t>=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t</a:t>
            </a:r>
            <a:r>
              <a:rPr lang="en-US" altLang="ja-JP" sz="2000" baseline="-25000" dirty="0" smtClean="0">
                <a:latin typeface="Arial"/>
                <a:cs typeface="Arial"/>
              </a:rPr>
              <a:t>0</a:t>
            </a:r>
            <a:r>
              <a:rPr lang="en-US" altLang="ja-JP" sz="2000" dirty="0" smtClean="0">
                <a:latin typeface="Arial"/>
                <a:cs typeface="Arial"/>
              </a:rPr>
              <a:t>)) is diluted? </a:t>
            </a:r>
          </a:p>
          <a:p>
            <a:pPr lvl="3"/>
            <a:r>
              <a:rPr lang="en-US" altLang="ja-JP" sz="1600" dirty="0" smtClean="0">
                <a:latin typeface="Arial"/>
                <a:cs typeface="Arial"/>
              </a:rPr>
              <a:t>Free streaming </a:t>
            </a:r>
            <a:r>
              <a:rPr lang="en-US" altLang="ja-JP" sz="1600" dirty="0" smtClean="0">
                <a:latin typeface="Arial"/>
                <a:cs typeface="Arial"/>
              </a:rPr>
              <a:t>(weakly </a:t>
            </a:r>
            <a:r>
              <a:rPr lang="en-US" altLang="ja-JP" sz="1600" dirty="0" smtClean="0">
                <a:latin typeface="Arial"/>
                <a:cs typeface="Arial"/>
              </a:rPr>
              <a:t>coupled) or </a:t>
            </a:r>
            <a:r>
              <a:rPr lang="en-US" altLang="ja-JP" sz="1600" dirty="0">
                <a:latin typeface="Arial"/>
                <a:cs typeface="Arial"/>
              </a:rPr>
              <a:t>s</a:t>
            </a:r>
            <a:r>
              <a:rPr lang="en-US" altLang="ja-JP" sz="1600" dirty="0" smtClean="0">
                <a:latin typeface="Arial"/>
                <a:cs typeface="Arial"/>
              </a:rPr>
              <a:t>trong correlated (</a:t>
            </a:r>
            <a:r>
              <a:rPr lang="en-US" altLang="ja-JP" sz="1600" dirty="0" smtClean="0"/>
              <a:t>anomalous </a:t>
            </a:r>
            <a:r>
              <a:rPr lang="en-US" altLang="ja-JP" sz="1600" dirty="0" smtClean="0">
                <a:latin typeface="Arial"/>
                <a:cs typeface="Arial"/>
              </a:rPr>
              <a:t>viscosity)?</a:t>
            </a:r>
          </a:p>
          <a:p>
            <a:pPr lvl="3"/>
            <a:r>
              <a:rPr lang="en-US" altLang="ja-JP" sz="1600" dirty="0" smtClean="0">
                <a:latin typeface="Arial"/>
                <a:cs typeface="Arial"/>
              </a:rPr>
              <a:t>When momentum anisotropy start to be built up?</a:t>
            </a:r>
            <a:endParaRPr lang="en-US" altLang="ja-JP" sz="20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81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10" y="3766407"/>
            <a:ext cx="4218182" cy="308110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691" y="3766407"/>
            <a:ext cx="4175109" cy="296699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773938" y="3499069"/>
            <a:ext cx="137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arXiv:1009.1847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72420" y="5489320"/>
            <a:ext cx="2075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e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(</a:t>
            </a:r>
            <a:r>
              <a:rPr lang="en-US" altLang="ja-JP" dirty="0" smtClean="0">
                <a:latin typeface="Symbol" charset="2"/>
                <a:cs typeface="Symbol" charset="2"/>
              </a:rPr>
              <a:t>t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)/</a:t>
            </a:r>
            <a:r>
              <a:rPr lang="en-US" altLang="ja-JP" dirty="0" smtClean="0">
                <a:latin typeface="Symbol" charset="2"/>
                <a:cs typeface="Symbol" charset="2"/>
              </a:rPr>
              <a:t>e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(0) for</a:t>
            </a:r>
          </a:p>
          <a:p>
            <a:r>
              <a:rPr lang="en-US" altLang="ja-JP" dirty="0" smtClean="0"/>
              <a:t>free streaming case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55558" y="5489320"/>
            <a:ext cx="2318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e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(</a:t>
            </a:r>
            <a:r>
              <a:rPr lang="en-US" altLang="ja-JP" dirty="0" smtClean="0">
                <a:latin typeface="Symbol" charset="2"/>
                <a:cs typeface="Symbol" charset="2"/>
              </a:rPr>
              <a:t>t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) vs. </a:t>
            </a:r>
          </a:p>
          <a:p>
            <a:r>
              <a:rPr kumimoji="1" lang="en-US" altLang="ja-JP" dirty="0" smtClean="0"/>
              <a:t>Gaussian </a:t>
            </a:r>
          </a:p>
          <a:p>
            <a:r>
              <a:rPr lang="en-US" altLang="ja-JP" dirty="0"/>
              <a:t>s</a:t>
            </a:r>
            <a:r>
              <a:rPr kumimoji="1" lang="en-US" altLang="ja-JP" dirty="0" smtClean="0"/>
              <a:t>mearing </a:t>
            </a:r>
            <a:r>
              <a:rPr lang="en-US" altLang="ja-JP" dirty="0" smtClean="0"/>
              <a:t>width in (</a:t>
            </a:r>
            <a:r>
              <a:rPr lang="en-US" altLang="ja-JP" dirty="0" err="1" smtClean="0"/>
              <a:t>x,y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09" y="5071708"/>
            <a:ext cx="1970768" cy="4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5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Shopping lists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4872" y="1113799"/>
            <a:ext cx="8579138" cy="5743596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Initial states 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</a:rPr>
              <a:t>What’s next?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Precious measurements of </a:t>
            </a:r>
            <a:r>
              <a:rPr lang="en-US" altLang="ja-JP" sz="2000" dirty="0" err="1" smtClean="0">
                <a:latin typeface="Arial"/>
                <a:cs typeface="Arial"/>
              </a:rPr>
              <a:t>v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n</a:t>
            </a:r>
            <a:endParaRPr lang="en-US" altLang="ja-JP" sz="2000" baseline="-25000" dirty="0" smtClean="0">
              <a:latin typeface="Arial"/>
              <a:cs typeface="Arial"/>
            </a:endParaRPr>
          </a:p>
          <a:p>
            <a:pPr lvl="3"/>
            <a:r>
              <a:rPr lang="en-US" altLang="ja-JP" sz="1600" dirty="0" smtClean="0">
                <a:latin typeface="Arial"/>
                <a:cs typeface="Arial"/>
              </a:rPr>
              <a:t>+ PID </a:t>
            </a:r>
            <a:r>
              <a:rPr lang="en-US" altLang="ja-JP" sz="1600" dirty="0" smtClean="0">
                <a:latin typeface="Arial"/>
                <a:cs typeface="Arial"/>
              </a:rPr>
              <a:t>hadrons (flow), </a:t>
            </a:r>
            <a:r>
              <a:rPr lang="en-US" altLang="ja-JP" sz="1600" dirty="0" err="1" smtClean="0">
                <a:latin typeface="Arial"/>
                <a:cs typeface="Arial"/>
              </a:rPr>
              <a:t>HQ+high</a:t>
            </a:r>
            <a:r>
              <a:rPr lang="en-US" altLang="ja-JP" sz="1600" dirty="0" smtClean="0">
                <a:latin typeface="Arial"/>
                <a:cs typeface="Arial"/>
              </a:rPr>
              <a:t> </a:t>
            </a:r>
            <a:r>
              <a:rPr lang="en-US" altLang="ja-JP" sz="1600" dirty="0" err="1" smtClean="0">
                <a:latin typeface="Arial"/>
                <a:cs typeface="Arial"/>
              </a:rPr>
              <a:t>pT</a:t>
            </a:r>
            <a:r>
              <a:rPr lang="en-US" altLang="ja-JP" sz="1600" dirty="0" smtClean="0">
                <a:latin typeface="Arial"/>
                <a:cs typeface="Arial"/>
              </a:rPr>
              <a:t> (initial</a:t>
            </a:r>
            <a:r>
              <a:rPr lang="en-US" altLang="ja-JP" sz="1600" dirty="0" smtClean="0">
                <a:latin typeface="Arial"/>
                <a:cs typeface="Arial"/>
              </a:rPr>
              <a:t> +flow)</a:t>
            </a:r>
          </a:p>
          <a:p>
            <a:pPr lvl="3"/>
            <a:r>
              <a:rPr lang="en-US" altLang="ja-JP" sz="1600" dirty="0" smtClean="0">
                <a:latin typeface="Arial"/>
                <a:cs typeface="Arial"/>
              </a:rPr>
              <a:t>prompt photons (only initial)</a:t>
            </a:r>
            <a:endParaRPr lang="en-US" altLang="ja-JP" sz="1600" dirty="0" smtClean="0">
              <a:latin typeface="Arial"/>
              <a:cs typeface="Arial"/>
            </a:endParaRP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Correlation </a:t>
            </a:r>
            <a:r>
              <a:rPr lang="en-US" altLang="ja-JP" sz="2000" dirty="0">
                <a:latin typeface="Arial"/>
                <a:cs typeface="Arial"/>
              </a:rPr>
              <a:t>of &lt;</a:t>
            </a:r>
            <a:r>
              <a:rPr lang="en-US" altLang="ja-JP" sz="2000" dirty="0" err="1">
                <a:latin typeface="Arial"/>
                <a:cs typeface="Arial"/>
              </a:rPr>
              <a:t>v</a:t>
            </a:r>
            <a:r>
              <a:rPr lang="en-US" altLang="ja-JP" sz="2000" baseline="-25000" dirty="0" err="1">
                <a:latin typeface="Arial"/>
                <a:cs typeface="Arial"/>
              </a:rPr>
              <a:t>n</a:t>
            </a:r>
            <a:r>
              <a:rPr lang="en-US" altLang="ja-JP" sz="2000" dirty="0">
                <a:latin typeface="Arial"/>
                <a:cs typeface="Arial"/>
              </a:rPr>
              <a:t>(y</a:t>
            </a:r>
            <a:r>
              <a:rPr lang="en-US" altLang="ja-JP" sz="2000" baseline="-25000" dirty="0">
                <a:latin typeface="Arial"/>
                <a:cs typeface="Arial"/>
              </a:rPr>
              <a:t>1</a:t>
            </a:r>
            <a:r>
              <a:rPr lang="en-US" altLang="ja-JP" sz="2000" dirty="0">
                <a:latin typeface="Arial"/>
                <a:cs typeface="Arial"/>
              </a:rPr>
              <a:t>)*</a:t>
            </a:r>
            <a:r>
              <a:rPr lang="en-US" altLang="ja-JP" sz="2000" dirty="0" err="1">
                <a:latin typeface="Arial"/>
                <a:cs typeface="Arial"/>
              </a:rPr>
              <a:t>v</a:t>
            </a:r>
            <a:r>
              <a:rPr lang="en-US" altLang="ja-JP" sz="2000" baseline="-25000" dirty="0" err="1">
                <a:latin typeface="Arial"/>
                <a:cs typeface="Arial"/>
              </a:rPr>
              <a:t>m</a:t>
            </a:r>
            <a:r>
              <a:rPr lang="en-US" altLang="ja-JP" sz="2000" dirty="0">
                <a:latin typeface="Arial"/>
                <a:cs typeface="Arial"/>
              </a:rPr>
              <a:t>(y</a:t>
            </a:r>
            <a:r>
              <a:rPr lang="en-US" altLang="ja-JP" sz="2000" baseline="-25000" dirty="0">
                <a:latin typeface="Arial"/>
                <a:cs typeface="Arial"/>
              </a:rPr>
              <a:t>2</a:t>
            </a:r>
            <a:r>
              <a:rPr lang="en-US" altLang="ja-JP" sz="2000" dirty="0">
                <a:latin typeface="Arial"/>
                <a:cs typeface="Arial"/>
              </a:rPr>
              <a:t>)</a:t>
            </a:r>
            <a:r>
              <a:rPr lang="en-US" altLang="ja-JP" sz="2000" dirty="0" smtClean="0">
                <a:latin typeface="Arial"/>
                <a:cs typeface="Arial"/>
              </a:rPr>
              <a:t>&gt; vs. EP correlation</a:t>
            </a:r>
            <a:endParaRPr lang="en-US" altLang="ja-JP" sz="2000" dirty="0" smtClean="0">
              <a:latin typeface="Arial"/>
              <a:cs typeface="Arial"/>
            </a:endParaRP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EP correlation in </a:t>
            </a:r>
            <a:r>
              <a:rPr lang="en-US" altLang="ja-JP" sz="2000" dirty="0" smtClean="0">
                <a:latin typeface="Arial"/>
                <a:cs typeface="Arial"/>
              </a:rPr>
              <a:t>p</a:t>
            </a:r>
            <a:r>
              <a:rPr lang="en-US" altLang="ja-JP" sz="2000" dirty="0" smtClean="0">
                <a:latin typeface="Arial"/>
                <a:cs typeface="Arial"/>
              </a:rPr>
              <a:t>-A </a:t>
            </a:r>
            <a:r>
              <a:rPr lang="en-US" altLang="ja-JP" sz="2000" dirty="0" smtClean="0">
                <a:latin typeface="Arial"/>
                <a:cs typeface="Arial"/>
              </a:rPr>
              <a:t>(and A-A)</a:t>
            </a:r>
            <a:endParaRPr lang="en-US" altLang="ja-JP" sz="2000" dirty="0" smtClean="0">
              <a:latin typeface="Arial"/>
              <a:cs typeface="Arial"/>
            </a:endParaRP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Event-by-event un-triggered correlation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Event-by-event </a:t>
            </a:r>
            <a:r>
              <a:rPr lang="en-US" altLang="ja-JP" sz="2000" dirty="0" err="1" smtClean="0">
                <a:latin typeface="Arial"/>
                <a:cs typeface="Arial"/>
              </a:rPr>
              <a:t>v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en-US" altLang="ja-JP" sz="2000" dirty="0" smtClean="0">
                <a:latin typeface="Arial"/>
                <a:cs typeface="Arial"/>
              </a:rPr>
              <a:t>and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b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 </a:t>
            </a:r>
            <a:r>
              <a:rPr lang="en-US" altLang="ja-JP" sz="2000" dirty="0" smtClean="0">
                <a:latin typeface="Arial"/>
                <a:cs typeface="Arial"/>
              </a:rPr>
              <a:t>(radial flow </a:t>
            </a:r>
            <a:r>
              <a:rPr lang="en-US" altLang="ja-JP" sz="2000" dirty="0" err="1" smtClean="0">
                <a:latin typeface="Arial"/>
                <a:cs typeface="Arial"/>
              </a:rPr>
              <a:t>w.r.t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e</a:t>
            </a:r>
            <a:r>
              <a:rPr lang="en-US" altLang="ja-JP" sz="2000" baseline="-25000" dirty="0" smtClean="0">
                <a:latin typeface="Arial"/>
                <a:cs typeface="Arial"/>
              </a:rPr>
              <a:t>n</a:t>
            </a:r>
            <a:r>
              <a:rPr lang="en-US" altLang="ja-JP" sz="2000" dirty="0" smtClean="0">
                <a:latin typeface="Arial"/>
                <a:cs typeface="Arial"/>
              </a:rPr>
              <a:t>)</a:t>
            </a:r>
            <a:endParaRPr lang="en-US" altLang="ja-JP" sz="2000" dirty="0">
              <a:latin typeface="Arial"/>
              <a:cs typeface="Arial"/>
            </a:endParaRP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Understanding </a:t>
            </a:r>
            <a:r>
              <a:rPr lang="en-US" altLang="ja-JP" sz="2000" dirty="0" err="1" smtClean="0">
                <a:latin typeface="Arial"/>
                <a:cs typeface="Arial"/>
              </a:rPr>
              <a:t>Pb-Pb</a:t>
            </a:r>
            <a:r>
              <a:rPr lang="en-US" altLang="ja-JP" sz="2000" dirty="0" smtClean="0">
                <a:latin typeface="Arial"/>
                <a:cs typeface="Arial"/>
              </a:rPr>
              <a:t>/p</a:t>
            </a:r>
            <a:r>
              <a:rPr lang="en-US" altLang="ja-JP" sz="2000" dirty="0">
                <a:latin typeface="Arial"/>
                <a:cs typeface="Arial"/>
              </a:rPr>
              <a:t>-</a:t>
            </a:r>
            <a:r>
              <a:rPr lang="en-US" altLang="ja-JP" sz="2000" dirty="0" err="1" smtClean="0">
                <a:latin typeface="Arial"/>
                <a:cs typeface="Arial"/>
              </a:rPr>
              <a:t>Pb</a:t>
            </a:r>
            <a:r>
              <a:rPr lang="en-US" altLang="ja-JP" sz="2000" dirty="0" smtClean="0">
                <a:latin typeface="Arial"/>
                <a:cs typeface="Arial"/>
              </a:rPr>
              <a:t>/p-p </a:t>
            </a:r>
            <a:r>
              <a:rPr lang="en-US" altLang="ja-JP" sz="2000" dirty="0">
                <a:latin typeface="Arial"/>
                <a:cs typeface="Arial"/>
              </a:rPr>
              <a:t>ridge</a:t>
            </a:r>
            <a:r>
              <a:rPr lang="en-US" altLang="ja-JP" sz="2000" dirty="0" smtClean="0">
                <a:latin typeface="Arial"/>
                <a:cs typeface="Arial"/>
              </a:rPr>
              <a:t>/</a:t>
            </a:r>
            <a:r>
              <a:rPr lang="en-US" altLang="ja-JP" sz="2000" dirty="0" err="1" smtClean="0">
                <a:latin typeface="Arial"/>
                <a:cs typeface="Arial"/>
              </a:rPr>
              <a:t>v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2000" dirty="0" smtClean="0">
                <a:latin typeface="Arial"/>
                <a:cs typeface="Arial"/>
              </a:rPr>
              <a:t>. </a:t>
            </a:r>
            <a:endParaRPr lang="en-US" altLang="ja-JP" sz="2000" dirty="0" smtClean="0">
              <a:latin typeface="Arial"/>
              <a:cs typeface="Arial"/>
            </a:endParaRPr>
          </a:p>
          <a:p>
            <a:pPr lvl="3"/>
            <a:r>
              <a:rPr lang="en-US" altLang="ja-JP" sz="1600" dirty="0" err="1">
                <a:latin typeface="Arial"/>
                <a:cs typeface="Arial"/>
              </a:rPr>
              <a:t>Glasma</a:t>
            </a:r>
            <a:r>
              <a:rPr lang="en-US" altLang="ja-JP" sz="1600" dirty="0">
                <a:latin typeface="Arial"/>
                <a:cs typeface="Arial"/>
              </a:rPr>
              <a:t> fluctuation </a:t>
            </a:r>
            <a:r>
              <a:rPr lang="en-US" altLang="ja-JP" sz="1600" dirty="0">
                <a:latin typeface="Arial"/>
                <a:cs typeface="Arial"/>
              </a:rPr>
              <a:t>+</a:t>
            </a:r>
            <a:r>
              <a:rPr lang="en-US" altLang="ja-JP" sz="1600" dirty="0" smtClean="0">
                <a:latin typeface="Arial"/>
                <a:cs typeface="Arial"/>
              </a:rPr>
              <a:t> </a:t>
            </a:r>
            <a:r>
              <a:rPr lang="en-US" altLang="ja-JP" sz="1600" dirty="0">
                <a:latin typeface="Arial"/>
                <a:cs typeface="Arial"/>
              </a:rPr>
              <a:t>event-by-event flow?</a:t>
            </a:r>
          </a:p>
          <a:p>
            <a:pPr lvl="3"/>
            <a:r>
              <a:rPr lang="en-US" altLang="ja-JP" sz="1600" dirty="0">
                <a:latin typeface="Arial"/>
                <a:cs typeface="Arial"/>
              </a:rPr>
              <a:t>Origin of flow in </a:t>
            </a:r>
            <a:r>
              <a:rPr lang="en-US" altLang="ja-JP" sz="1600" dirty="0" err="1">
                <a:latin typeface="Arial"/>
                <a:cs typeface="Arial"/>
              </a:rPr>
              <a:t>pA</a:t>
            </a:r>
            <a:r>
              <a:rPr lang="en-US" altLang="ja-JP" sz="1600" dirty="0">
                <a:latin typeface="Arial"/>
                <a:cs typeface="Arial"/>
              </a:rPr>
              <a:t>: color flux tube or mini-</a:t>
            </a:r>
            <a:r>
              <a:rPr lang="en-US" altLang="ja-JP" sz="1600" dirty="0" smtClean="0">
                <a:latin typeface="Arial"/>
                <a:cs typeface="Arial"/>
              </a:rPr>
              <a:t>jets?</a:t>
            </a:r>
            <a:endParaRPr lang="en-US" altLang="ja-JP" sz="1600" dirty="0">
              <a:latin typeface="Arial"/>
              <a:cs typeface="Arial"/>
            </a:endParaRPr>
          </a:p>
          <a:p>
            <a:pPr lvl="3"/>
            <a:r>
              <a:rPr lang="en-US" altLang="ja-JP" sz="1600" dirty="0" smtClean="0">
                <a:latin typeface="Arial"/>
                <a:cs typeface="Arial"/>
              </a:rPr>
              <a:t>Q</a:t>
            </a:r>
            <a:r>
              <a:rPr lang="en-US" altLang="ja-JP" sz="1600" baseline="-25000" dirty="0" smtClean="0">
                <a:latin typeface="Arial"/>
                <a:cs typeface="Arial"/>
              </a:rPr>
              <a:t>s</a:t>
            </a:r>
            <a:r>
              <a:rPr lang="en-US" altLang="ja-JP" sz="1600" dirty="0" smtClean="0">
                <a:latin typeface="Arial"/>
                <a:cs typeface="Arial"/>
              </a:rPr>
              <a:t>(p) + Q</a:t>
            </a:r>
            <a:r>
              <a:rPr lang="en-US" altLang="ja-JP" sz="1600" baseline="-25000" dirty="0" smtClean="0">
                <a:latin typeface="Arial"/>
                <a:cs typeface="Arial"/>
              </a:rPr>
              <a:t>s</a:t>
            </a:r>
            <a:r>
              <a:rPr lang="en-US" altLang="ja-JP" sz="1600" dirty="0" smtClean="0">
                <a:latin typeface="Arial"/>
                <a:cs typeface="Arial"/>
              </a:rPr>
              <a:t>(</a:t>
            </a:r>
            <a:r>
              <a:rPr lang="en-US" altLang="ja-JP" sz="1600" dirty="0" err="1" smtClean="0">
                <a:latin typeface="Arial"/>
                <a:cs typeface="Arial"/>
              </a:rPr>
              <a:t>Pb</a:t>
            </a:r>
            <a:r>
              <a:rPr lang="en-US" altLang="ja-JP" sz="1600" dirty="0" smtClean="0">
                <a:latin typeface="Arial"/>
                <a:cs typeface="Arial"/>
              </a:rPr>
              <a:t>) dependence (</a:t>
            </a:r>
            <a:r>
              <a:rPr lang="en-US" altLang="ja-JP" sz="1600" dirty="0" err="1" smtClean="0">
                <a:latin typeface="Arial"/>
                <a:cs typeface="Arial"/>
              </a:rPr>
              <a:t>N</a:t>
            </a:r>
            <a:r>
              <a:rPr lang="en-US" altLang="ja-JP" sz="1600" baseline="-25000" dirty="0" err="1" smtClean="0">
                <a:latin typeface="Arial"/>
                <a:cs typeface="Arial"/>
              </a:rPr>
              <a:t>part</a:t>
            </a:r>
            <a:r>
              <a:rPr lang="en-US" altLang="ja-JP" sz="1600" dirty="0" smtClean="0">
                <a:latin typeface="Arial"/>
                <a:cs typeface="Arial"/>
              </a:rPr>
              <a:t>) </a:t>
            </a:r>
          </a:p>
          <a:p>
            <a:pPr lvl="3"/>
            <a:r>
              <a:rPr lang="en-US" altLang="ja-JP" sz="1600" dirty="0" err="1" smtClean="0">
                <a:latin typeface="Arial"/>
                <a:cs typeface="Arial"/>
              </a:rPr>
              <a:t>V</a:t>
            </a:r>
            <a:r>
              <a:rPr lang="en-US" altLang="ja-JP" sz="16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1600" dirty="0" smtClean="0">
                <a:latin typeface="Arial"/>
                <a:cs typeface="Arial"/>
              </a:rPr>
              <a:t> and dumping by </a:t>
            </a:r>
            <a:r>
              <a:rPr lang="en-US" altLang="ja-JP" sz="1600" dirty="0">
                <a:latin typeface="Symbol" charset="2"/>
                <a:cs typeface="Symbol" charset="2"/>
              </a:rPr>
              <a:t>h</a:t>
            </a:r>
            <a:r>
              <a:rPr lang="en-US" altLang="ja-JP" sz="1600" dirty="0" smtClean="0">
                <a:latin typeface="Arial"/>
                <a:cs typeface="Arial"/>
              </a:rPr>
              <a:t>/s,  </a:t>
            </a:r>
            <a:r>
              <a:rPr lang="en-US" altLang="ja-JP" sz="1600" dirty="0" err="1" smtClean="0">
                <a:latin typeface="Arial"/>
                <a:cs typeface="Arial"/>
              </a:rPr>
              <a:t>PIDed</a:t>
            </a:r>
            <a:r>
              <a:rPr lang="en-US" altLang="ja-JP" sz="1600" dirty="0" smtClean="0">
                <a:latin typeface="Arial"/>
                <a:cs typeface="Arial"/>
              </a:rPr>
              <a:t> flow in </a:t>
            </a:r>
            <a:r>
              <a:rPr lang="en-US" altLang="ja-JP" sz="1600" dirty="0" err="1" smtClean="0">
                <a:latin typeface="Arial"/>
                <a:cs typeface="Arial"/>
              </a:rPr>
              <a:t>Pb-Pb</a:t>
            </a:r>
            <a:r>
              <a:rPr lang="en-US" altLang="ja-JP" sz="1600" dirty="0" smtClean="0">
                <a:latin typeface="Arial"/>
                <a:cs typeface="Arial"/>
              </a:rPr>
              <a:t>/p-</a:t>
            </a:r>
            <a:r>
              <a:rPr lang="en-US" altLang="ja-JP" sz="1600" dirty="0" err="1" smtClean="0">
                <a:latin typeface="Arial"/>
                <a:cs typeface="Arial"/>
              </a:rPr>
              <a:t>Pb</a:t>
            </a:r>
            <a:r>
              <a:rPr lang="en-US" altLang="ja-JP" sz="1600" dirty="0" smtClean="0">
                <a:latin typeface="Arial"/>
                <a:cs typeface="Arial"/>
              </a:rPr>
              <a:t>/p-p</a:t>
            </a:r>
          </a:p>
          <a:p>
            <a:pPr lvl="3"/>
            <a:r>
              <a:rPr lang="en-US" altLang="ja-JP" sz="1600" dirty="0" smtClean="0">
                <a:latin typeface="Arial"/>
                <a:cs typeface="Arial"/>
              </a:rPr>
              <a:t>R</a:t>
            </a:r>
            <a:r>
              <a:rPr lang="en-US" altLang="ja-JP" sz="1600" baseline="-25000" dirty="0" smtClean="0">
                <a:latin typeface="Arial"/>
                <a:cs typeface="Arial"/>
              </a:rPr>
              <a:t>AA</a:t>
            </a:r>
            <a:r>
              <a:rPr lang="en-US" altLang="ja-JP" sz="1600" dirty="0" smtClean="0">
                <a:latin typeface="Arial"/>
                <a:cs typeface="Arial"/>
              </a:rPr>
              <a:t> in high multiplicity p-</a:t>
            </a:r>
            <a:r>
              <a:rPr lang="en-US" altLang="ja-JP" sz="1600" dirty="0" err="1" smtClean="0">
                <a:latin typeface="Arial"/>
                <a:cs typeface="Arial"/>
              </a:rPr>
              <a:t>Pb</a:t>
            </a:r>
            <a:endParaRPr lang="en-US" altLang="ja-JP" sz="1600" dirty="0" smtClean="0">
              <a:latin typeface="Arial"/>
              <a:cs typeface="Arial"/>
            </a:endParaRPr>
          </a:p>
          <a:p>
            <a:pPr lvl="3"/>
            <a:r>
              <a:rPr lang="en-US" altLang="ja-JP" sz="1600" dirty="0" smtClean="0">
                <a:latin typeface="Arial"/>
                <a:cs typeface="Arial"/>
              </a:rPr>
              <a:t>Extreme </a:t>
            </a:r>
            <a:r>
              <a:rPr lang="en-US" altLang="ja-JP" sz="1600" dirty="0">
                <a:latin typeface="Arial"/>
                <a:cs typeface="Arial"/>
              </a:rPr>
              <a:t>large radial </a:t>
            </a:r>
            <a:r>
              <a:rPr lang="en-US" altLang="ja-JP" sz="1600" dirty="0" smtClean="0">
                <a:latin typeface="Arial"/>
                <a:cs typeface="Arial"/>
              </a:rPr>
              <a:t>flow, P/pi ratio event</a:t>
            </a:r>
            <a:r>
              <a:rPr lang="en-US" altLang="ja-JP" sz="1600" dirty="0">
                <a:latin typeface="Arial"/>
                <a:cs typeface="Arial"/>
              </a:rPr>
              <a:t> </a:t>
            </a:r>
            <a:r>
              <a:rPr lang="en-US" altLang="ja-JP" sz="1600" dirty="0" smtClean="0">
                <a:latin typeface="Arial"/>
                <a:cs typeface="Arial"/>
              </a:rPr>
              <a:t>in p-</a:t>
            </a:r>
            <a:r>
              <a:rPr lang="en-US" altLang="ja-JP" sz="1600" dirty="0" err="1" smtClean="0">
                <a:latin typeface="Arial"/>
                <a:cs typeface="Arial"/>
              </a:rPr>
              <a:t>Pb</a:t>
            </a:r>
            <a:endParaRPr lang="en-US" altLang="ja-JP" sz="1600" dirty="0" smtClean="0">
              <a:latin typeface="Arial"/>
              <a:cs typeface="Arial"/>
            </a:endParaRPr>
          </a:p>
          <a:p>
            <a:pPr lvl="3"/>
            <a:r>
              <a:rPr lang="en-US" altLang="ja-JP" sz="1600" dirty="0" smtClean="0">
                <a:latin typeface="Arial"/>
                <a:cs typeface="Arial"/>
              </a:rPr>
              <a:t>Ridge associated yield and </a:t>
            </a:r>
            <a:r>
              <a:rPr lang="en-US" altLang="ja-JP" sz="1600" dirty="0" err="1">
                <a:latin typeface="Symbol" charset="2"/>
                <a:cs typeface="Symbol" charset="2"/>
              </a:rPr>
              <a:t>D</a:t>
            </a:r>
            <a:r>
              <a:rPr lang="en-US" altLang="ja-JP" sz="1600" dirty="0" err="1" smtClean="0">
                <a:latin typeface="Symbol" charset="2"/>
                <a:cs typeface="Symbol" charset="2"/>
              </a:rPr>
              <a:t>f</a:t>
            </a:r>
            <a:r>
              <a:rPr lang="en-US" altLang="ja-JP" sz="1600" dirty="0" smtClean="0">
                <a:latin typeface="Arial"/>
                <a:cs typeface="Arial"/>
              </a:rPr>
              <a:t> width (</a:t>
            </a:r>
            <a:r>
              <a:rPr lang="en-US" altLang="ja-JP" sz="1600" dirty="0" smtClean="0">
                <a:latin typeface="Arial"/>
                <a:cs typeface="Arial"/>
                <a:sym typeface="Wingdings"/>
              </a:rPr>
              <a:t></a:t>
            </a:r>
            <a:r>
              <a:rPr lang="en-US" altLang="ja-JP" sz="1600" dirty="0" err="1" smtClean="0">
                <a:latin typeface="Arial"/>
                <a:cs typeface="Arial"/>
                <a:sym typeface="Wingdings"/>
              </a:rPr>
              <a:t>I.C+length</a:t>
            </a:r>
            <a:r>
              <a:rPr lang="en-US" altLang="ja-JP" sz="1600" dirty="0" smtClean="0">
                <a:latin typeface="Arial"/>
                <a:cs typeface="Arial"/>
                <a:sym typeface="Wingdings"/>
              </a:rPr>
              <a:t> scale + radial flow)</a:t>
            </a:r>
            <a:endParaRPr lang="en-US" altLang="ja-JP" sz="1600" dirty="0" smtClean="0">
              <a:latin typeface="Arial"/>
              <a:cs typeface="Arial"/>
            </a:endParaRPr>
          </a:p>
          <a:p>
            <a:pPr lvl="4"/>
            <a:endParaRPr lang="en-US" altLang="ja-JP" sz="1400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82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845" y="2132161"/>
            <a:ext cx="2706157" cy="18534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845" y="4116990"/>
            <a:ext cx="2027155" cy="205653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441" y="291679"/>
            <a:ext cx="4399559" cy="173075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762576" y="68863"/>
            <a:ext cx="137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a</a:t>
            </a:r>
            <a:r>
              <a:rPr lang="en-US" altLang="ja-JP" sz="1400" dirty="0" smtClean="0"/>
              <a:t>rXiv:1102.1403</a:t>
            </a:r>
            <a:endParaRPr kumimoji="1" lang="ja-JP" altLang="en-US" sz="1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57928"/>
            <a:ext cx="1662909" cy="150007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75179" y="4696998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R.P.G. Andrade</a:t>
            </a:r>
          </a:p>
          <a:p>
            <a:r>
              <a:rPr lang="en-US" altLang="ja-JP" sz="1200" dirty="0" smtClean="0"/>
              <a:t>INT workshop</a:t>
            </a:r>
          </a:p>
          <a:p>
            <a:r>
              <a:rPr lang="en-US" altLang="ja-JP" sz="1200" dirty="0" smtClean="0"/>
              <a:t>on </a:t>
            </a:r>
            <a:r>
              <a:rPr kumimoji="1" lang="en-US" altLang="ja-JP" sz="1200" dirty="0" smtClean="0"/>
              <a:t>Ridge, 2013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3059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Shopping lists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14404"/>
            <a:ext cx="8686800" cy="5699799"/>
          </a:xfrm>
        </p:spPr>
        <p:txBody>
          <a:bodyPr>
            <a:normAutofit lnSpcReduction="10000"/>
          </a:bodyPr>
          <a:lstStyle/>
          <a:p>
            <a:pPr marL="514350" indent="-457200"/>
            <a:r>
              <a:rPr kumimoji="1" lang="en-US" altLang="ja-JP" sz="2400" dirty="0" smtClean="0">
                <a:latin typeface="Arial"/>
                <a:cs typeface="Arial"/>
              </a:rPr>
              <a:t>Dynamics of pre-equilibrium</a:t>
            </a:r>
          </a:p>
          <a:p>
            <a:pPr marL="914400" lvl="1" indent="-457200"/>
            <a:r>
              <a:rPr lang="en-US" altLang="ja-JP" sz="2200" dirty="0">
                <a:latin typeface="Arial"/>
                <a:cs typeface="Arial"/>
              </a:rPr>
              <a:t>Strong EM field</a:t>
            </a:r>
          </a:p>
          <a:p>
            <a:pPr marL="1200150" lvl="2" indent="-342900"/>
            <a:r>
              <a:rPr lang="en-US" altLang="ja-JP" sz="2100" dirty="0">
                <a:latin typeface="Arial"/>
                <a:cs typeface="Arial"/>
              </a:rPr>
              <a:t>Lifetime of EM field </a:t>
            </a:r>
            <a:r>
              <a:rPr lang="en-US" altLang="ja-JP" sz="2100" dirty="0">
                <a:latin typeface="Arial"/>
                <a:cs typeface="Arial"/>
                <a:sym typeface="Wingdings"/>
              </a:rPr>
              <a:t> electric conductivity of QGP </a:t>
            </a:r>
          </a:p>
          <a:p>
            <a:pPr lvl="3" indent="-285750"/>
            <a:r>
              <a:rPr lang="en-US" altLang="ja-JP" sz="1700" dirty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altLang="ja-JP" sz="1700" dirty="0">
                <a:latin typeface="Arial"/>
                <a:cs typeface="Arial"/>
                <a:sym typeface="Wingdings"/>
              </a:rPr>
              <a:t>=R</a:t>
            </a:r>
            <a:r>
              <a:rPr lang="en-US" altLang="ja-JP" sz="1700" baseline="30000" dirty="0">
                <a:latin typeface="Arial"/>
                <a:cs typeface="Arial"/>
                <a:sym typeface="Wingdings"/>
              </a:rPr>
              <a:t>2</a:t>
            </a:r>
            <a:r>
              <a:rPr lang="en-US" altLang="ja-JP" sz="1700" dirty="0">
                <a:latin typeface="Arial"/>
                <a:cs typeface="Arial"/>
                <a:sym typeface="Wingdings"/>
              </a:rPr>
              <a:t>*</a:t>
            </a:r>
            <a:r>
              <a:rPr lang="en-US" altLang="ja-JP" sz="1700" dirty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altLang="ja-JP" sz="1700" dirty="0">
                <a:latin typeface="Arial"/>
                <a:cs typeface="Arial"/>
                <a:sym typeface="Wingdings"/>
              </a:rPr>
              <a:t>/4, </a:t>
            </a:r>
            <a:r>
              <a:rPr lang="en-US" altLang="ja-JP" sz="1700" dirty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altLang="ja-JP" sz="1700" dirty="0">
                <a:latin typeface="Arial"/>
                <a:cs typeface="Arial"/>
                <a:sym typeface="Wingdings"/>
              </a:rPr>
              <a:t>=0.37fm</a:t>
            </a:r>
            <a:r>
              <a:rPr lang="en-US" altLang="ja-JP" sz="1700" baseline="30000" dirty="0">
                <a:latin typeface="Arial"/>
                <a:cs typeface="Arial"/>
                <a:sym typeface="Wingdings"/>
              </a:rPr>
              <a:t>-1</a:t>
            </a:r>
            <a:r>
              <a:rPr lang="en-US" altLang="ja-JP" sz="1700" dirty="0">
                <a:latin typeface="Arial"/>
                <a:cs typeface="Arial"/>
                <a:sym typeface="Wingdings"/>
              </a:rPr>
              <a:t>(T/</a:t>
            </a:r>
            <a:r>
              <a:rPr lang="en-US" altLang="ja-JP" sz="1700" dirty="0" err="1">
                <a:latin typeface="Arial"/>
                <a:cs typeface="Arial"/>
                <a:sym typeface="Wingdings"/>
              </a:rPr>
              <a:t>T</a:t>
            </a:r>
            <a:r>
              <a:rPr lang="en-US" altLang="ja-JP" sz="1700" baseline="-25000" dirty="0" err="1">
                <a:latin typeface="Arial"/>
                <a:cs typeface="Arial"/>
                <a:sym typeface="Wingdings"/>
              </a:rPr>
              <a:t>c</a:t>
            </a:r>
            <a:r>
              <a:rPr lang="en-US" altLang="ja-JP" sz="1700" dirty="0">
                <a:latin typeface="Arial"/>
                <a:cs typeface="Arial"/>
                <a:sym typeface="Wingdings"/>
              </a:rPr>
              <a:t>)</a:t>
            </a:r>
            <a:r>
              <a:rPr lang="en-US" altLang="ja-JP" sz="1700" baseline="30000" dirty="0">
                <a:latin typeface="Arial"/>
                <a:cs typeface="Arial"/>
                <a:sym typeface="Wingdings"/>
              </a:rPr>
              <a:t>2 </a:t>
            </a:r>
            <a:r>
              <a:rPr lang="en-US" altLang="ja-JP" sz="1700" baseline="30000" dirty="0" smtClean="0">
                <a:latin typeface="Arial"/>
                <a:cs typeface="Arial"/>
                <a:sym typeface="Wingdings"/>
              </a:rPr>
              <a:t> </a:t>
            </a:r>
            <a:r>
              <a:rPr lang="en-US" altLang="ja-JP" sz="1700" dirty="0" smtClean="0">
                <a:latin typeface="Arial"/>
                <a:cs typeface="Arial"/>
                <a:sym typeface="Wingdings"/>
              </a:rPr>
              <a:t>(from lattice)</a:t>
            </a:r>
            <a:r>
              <a:rPr lang="en-US" altLang="ja-JP" sz="1700" baseline="30000" dirty="0" smtClean="0">
                <a:latin typeface="Arial"/>
                <a:cs typeface="Arial"/>
                <a:sym typeface="Wingdings"/>
              </a:rPr>
              <a:t> </a:t>
            </a:r>
            <a:r>
              <a:rPr lang="en-US" altLang="ja-JP" sz="1700" dirty="0">
                <a:latin typeface="Arial"/>
                <a:cs typeface="Arial"/>
                <a:sym typeface="Wingdings"/>
              </a:rPr>
              <a:t> </a:t>
            </a:r>
            <a:r>
              <a:rPr lang="en-US" altLang="ja-JP" sz="1700" dirty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altLang="ja-JP" sz="1700" dirty="0">
                <a:latin typeface="Arial"/>
                <a:cs typeface="Arial"/>
                <a:sym typeface="Wingdings"/>
              </a:rPr>
              <a:t>=2.2(T/</a:t>
            </a:r>
            <a:r>
              <a:rPr lang="en-US" altLang="ja-JP" sz="1700" dirty="0" err="1">
                <a:latin typeface="Arial"/>
                <a:cs typeface="Arial"/>
                <a:sym typeface="Wingdings"/>
              </a:rPr>
              <a:t>T</a:t>
            </a:r>
            <a:r>
              <a:rPr lang="en-US" altLang="ja-JP" sz="1700" baseline="-25000" dirty="0" err="1">
                <a:latin typeface="Arial"/>
                <a:cs typeface="Arial"/>
                <a:sym typeface="Wingdings"/>
              </a:rPr>
              <a:t>c</a:t>
            </a:r>
            <a:r>
              <a:rPr lang="en-US" altLang="ja-JP" sz="1700" dirty="0">
                <a:latin typeface="Arial"/>
                <a:cs typeface="Arial"/>
                <a:sym typeface="Wingdings"/>
              </a:rPr>
              <a:t>)</a:t>
            </a:r>
            <a:r>
              <a:rPr lang="en-US" altLang="ja-JP" sz="1700" baseline="30000" dirty="0">
                <a:latin typeface="Arial"/>
                <a:cs typeface="Arial"/>
                <a:sym typeface="Wingdings"/>
              </a:rPr>
              <a:t>2</a:t>
            </a:r>
            <a:r>
              <a:rPr lang="en-US" altLang="ja-JP" sz="1700" dirty="0">
                <a:latin typeface="Arial"/>
                <a:cs typeface="Arial"/>
                <a:sym typeface="Wingdings"/>
              </a:rPr>
              <a:t> </a:t>
            </a:r>
            <a:r>
              <a:rPr lang="en-US" altLang="ja-JP" sz="1700" dirty="0" err="1">
                <a:latin typeface="Arial"/>
                <a:cs typeface="Arial"/>
                <a:sym typeface="Wingdings"/>
              </a:rPr>
              <a:t>fm</a:t>
            </a:r>
            <a:r>
              <a:rPr lang="en-US" altLang="ja-JP" sz="1700" dirty="0">
                <a:latin typeface="Arial"/>
                <a:cs typeface="Arial"/>
                <a:sym typeface="Wingdings"/>
              </a:rPr>
              <a:t>/</a:t>
            </a:r>
            <a:r>
              <a:rPr lang="en-US" altLang="ja-JP" sz="1700" dirty="0" smtClean="0">
                <a:latin typeface="Arial"/>
                <a:cs typeface="Arial"/>
                <a:sym typeface="Wingdings"/>
              </a:rPr>
              <a:t>c</a:t>
            </a:r>
          </a:p>
          <a:p>
            <a:pPr lvl="2" indent="-285750"/>
            <a:r>
              <a:rPr lang="en-US" altLang="ja-JP" sz="2000" dirty="0">
                <a:latin typeface="Arial"/>
                <a:cs typeface="Arial"/>
              </a:rPr>
              <a:t>Chiral Magnetic wave</a:t>
            </a:r>
          </a:p>
          <a:p>
            <a:pPr lvl="3" indent="-285750"/>
            <a:r>
              <a:rPr lang="en-US" altLang="ja-JP" sz="1600" dirty="0">
                <a:latin typeface="Arial"/>
                <a:cs typeface="Arial"/>
              </a:rPr>
              <a:t>v</a:t>
            </a:r>
            <a:r>
              <a:rPr lang="en-US" altLang="ja-JP" sz="1600" baseline="-25000" dirty="0">
                <a:latin typeface="Arial"/>
                <a:cs typeface="Arial"/>
              </a:rPr>
              <a:t>2</a:t>
            </a:r>
            <a:r>
              <a:rPr lang="en-US" altLang="ja-JP" sz="1600" dirty="0">
                <a:latin typeface="Arial"/>
                <a:cs typeface="Arial"/>
              </a:rPr>
              <a:t>(</a:t>
            </a:r>
            <a:r>
              <a:rPr lang="en-US" altLang="ja-JP" sz="1600" dirty="0">
                <a:latin typeface="Symbol" charset="2"/>
                <a:cs typeface="Symbol" charset="2"/>
              </a:rPr>
              <a:t>p</a:t>
            </a:r>
            <a:r>
              <a:rPr lang="en-US" altLang="ja-JP" sz="1600" baseline="30000" dirty="0">
                <a:latin typeface="Arial"/>
                <a:cs typeface="Arial"/>
              </a:rPr>
              <a:t>-</a:t>
            </a:r>
            <a:r>
              <a:rPr lang="en-US" altLang="ja-JP" sz="1600" dirty="0">
                <a:latin typeface="Arial"/>
                <a:cs typeface="Arial"/>
              </a:rPr>
              <a:t>) – v</a:t>
            </a:r>
            <a:r>
              <a:rPr lang="en-US" altLang="ja-JP" sz="1600" baseline="-25000" dirty="0">
                <a:latin typeface="Arial"/>
                <a:cs typeface="Arial"/>
              </a:rPr>
              <a:t>2</a:t>
            </a:r>
            <a:r>
              <a:rPr lang="en-US" altLang="ja-JP" sz="1600" dirty="0">
                <a:latin typeface="Arial"/>
                <a:cs typeface="Arial"/>
              </a:rPr>
              <a:t>(</a:t>
            </a:r>
            <a:r>
              <a:rPr lang="en-US" altLang="ja-JP" sz="1600" dirty="0">
                <a:latin typeface="Symbol" charset="2"/>
                <a:cs typeface="Symbol" charset="2"/>
              </a:rPr>
              <a:t>p</a:t>
            </a:r>
            <a:r>
              <a:rPr lang="en-US" altLang="ja-JP" sz="1600" baseline="30000" dirty="0">
                <a:latin typeface="Arial"/>
                <a:cs typeface="Arial"/>
              </a:rPr>
              <a:t>+</a:t>
            </a:r>
            <a:r>
              <a:rPr lang="en-US" altLang="ja-JP" sz="1600" dirty="0">
                <a:latin typeface="Arial"/>
                <a:cs typeface="Arial"/>
              </a:rPr>
              <a:t>)  </a:t>
            </a:r>
            <a:r>
              <a:rPr lang="en-US" altLang="ja-JP" sz="1600" dirty="0">
                <a:latin typeface="Arial"/>
                <a:cs typeface="Arial"/>
                <a:sym typeface="Wingdings"/>
              </a:rPr>
              <a:t></a:t>
            </a:r>
            <a:r>
              <a:rPr lang="en-US" altLang="ja-JP" sz="1600" dirty="0">
                <a:latin typeface="Arial"/>
                <a:cs typeface="Arial"/>
              </a:rPr>
              <a:t> B(</a:t>
            </a:r>
            <a:r>
              <a:rPr lang="en-US" altLang="ja-JP" sz="1600" dirty="0">
                <a:latin typeface="Symbol" charset="2"/>
                <a:cs typeface="Symbol" charset="2"/>
              </a:rPr>
              <a:t>t</a:t>
            </a:r>
            <a:r>
              <a:rPr lang="en-US" altLang="ja-JP" sz="1600" dirty="0" smtClean="0">
                <a:latin typeface="Arial"/>
                <a:cs typeface="Arial"/>
              </a:rPr>
              <a:t>), STAR results (arXiv.1208.2537)</a:t>
            </a:r>
            <a:endParaRPr kumimoji="1" lang="en-US" altLang="ja-JP" sz="2000" dirty="0" smtClean="0">
              <a:latin typeface="Arial"/>
              <a:cs typeface="Arial"/>
            </a:endParaRPr>
          </a:p>
          <a:p>
            <a:pPr lvl="2" indent="-285750"/>
            <a:r>
              <a:rPr kumimoji="1" lang="en-US" altLang="ja-JP" sz="2000" dirty="0" smtClean="0">
                <a:latin typeface="Arial"/>
                <a:cs typeface="Arial"/>
              </a:rPr>
              <a:t> Lepton pairs &amp; polarization </a:t>
            </a:r>
          </a:p>
          <a:p>
            <a:pPr lvl="2" indent="-285750"/>
            <a:r>
              <a:rPr lang="en-US" altLang="ja-JP" sz="2000" dirty="0" smtClean="0">
                <a:latin typeface="Arial"/>
                <a:cs typeface="Arial"/>
              </a:rPr>
              <a:t> Energy loss (by synchrotron radiation) from extreme high </a:t>
            </a:r>
            <a:r>
              <a:rPr lang="en-US" altLang="ja-JP" sz="2000" dirty="0" err="1">
                <a:latin typeface="Arial"/>
                <a:cs typeface="Arial"/>
              </a:rPr>
              <a:t>pT</a:t>
            </a:r>
            <a:r>
              <a:rPr lang="en-US" altLang="ja-JP" sz="2000" dirty="0">
                <a:latin typeface="Arial"/>
                <a:cs typeface="Arial"/>
              </a:rPr>
              <a:t> </a:t>
            </a:r>
            <a:r>
              <a:rPr lang="en-US" altLang="ja-JP" sz="2000" dirty="0" smtClean="0">
                <a:latin typeface="Arial"/>
                <a:cs typeface="Arial"/>
              </a:rPr>
              <a:t>quark jets vs. gluon-jets vs./(and, or) </a:t>
            </a:r>
            <a:r>
              <a:rPr lang="en-US" altLang="ja-JP" sz="2000" dirty="0">
                <a:latin typeface="Arial"/>
                <a:cs typeface="Arial"/>
              </a:rPr>
              <a:t>high </a:t>
            </a:r>
            <a:r>
              <a:rPr lang="en-US" altLang="ja-JP" sz="2000" dirty="0" err="1">
                <a:latin typeface="Arial"/>
                <a:cs typeface="Arial"/>
              </a:rPr>
              <a:t>p</a:t>
            </a:r>
            <a:r>
              <a:rPr lang="en-US" altLang="ja-JP" sz="2000" baseline="-25000" dirty="0" err="1">
                <a:latin typeface="Arial"/>
                <a:cs typeface="Arial"/>
              </a:rPr>
              <a:t>T</a:t>
            </a:r>
            <a:r>
              <a:rPr lang="en-US" altLang="ja-JP" sz="2000" dirty="0">
                <a:latin typeface="Arial"/>
                <a:cs typeface="Arial"/>
              </a:rPr>
              <a:t> photons/</a:t>
            </a:r>
            <a:r>
              <a:rPr lang="en-US" altLang="ja-JP" sz="2000" dirty="0" smtClean="0">
                <a:latin typeface="Arial"/>
                <a:cs typeface="Arial"/>
              </a:rPr>
              <a:t>Z/DY pairs </a:t>
            </a:r>
            <a:endParaRPr lang="en-US" altLang="ja-JP" sz="2000" dirty="0" smtClean="0">
              <a:latin typeface="Arial"/>
              <a:cs typeface="Arial"/>
            </a:endParaRPr>
          </a:p>
          <a:p>
            <a:pPr marL="914400" lvl="1" indent="-457200"/>
            <a:r>
              <a:rPr lang="en-US" altLang="ja-JP" sz="2200" dirty="0" err="1" smtClean="0">
                <a:latin typeface="Arial"/>
                <a:cs typeface="Arial"/>
              </a:rPr>
              <a:t>Glasma</a:t>
            </a:r>
            <a:endParaRPr lang="en-US" altLang="ja-JP" sz="2200" dirty="0" smtClean="0">
              <a:latin typeface="Arial"/>
              <a:cs typeface="Arial"/>
            </a:endParaRPr>
          </a:p>
          <a:p>
            <a:pPr marL="1314450" lvl="2" indent="-457200"/>
            <a:r>
              <a:rPr lang="en-US" altLang="ja-JP" sz="2000" dirty="0" smtClean="0">
                <a:latin typeface="Arial"/>
                <a:cs typeface="Arial"/>
              </a:rPr>
              <a:t>Role for </a:t>
            </a:r>
            <a:r>
              <a:rPr lang="en-US" altLang="ja-JP" sz="2000" dirty="0" err="1">
                <a:latin typeface="Arial"/>
                <a:cs typeface="Arial"/>
              </a:rPr>
              <a:t>t</a:t>
            </a:r>
            <a:r>
              <a:rPr lang="en-US" altLang="ja-JP" sz="2000" dirty="0" err="1" smtClean="0">
                <a:latin typeface="Arial"/>
                <a:cs typeface="Arial"/>
              </a:rPr>
              <a:t>hermalization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en-US" altLang="ja-JP" sz="2000" dirty="0" smtClean="0">
                <a:latin typeface="Arial"/>
                <a:cs typeface="Arial"/>
              </a:rPr>
              <a:t>scenario? Entropy production? Time scale</a:t>
            </a:r>
            <a:r>
              <a:rPr lang="en-US" altLang="ja-JP" sz="2000" dirty="0" smtClean="0">
                <a:latin typeface="Arial"/>
                <a:cs typeface="Arial"/>
              </a:rPr>
              <a:t>? Dilution of spatial/momentum </a:t>
            </a:r>
            <a:r>
              <a:rPr lang="en-US" altLang="ja-JP" sz="2000" dirty="0" smtClean="0">
                <a:latin typeface="Arial"/>
                <a:cs typeface="Arial"/>
              </a:rPr>
              <a:t>anisotropy?</a:t>
            </a:r>
            <a:endParaRPr lang="en-US" altLang="ja-JP" sz="2000" dirty="0" smtClean="0">
              <a:latin typeface="Arial"/>
              <a:cs typeface="Arial"/>
            </a:endParaRPr>
          </a:p>
          <a:p>
            <a:pPr marL="1314450" lvl="2" indent="-457200"/>
            <a:r>
              <a:rPr lang="en-US" altLang="ja-JP" sz="2000" dirty="0" smtClean="0">
                <a:latin typeface="Arial"/>
                <a:cs typeface="Arial"/>
              </a:rPr>
              <a:t>R</a:t>
            </a:r>
            <a:r>
              <a:rPr lang="en-US" altLang="ja-JP" sz="2000" baseline="-25000" dirty="0" smtClean="0">
                <a:latin typeface="Arial"/>
                <a:cs typeface="Arial"/>
              </a:rPr>
              <a:t>AA</a:t>
            </a:r>
            <a:r>
              <a:rPr lang="en-US" altLang="ja-JP" sz="2000" dirty="0" smtClean="0">
                <a:latin typeface="Arial"/>
                <a:cs typeface="Arial"/>
              </a:rPr>
              <a:t> for extreme High </a:t>
            </a:r>
            <a:r>
              <a:rPr lang="en-US" altLang="ja-JP" sz="2000" dirty="0" err="1" smtClean="0">
                <a:latin typeface="Arial"/>
                <a:cs typeface="Arial"/>
              </a:rPr>
              <a:t>p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000" dirty="0" smtClean="0">
                <a:latin typeface="Arial"/>
                <a:cs typeface="Arial"/>
              </a:rPr>
              <a:t> jets vs. high </a:t>
            </a:r>
            <a:r>
              <a:rPr lang="en-US" altLang="ja-JP" sz="2000" dirty="0" err="1" smtClean="0">
                <a:latin typeface="Arial"/>
                <a:cs typeface="Arial"/>
              </a:rPr>
              <a:t>p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000" dirty="0" smtClean="0">
                <a:latin typeface="Arial"/>
                <a:cs typeface="Arial"/>
              </a:rPr>
              <a:t> photons/</a:t>
            </a:r>
            <a:r>
              <a:rPr lang="en-US" altLang="ja-JP" sz="2000" dirty="0" smtClean="0">
                <a:latin typeface="Arial"/>
                <a:cs typeface="Arial"/>
              </a:rPr>
              <a:t>Z/DY pairs?</a:t>
            </a:r>
            <a:endParaRPr lang="en-US" altLang="ja-JP" sz="2000" dirty="0" smtClean="0">
              <a:latin typeface="Arial"/>
              <a:cs typeface="Arial"/>
            </a:endParaRPr>
          </a:p>
          <a:p>
            <a:pPr marL="1314450" lvl="2" indent="-457200"/>
            <a:r>
              <a:rPr lang="en-US" altLang="ja-JP" sz="2000" dirty="0" smtClean="0">
                <a:latin typeface="Arial"/>
                <a:cs typeface="Arial"/>
              </a:rPr>
              <a:t>Long range correlation in A+A/p-A/p-p</a:t>
            </a:r>
          </a:p>
          <a:p>
            <a:pPr marL="1771650" lvl="3" indent="-457200"/>
            <a:r>
              <a:rPr lang="en-US" altLang="ja-JP" sz="1600" dirty="0" smtClean="0">
                <a:latin typeface="Arial"/>
                <a:cs typeface="Arial"/>
              </a:rPr>
              <a:t>Evolution </a:t>
            </a:r>
            <a:r>
              <a:rPr lang="en-US" altLang="ja-JP" sz="1600" dirty="0" err="1" smtClean="0">
                <a:latin typeface="Arial"/>
                <a:cs typeface="Arial"/>
              </a:rPr>
              <a:t>w.r.t</a:t>
            </a:r>
            <a:r>
              <a:rPr lang="en-US" altLang="ja-JP" sz="1600" dirty="0" smtClean="0">
                <a:latin typeface="Arial"/>
                <a:cs typeface="Arial"/>
              </a:rPr>
              <a:t> Q</a:t>
            </a:r>
            <a:r>
              <a:rPr lang="en-US" altLang="ja-JP" sz="1600" baseline="-25000" dirty="0" smtClean="0">
                <a:latin typeface="Arial"/>
                <a:cs typeface="Arial"/>
              </a:rPr>
              <a:t>s</a:t>
            </a:r>
            <a:r>
              <a:rPr lang="en-US" altLang="ja-JP" sz="1600" dirty="0" smtClean="0">
                <a:latin typeface="Arial"/>
                <a:cs typeface="Arial"/>
              </a:rPr>
              <a:t>(</a:t>
            </a:r>
            <a:r>
              <a:rPr lang="en-US" altLang="ja-JP" sz="1600" dirty="0" err="1" smtClean="0">
                <a:latin typeface="Arial"/>
                <a:cs typeface="Arial"/>
              </a:rPr>
              <a:t>N</a:t>
            </a:r>
            <a:r>
              <a:rPr lang="en-US" altLang="ja-JP" sz="1600" baseline="-25000" dirty="0" err="1" smtClean="0">
                <a:latin typeface="Arial"/>
                <a:cs typeface="Arial"/>
              </a:rPr>
              <a:t>part</a:t>
            </a:r>
            <a:r>
              <a:rPr lang="en-US" altLang="ja-JP" sz="1600" dirty="0" smtClean="0">
                <a:latin typeface="Arial"/>
                <a:cs typeface="Arial"/>
              </a:rPr>
              <a:t>)</a:t>
            </a:r>
          </a:p>
          <a:p>
            <a:pPr marL="1771650" lvl="3" indent="-457200"/>
            <a:r>
              <a:rPr lang="en-US" altLang="ja-JP" sz="1600" dirty="0">
                <a:latin typeface="Arial"/>
                <a:cs typeface="Arial"/>
              </a:rPr>
              <a:t>w</a:t>
            </a:r>
            <a:r>
              <a:rPr lang="en-US" altLang="ja-JP" sz="1600" dirty="0" smtClean="0">
                <a:latin typeface="Arial"/>
                <a:cs typeface="Arial"/>
              </a:rPr>
              <a:t>ith and without flow contribution </a:t>
            </a:r>
            <a:r>
              <a:rPr lang="en-US" altLang="ja-JP" sz="1600" dirty="0" smtClean="0">
                <a:latin typeface="Arial"/>
                <a:cs typeface="Arial"/>
              </a:rPr>
              <a:t>vs. system size (</a:t>
            </a:r>
            <a:r>
              <a:rPr lang="en-US" altLang="ja-JP" sz="1600" dirty="0" smtClean="0">
                <a:latin typeface="Arial"/>
                <a:cs typeface="Arial"/>
              </a:rPr>
              <a:t>A+A vs. p-p/</a:t>
            </a:r>
            <a:r>
              <a:rPr lang="en-US" altLang="ja-JP" sz="1600" dirty="0" err="1" smtClean="0">
                <a:latin typeface="Arial"/>
                <a:cs typeface="Arial"/>
              </a:rPr>
              <a:t>p+A</a:t>
            </a:r>
            <a:r>
              <a:rPr lang="en-US" altLang="ja-JP" sz="1600" dirty="0" smtClean="0">
                <a:latin typeface="Arial"/>
                <a:cs typeface="Arial"/>
              </a:rPr>
              <a:t>)</a:t>
            </a:r>
          </a:p>
          <a:p>
            <a:pPr marL="1771650" lvl="3" indent="-457200"/>
            <a:r>
              <a:rPr lang="en-US" altLang="ja-JP" sz="1600" dirty="0" smtClean="0">
                <a:latin typeface="Arial"/>
                <a:cs typeface="Arial"/>
              </a:rPr>
              <a:t>Associated yield,  </a:t>
            </a:r>
            <a:r>
              <a:rPr lang="en-US" altLang="ja-JP" sz="1600" dirty="0" err="1" smtClean="0">
                <a:latin typeface="Arial"/>
                <a:cs typeface="Arial"/>
              </a:rPr>
              <a:t>v</a:t>
            </a:r>
            <a:r>
              <a:rPr lang="en-US" altLang="ja-JP" sz="16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1600" dirty="0" smtClean="0">
                <a:latin typeface="Arial"/>
                <a:cs typeface="Arial"/>
              </a:rPr>
              <a:t> correlation, PID dependence, HQ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83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1683"/>
            <a:ext cx="1678803" cy="11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Shopping lists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6008"/>
            <a:ext cx="8686800" cy="5699799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QGP Medium evolution </a:t>
            </a:r>
          </a:p>
          <a:p>
            <a:pPr marL="857250" lvl="1" indent="-342900"/>
            <a:r>
              <a:rPr lang="en-US" altLang="ja-JP" sz="2200" dirty="0" smtClean="0">
                <a:latin typeface="Arial"/>
                <a:cs typeface="Arial"/>
                <a:sym typeface="Wingdings"/>
              </a:rPr>
              <a:t>Time scale of dumping </a:t>
            </a:r>
            <a:r>
              <a:rPr lang="en-US" altLang="ja-JP" sz="2200" dirty="0" smtClean="0">
                <a:latin typeface="Symbol" charset="2"/>
                <a:cs typeface="Symbol" charset="2"/>
                <a:sym typeface="Wingdings"/>
              </a:rPr>
              <a:t>e</a:t>
            </a:r>
            <a:r>
              <a:rPr lang="en-US" altLang="ja-JP" sz="2200" baseline="-25000" dirty="0" smtClean="0">
                <a:latin typeface="Arial"/>
                <a:cs typeface="Arial"/>
                <a:sym typeface="Wingdings"/>
              </a:rPr>
              <a:t>x</a:t>
            </a:r>
            <a:r>
              <a:rPr lang="en-US" altLang="ja-JP" sz="2200" dirty="0" smtClean="0">
                <a:latin typeface="Arial"/>
                <a:cs typeface="Arial"/>
                <a:sym typeface="Wingdings"/>
              </a:rPr>
              <a:t> and </a:t>
            </a:r>
          </a:p>
          <a:p>
            <a:pPr marL="514350" lvl="1" indent="0">
              <a:buNone/>
            </a:pPr>
            <a:r>
              <a:rPr lang="en-US" altLang="ja-JP" sz="2200" dirty="0" smtClean="0">
                <a:latin typeface="Arial"/>
                <a:cs typeface="Arial"/>
                <a:sym typeface="Wingdings"/>
              </a:rPr>
              <a:t>building up </a:t>
            </a:r>
            <a:r>
              <a:rPr lang="en-US" altLang="ja-JP" sz="2200" dirty="0" err="1" smtClean="0">
                <a:latin typeface="Symbol" charset="2"/>
                <a:cs typeface="Symbol" charset="2"/>
                <a:sym typeface="Wingdings"/>
              </a:rPr>
              <a:t>e</a:t>
            </a:r>
            <a:r>
              <a:rPr lang="en-US" altLang="ja-JP" sz="2200" baseline="-25000" dirty="0" err="1" smtClean="0">
                <a:latin typeface="Arial"/>
                <a:cs typeface="Arial"/>
                <a:sym typeface="Wingdings"/>
              </a:rPr>
              <a:t>p</a:t>
            </a:r>
            <a:endParaRPr lang="en-US" altLang="ja-JP" sz="2200" baseline="-25000" dirty="0" smtClean="0">
              <a:latin typeface="Arial"/>
              <a:cs typeface="Arial"/>
              <a:sym typeface="Wingdings"/>
            </a:endParaRPr>
          </a:p>
          <a:p>
            <a:pPr lvl="2"/>
            <a:r>
              <a:rPr kumimoji="1" lang="en-US" altLang="ja-JP" sz="2000" dirty="0" smtClean="0">
                <a:latin typeface="Arial"/>
                <a:cs typeface="Arial"/>
              </a:rPr>
              <a:t>EOS and 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sz="2000" dirty="0" smtClean="0">
                <a:latin typeface="Arial"/>
                <a:cs typeface="Arial"/>
              </a:rPr>
              <a:t>/s x 1/T vs</a:t>
            </a:r>
            <a:r>
              <a:rPr lang="en-US" altLang="ja-JP" sz="2000" dirty="0" smtClean="0">
                <a:latin typeface="Arial"/>
                <a:cs typeface="Arial"/>
              </a:rPr>
              <a:t>. </a:t>
            </a:r>
            <a:r>
              <a:rPr kumimoji="1" lang="en-US" altLang="ja-JP" sz="2000" dirty="0" smtClean="0">
                <a:latin typeface="Arial"/>
                <a:cs typeface="Arial"/>
              </a:rPr>
              <a:t>T</a:t>
            </a:r>
          </a:p>
          <a:p>
            <a:pPr lvl="1"/>
            <a:r>
              <a:rPr kumimoji="1" lang="en-US" altLang="ja-JP" sz="2200" dirty="0" smtClean="0">
                <a:latin typeface="Arial"/>
                <a:cs typeface="Arial"/>
              </a:rPr>
              <a:t>Precious determination of 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sz="2200" dirty="0" smtClean="0">
                <a:latin typeface="Arial"/>
                <a:cs typeface="Arial"/>
              </a:rPr>
              <a:t>/s, </a:t>
            </a:r>
          </a:p>
          <a:p>
            <a:pPr marL="457200" lvl="1" indent="0">
              <a:buNone/>
            </a:pPr>
            <a:r>
              <a:rPr kumimoji="1" lang="en-US" altLang="ja-JP" sz="2200" dirty="0" smtClean="0">
                <a:latin typeface="Arial"/>
                <a:cs typeface="Arial"/>
              </a:rPr>
              <a:t>length scale, electric/heat conductivity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Temperature dependence</a:t>
            </a:r>
          </a:p>
          <a:p>
            <a:pPr lvl="2"/>
            <a:r>
              <a:rPr kumimoji="1" lang="en-US" altLang="ja-JP" sz="2000" dirty="0" smtClean="0">
                <a:latin typeface="Arial"/>
                <a:cs typeface="Arial"/>
              </a:rPr>
              <a:t>Nature of QGP: </a:t>
            </a:r>
            <a:r>
              <a:rPr lang="en-US" altLang="ja-JP" sz="1800" dirty="0" smtClean="0">
                <a:latin typeface="Arial"/>
                <a:cs typeface="Arial"/>
              </a:rPr>
              <a:t>Quasi-particle, purely </a:t>
            </a:r>
            <a:r>
              <a:rPr lang="en-US" altLang="ja-JP" sz="1800" dirty="0" err="1" smtClean="0">
                <a:latin typeface="Arial"/>
                <a:cs typeface="Arial"/>
              </a:rPr>
              <a:t>partonic</a:t>
            </a:r>
            <a:endParaRPr lang="en-US" altLang="ja-JP" sz="1800" dirty="0" smtClean="0">
              <a:latin typeface="Arial"/>
              <a:cs typeface="Arial"/>
            </a:endParaRP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Photon, </a:t>
            </a:r>
            <a:r>
              <a:rPr lang="en-US" altLang="ja-JP" sz="2000" dirty="0" err="1" smtClean="0">
                <a:latin typeface="Arial"/>
                <a:cs typeface="Arial"/>
              </a:rPr>
              <a:t>Dileptons</a:t>
            </a:r>
            <a:endParaRPr lang="en-US" altLang="ja-JP" sz="2000" dirty="0" smtClean="0">
              <a:latin typeface="Arial"/>
              <a:cs typeface="Arial"/>
            </a:endParaRP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Complementary measurements of </a:t>
            </a:r>
          </a:p>
          <a:p>
            <a:pPr marL="914400" lvl="2" indent="0">
              <a:buNone/>
            </a:pPr>
            <a:r>
              <a:rPr lang="en-US" altLang="ja-JP" sz="2000" dirty="0" smtClean="0">
                <a:latin typeface="Arial"/>
                <a:cs typeface="Arial"/>
              </a:rPr>
              <a:t>quark/gluon jets,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g</a:t>
            </a:r>
            <a:r>
              <a:rPr lang="en-US" altLang="ja-JP" sz="2000" dirty="0" smtClean="0">
                <a:latin typeface="Arial"/>
                <a:cs typeface="Arial"/>
              </a:rPr>
              <a:t>-jets, HQ jets</a:t>
            </a:r>
          </a:p>
          <a:p>
            <a:pPr lvl="3"/>
            <a:r>
              <a:rPr lang="en-US" altLang="ja-JP" sz="1600" dirty="0" err="1" smtClean="0">
                <a:latin typeface="Arial"/>
                <a:cs typeface="Arial"/>
              </a:rPr>
              <a:t>qhat</a:t>
            </a:r>
            <a:r>
              <a:rPr lang="en-US" altLang="ja-JP" sz="1600" dirty="0" smtClean="0">
                <a:latin typeface="Arial"/>
                <a:cs typeface="Arial"/>
              </a:rPr>
              <a:t> (=√(</a:t>
            </a:r>
            <a:r>
              <a:rPr lang="en-US" altLang="ja-JP" sz="1600" dirty="0" err="1" smtClean="0">
                <a:latin typeface="Arial"/>
                <a:cs typeface="Arial"/>
              </a:rPr>
              <a:t>p</a:t>
            </a:r>
            <a:r>
              <a:rPr lang="en-US" altLang="ja-JP" sz="16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1600" dirty="0" smtClean="0">
                <a:latin typeface="Arial"/>
                <a:cs typeface="Arial"/>
              </a:rPr>
              <a:t> transfer)</a:t>
            </a:r>
            <a:r>
              <a:rPr lang="en-US" altLang="ja-JP" sz="1600" baseline="30000" dirty="0" smtClean="0">
                <a:latin typeface="Arial"/>
                <a:cs typeface="Arial"/>
              </a:rPr>
              <a:t>2</a:t>
            </a:r>
            <a:r>
              <a:rPr lang="en-US" altLang="ja-JP" sz="1600" dirty="0" smtClean="0">
                <a:latin typeface="Arial"/>
                <a:cs typeface="Arial"/>
              </a:rPr>
              <a:t>/</a:t>
            </a:r>
            <a:r>
              <a:rPr lang="en-US" altLang="ja-JP" sz="1600" dirty="0" smtClean="0">
                <a:latin typeface="Symbol" charset="2"/>
                <a:cs typeface="Symbol" charset="2"/>
              </a:rPr>
              <a:t>l</a:t>
            </a:r>
            <a:r>
              <a:rPr lang="en-US" altLang="ja-JP" sz="1600" dirty="0" smtClean="0">
                <a:latin typeface="Arial"/>
                <a:cs typeface="Arial"/>
              </a:rPr>
              <a:t>)</a:t>
            </a:r>
          </a:p>
          <a:p>
            <a:pPr lvl="4"/>
            <a:r>
              <a:rPr lang="en-US" altLang="ja-JP" sz="1400" dirty="0" smtClean="0">
                <a:latin typeface="Arial"/>
                <a:cs typeface="Arial"/>
              </a:rPr>
              <a:t>Di-jet, jet-hadron,  broadening </a:t>
            </a:r>
          </a:p>
          <a:p>
            <a:pPr lvl="3"/>
            <a:r>
              <a:rPr lang="en-US" altLang="ja-JP" sz="1600" dirty="0" err="1" smtClean="0">
                <a:latin typeface="Arial"/>
                <a:cs typeface="Arial"/>
              </a:rPr>
              <a:t>ehat</a:t>
            </a:r>
            <a:r>
              <a:rPr lang="en-US" altLang="ja-JP" sz="1600" dirty="0" smtClean="0">
                <a:latin typeface="Arial"/>
                <a:cs typeface="Arial"/>
              </a:rPr>
              <a:t> (energy transfer to QGP medium)</a:t>
            </a:r>
          </a:p>
          <a:p>
            <a:pPr lvl="4"/>
            <a:r>
              <a:rPr lang="en-US" altLang="ja-JP" sz="1400" dirty="0" smtClean="0">
                <a:latin typeface="Arial"/>
                <a:cs typeface="Arial"/>
              </a:rPr>
              <a:t>Gamma-jets vs. jet cone and associated </a:t>
            </a:r>
          </a:p>
          <a:p>
            <a:pPr marL="1828800" lvl="4" indent="0">
              <a:buNone/>
            </a:pPr>
            <a:r>
              <a:rPr lang="en-US" altLang="ja-JP" sz="1400" dirty="0">
                <a:latin typeface="Arial"/>
                <a:cs typeface="Arial"/>
              </a:rPr>
              <a:t>p</a:t>
            </a:r>
            <a:r>
              <a:rPr lang="en-US" altLang="ja-JP" sz="1400" dirty="0" smtClean="0">
                <a:latin typeface="Arial"/>
                <a:cs typeface="Arial"/>
              </a:rPr>
              <a:t>articles (energy balance)</a:t>
            </a:r>
          </a:p>
          <a:p>
            <a:pPr lvl="3"/>
            <a:r>
              <a:rPr lang="en-US" altLang="ja-JP" sz="1600" dirty="0" smtClean="0">
                <a:latin typeface="Arial"/>
                <a:cs typeface="Arial"/>
              </a:rPr>
              <a:t>Ratio is sensitive to “medium </a:t>
            </a:r>
          </a:p>
          <a:p>
            <a:pPr marL="1371600" lvl="3" indent="0">
              <a:buNone/>
            </a:pPr>
            <a:r>
              <a:rPr lang="en-US" altLang="ja-JP" sz="1600" dirty="0" err="1" smtClean="0">
                <a:latin typeface="Arial"/>
                <a:cs typeface="Arial"/>
              </a:rPr>
              <a:t>parton</a:t>
            </a:r>
            <a:r>
              <a:rPr lang="en-US" altLang="ja-JP" sz="1600" dirty="0" smtClean="0">
                <a:latin typeface="Arial"/>
                <a:cs typeface="Arial"/>
              </a:rPr>
              <a:t> mass (mass of </a:t>
            </a:r>
            <a:r>
              <a:rPr lang="en-US" altLang="ja-JP" sz="1600" dirty="0" err="1" smtClean="0">
                <a:latin typeface="Arial"/>
                <a:cs typeface="Arial"/>
              </a:rPr>
              <a:t>quasiparticles</a:t>
            </a:r>
            <a:r>
              <a:rPr lang="en-US" altLang="ja-JP" sz="1600" dirty="0" smtClean="0">
                <a:latin typeface="Arial"/>
                <a:cs typeface="Arial"/>
              </a:rPr>
              <a:t>).”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84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194" y="261795"/>
            <a:ext cx="3990806" cy="269298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102554" y="11854"/>
            <a:ext cx="14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arXiv</a:t>
            </a:r>
            <a:r>
              <a:rPr kumimoji="1" lang="en-US" altLang="ja-JP" sz="1400" dirty="0" smtClean="0"/>
              <a:t>: 0901.4355</a:t>
            </a:r>
            <a:endParaRPr kumimoji="1" lang="ja-JP" altLang="en-US" sz="1400" dirty="0"/>
          </a:p>
        </p:txBody>
      </p:sp>
      <p:pic>
        <p:nvPicPr>
          <p:cNvPr id="135" name="図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493" y="3710712"/>
            <a:ext cx="3129507" cy="3147287"/>
          </a:xfrm>
          <a:prstGeom prst="rect">
            <a:avLst/>
          </a:prstGeom>
        </p:spPr>
      </p:pic>
      <p:sp>
        <p:nvSpPr>
          <p:cNvPr id="137" name="テキスト ボックス 136"/>
          <p:cNvSpPr txBox="1"/>
          <p:nvPr/>
        </p:nvSpPr>
        <p:spPr>
          <a:xfrm>
            <a:off x="8005394" y="3298710"/>
            <a:ext cx="957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arXiv</a:t>
            </a:r>
            <a:r>
              <a:rPr kumimoji="1" lang="en-US" altLang="ja-JP" sz="1400" dirty="0" smtClean="0"/>
              <a:t>:</a:t>
            </a:r>
          </a:p>
          <a:p>
            <a:r>
              <a:rPr kumimoji="1" lang="en-US" altLang="ja-JP" sz="1400" dirty="0" smtClean="0"/>
              <a:t>1209.3328</a:t>
            </a:r>
            <a:endParaRPr kumimoji="1" lang="ja-JP" altLang="en-US" sz="1400" dirty="0"/>
          </a:p>
        </p:txBody>
      </p:sp>
      <p:sp>
        <p:nvSpPr>
          <p:cNvPr id="138" name="テキスト ボックス 137"/>
          <p:cNvSpPr txBox="1"/>
          <p:nvPr/>
        </p:nvSpPr>
        <p:spPr>
          <a:xfrm>
            <a:off x="8124133" y="4107516"/>
            <a:ext cx="9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massive</a:t>
            </a:r>
            <a:endParaRPr kumimoji="1" lang="ja-JP" altLang="en-US" dirty="0"/>
          </a:p>
        </p:txBody>
      </p:sp>
      <p:sp>
        <p:nvSpPr>
          <p:cNvPr id="139" name="テキスト ボックス 138"/>
          <p:cNvSpPr txBox="1"/>
          <p:nvPr/>
        </p:nvSpPr>
        <p:spPr>
          <a:xfrm>
            <a:off x="8365481" y="5936774"/>
            <a:ext cx="59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light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397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Shopping lists (need precious meas.)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12847"/>
            <a:ext cx="8686800" cy="5886887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Photon: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</a:rPr>
              <a:t>Understand source of large photon v</a:t>
            </a:r>
            <a:r>
              <a:rPr lang="en-US" altLang="ja-JP" sz="2200" baseline="-25000" dirty="0" smtClean="0">
                <a:latin typeface="Arial"/>
                <a:cs typeface="Arial"/>
              </a:rPr>
              <a:t>2</a:t>
            </a:r>
            <a:r>
              <a:rPr lang="en-US" altLang="ja-JP" sz="2200" dirty="0">
                <a:latin typeface="Arial"/>
                <a:cs typeface="Arial"/>
              </a:rPr>
              <a:t> </a:t>
            </a:r>
            <a:r>
              <a:rPr lang="en-US" altLang="ja-JP" sz="2200" dirty="0" smtClean="0">
                <a:latin typeface="Arial"/>
                <a:cs typeface="Arial"/>
              </a:rPr>
              <a:t>(another photon source from later stage or earlier stage? or issues for EOS?)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</a:rPr>
              <a:t>R</a:t>
            </a:r>
            <a:r>
              <a:rPr lang="en-US" altLang="ja-JP" sz="2200" baseline="-25000" dirty="0" smtClean="0">
                <a:latin typeface="Arial"/>
                <a:cs typeface="Arial"/>
              </a:rPr>
              <a:t>AA</a:t>
            </a:r>
            <a:r>
              <a:rPr lang="en-US" altLang="ja-JP" sz="2200" dirty="0" smtClean="0">
                <a:latin typeface="Arial"/>
                <a:cs typeface="Arial"/>
              </a:rPr>
              <a:t>, </a:t>
            </a:r>
            <a:r>
              <a:rPr lang="en-US" altLang="ja-JP" sz="2200" dirty="0" err="1">
                <a:latin typeface="Arial"/>
                <a:cs typeface="Arial"/>
              </a:rPr>
              <a:t>v</a:t>
            </a:r>
            <a:r>
              <a:rPr lang="en-US" altLang="ja-JP" sz="22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2200" dirty="0" smtClean="0">
                <a:latin typeface="Arial"/>
                <a:cs typeface="Arial"/>
              </a:rPr>
              <a:t>, HBT for hard photon, soft photon, virtual photon (BR)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Di-lepton:</a:t>
            </a:r>
          </a:p>
          <a:p>
            <a:pPr lvl="1"/>
            <a:r>
              <a:rPr lang="en-US" altLang="ja-JP" sz="2200" dirty="0" err="1" smtClean="0">
                <a:latin typeface="Arial"/>
                <a:cs typeface="Arial"/>
              </a:rPr>
              <a:t>M</a:t>
            </a:r>
            <a:r>
              <a:rPr lang="en-US" altLang="ja-JP" sz="2200" baseline="-25000" dirty="0" err="1" smtClean="0">
                <a:latin typeface="Arial"/>
                <a:cs typeface="Arial"/>
              </a:rPr>
              <a:t>ll</a:t>
            </a:r>
            <a:r>
              <a:rPr lang="en-US" altLang="ja-JP" sz="2200" dirty="0" smtClean="0">
                <a:latin typeface="Arial"/>
                <a:cs typeface="Arial"/>
              </a:rPr>
              <a:t> </a:t>
            </a:r>
            <a:r>
              <a:rPr lang="en-US" altLang="ja-JP" sz="2200" dirty="0" smtClean="0">
                <a:latin typeface="Arial"/>
                <a:cs typeface="Arial"/>
                <a:sym typeface="Wingdings"/>
              </a:rPr>
              <a:t> T</a:t>
            </a:r>
            <a:r>
              <a:rPr lang="en-US" altLang="ja-JP" sz="2200" dirty="0">
                <a:latin typeface="Arial"/>
                <a:cs typeface="Arial"/>
                <a:sym typeface="Wingdings"/>
              </a:rPr>
              <a:t> </a:t>
            </a:r>
            <a:r>
              <a:rPr lang="en-US" altLang="ja-JP" sz="2200" dirty="0" smtClean="0">
                <a:latin typeface="Arial"/>
                <a:cs typeface="Arial"/>
                <a:sym typeface="Wingdings"/>
              </a:rPr>
              <a:t>: space-time evolution, T dependence of </a:t>
            </a:r>
            <a:r>
              <a:rPr lang="en-US" altLang="ja-JP" sz="2200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altLang="ja-JP" sz="2200" dirty="0" smtClean="0">
                <a:latin typeface="Arial"/>
                <a:cs typeface="Arial"/>
                <a:sym typeface="Wingdings"/>
              </a:rPr>
              <a:t>/s, chiral symmetry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  <a:sym typeface="Wingdings"/>
              </a:rPr>
              <a:t>Differential measurements (</a:t>
            </a:r>
            <a:r>
              <a:rPr lang="en-US" altLang="ja-JP" sz="2200" dirty="0" err="1" smtClean="0">
                <a:latin typeface="Arial"/>
                <a:cs typeface="Arial"/>
                <a:sym typeface="Wingdings"/>
              </a:rPr>
              <a:t>pT</a:t>
            </a:r>
            <a:r>
              <a:rPr lang="en-US" altLang="ja-JP" sz="2200" dirty="0" smtClean="0">
                <a:latin typeface="Arial"/>
                <a:cs typeface="Arial"/>
                <a:sym typeface="Wingdings"/>
              </a:rPr>
              <a:t>, </a:t>
            </a:r>
            <a:r>
              <a:rPr lang="en-US" altLang="ja-JP" sz="2200" dirty="0" err="1" smtClean="0">
                <a:latin typeface="Arial"/>
                <a:cs typeface="Arial"/>
                <a:sym typeface="Wingdings"/>
              </a:rPr>
              <a:t>v</a:t>
            </a:r>
            <a:r>
              <a:rPr lang="en-US" altLang="ja-JP" sz="2200" baseline="-25000" dirty="0" err="1" smtClean="0">
                <a:latin typeface="Arial"/>
                <a:cs typeface="Arial"/>
                <a:sym typeface="Wingdings"/>
              </a:rPr>
              <a:t>n</a:t>
            </a:r>
            <a:r>
              <a:rPr lang="en-US" altLang="ja-JP" sz="2200" dirty="0" smtClean="0">
                <a:latin typeface="Arial"/>
                <a:cs typeface="Arial"/>
                <a:sym typeface="Wingdings"/>
              </a:rPr>
              <a:t>, </a:t>
            </a:r>
            <a:r>
              <a:rPr lang="en-US" altLang="ja-JP" sz="2200" dirty="0" err="1" smtClean="0">
                <a:latin typeface="Arial"/>
                <a:cs typeface="Arial"/>
                <a:sym typeface="Wingdings"/>
              </a:rPr>
              <a:t>M</a:t>
            </a:r>
            <a:r>
              <a:rPr lang="en-US" altLang="ja-JP" sz="2200" baseline="-25000" dirty="0" err="1" smtClean="0">
                <a:latin typeface="Arial"/>
                <a:cs typeface="Arial"/>
                <a:sym typeface="Wingdings"/>
              </a:rPr>
              <a:t>ll</a:t>
            </a:r>
            <a:r>
              <a:rPr lang="en-US" altLang="ja-JP" sz="2200" baseline="-25000" dirty="0" smtClean="0">
                <a:latin typeface="Arial"/>
                <a:cs typeface="Arial"/>
                <a:sym typeface="Wingdings"/>
              </a:rPr>
              <a:t>, </a:t>
            </a:r>
            <a:r>
              <a:rPr lang="en-US" altLang="ja-JP" sz="2200" dirty="0" smtClean="0">
                <a:latin typeface="Arial"/>
                <a:cs typeface="Arial"/>
                <a:sym typeface="Wingdings"/>
              </a:rPr>
              <a:t>polarization)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Heavy flavor</a:t>
            </a:r>
          </a:p>
          <a:p>
            <a:pPr lvl="1"/>
            <a:r>
              <a:rPr lang="en-US" altLang="ja-JP" sz="2200" dirty="0" err="1" smtClean="0">
                <a:latin typeface="Arial"/>
                <a:cs typeface="Arial"/>
              </a:rPr>
              <a:t>Thermalization</a:t>
            </a:r>
            <a:r>
              <a:rPr lang="en-US" altLang="ja-JP" sz="2200" dirty="0" smtClean="0">
                <a:latin typeface="Arial"/>
                <a:cs typeface="Arial"/>
              </a:rPr>
              <a:t> of c and b. Transport properties. Charmed baryons (coalescence, </a:t>
            </a:r>
            <a:r>
              <a:rPr lang="en-US" altLang="ja-JP" sz="2200" dirty="0" err="1" smtClean="0">
                <a:latin typeface="Arial"/>
                <a:cs typeface="Arial"/>
              </a:rPr>
              <a:t>freezeout</a:t>
            </a:r>
            <a:r>
              <a:rPr lang="en-US" altLang="ja-JP" sz="2200" dirty="0" smtClean="0">
                <a:latin typeface="Arial"/>
                <a:cs typeface="Arial"/>
              </a:rPr>
              <a:t>)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</a:rPr>
              <a:t>R</a:t>
            </a:r>
            <a:r>
              <a:rPr lang="en-US" altLang="ja-JP" sz="2200" baseline="-25000" dirty="0" smtClean="0">
                <a:latin typeface="Arial"/>
                <a:cs typeface="Arial"/>
              </a:rPr>
              <a:t>AA</a:t>
            </a:r>
            <a:r>
              <a:rPr lang="en-US" altLang="ja-JP" sz="2200" dirty="0" smtClean="0">
                <a:latin typeface="Arial"/>
                <a:cs typeface="Arial"/>
              </a:rPr>
              <a:t>, </a:t>
            </a:r>
            <a:r>
              <a:rPr lang="en-US" altLang="ja-JP" sz="2200" dirty="0" err="1" smtClean="0">
                <a:latin typeface="Arial"/>
                <a:cs typeface="Arial"/>
              </a:rPr>
              <a:t>v</a:t>
            </a:r>
            <a:r>
              <a:rPr lang="en-US" altLang="ja-JP" sz="22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2200" dirty="0" smtClean="0">
                <a:latin typeface="Arial"/>
                <a:cs typeface="Arial"/>
              </a:rPr>
              <a:t>, high </a:t>
            </a:r>
            <a:r>
              <a:rPr lang="en-US" altLang="ja-JP" sz="2200" dirty="0" err="1" smtClean="0">
                <a:latin typeface="Arial"/>
                <a:cs typeface="Arial"/>
              </a:rPr>
              <a:t>p</a:t>
            </a:r>
            <a:r>
              <a:rPr lang="en-US" altLang="ja-JP" sz="22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200" dirty="0" smtClean="0">
                <a:latin typeface="Arial"/>
                <a:cs typeface="Arial"/>
              </a:rPr>
              <a:t> vs. fine centrality, correlation of HF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Jets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</a:rPr>
              <a:t>Systematic studies (wide Et range, event characterization </a:t>
            </a:r>
            <a:r>
              <a:rPr lang="en-US" altLang="ja-JP" sz="2200" dirty="0" err="1" smtClean="0">
                <a:latin typeface="Arial"/>
                <a:cs typeface="Arial"/>
              </a:rPr>
              <a:t>w.r.t</a:t>
            </a:r>
            <a:r>
              <a:rPr lang="en-US" altLang="ja-JP" sz="2200" dirty="0" smtClean="0">
                <a:latin typeface="Arial"/>
                <a:cs typeface="Arial"/>
              </a:rPr>
              <a:t> </a:t>
            </a:r>
            <a:r>
              <a:rPr lang="en-US" altLang="ja-JP" sz="2200" dirty="0" err="1" smtClean="0">
                <a:latin typeface="Arial"/>
                <a:cs typeface="Arial"/>
              </a:rPr>
              <a:t>A</a:t>
            </a:r>
            <a:r>
              <a:rPr lang="en-US" altLang="ja-JP" sz="2200" baseline="-25000" dirty="0" err="1" smtClean="0">
                <a:latin typeface="Arial"/>
                <a:cs typeface="Arial"/>
              </a:rPr>
              <a:t>j</a:t>
            </a:r>
            <a:r>
              <a:rPr lang="en-US" altLang="ja-JP" sz="2200" dirty="0" smtClean="0">
                <a:latin typeface="Arial"/>
                <a:cs typeface="Arial"/>
              </a:rPr>
              <a:t>)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</a:rPr>
              <a:t>Gamma-jets, di-jets, heavy quark-jets (E scale vs. collisional loss)</a:t>
            </a:r>
          </a:p>
          <a:p>
            <a:r>
              <a:rPr lang="en-US" altLang="ja-JP" sz="2400" dirty="0" smtClean="0">
                <a:latin typeface="Arial"/>
                <a:cs typeface="Arial"/>
              </a:rPr>
              <a:t>Flow</a:t>
            </a:r>
          </a:p>
          <a:p>
            <a:pPr lvl="1"/>
            <a:r>
              <a:rPr lang="en-US" altLang="ja-JP" sz="2200" dirty="0" err="1">
                <a:latin typeface="Arial"/>
                <a:cs typeface="Arial"/>
              </a:rPr>
              <a:t>v</a:t>
            </a:r>
            <a:r>
              <a:rPr lang="en-US" altLang="ja-JP" sz="22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2200" dirty="0" smtClean="0">
                <a:latin typeface="Arial"/>
                <a:cs typeface="Arial"/>
              </a:rPr>
              <a:t> for centrality, PID, HQ, photon, lepton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</a:rPr>
              <a:t>E-by-e </a:t>
            </a:r>
            <a:r>
              <a:rPr lang="en-US" altLang="ja-JP" sz="2200" dirty="0" err="1" smtClean="0">
                <a:latin typeface="Arial"/>
                <a:cs typeface="Arial"/>
              </a:rPr>
              <a:t>v</a:t>
            </a:r>
            <a:r>
              <a:rPr lang="en-US" altLang="ja-JP" sz="22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2200" dirty="0" smtClean="0">
                <a:latin typeface="Arial"/>
                <a:cs typeface="Arial"/>
              </a:rPr>
              <a:t>, Correlation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566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Shopping lists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158201"/>
            <a:ext cx="8520745" cy="5353067"/>
          </a:xfrm>
        </p:spPr>
        <p:txBody>
          <a:bodyPr/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Event-by-event</a:t>
            </a:r>
            <a:r>
              <a:rPr kumimoji="1" lang="ja-JP" altLang="en-US" sz="2400" dirty="0" smtClean="0">
                <a:latin typeface="Arial"/>
                <a:cs typeface="Arial"/>
              </a:rPr>
              <a:t>の物理</a:t>
            </a:r>
            <a:endParaRPr kumimoji="1" lang="en-US" altLang="ja-JP" sz="2400" dirty="0" smtClean="0">
              <a:latin typeface="Arial"/>
              <a:cs typeface="Arial"/>
            </a:endParaRPr>
          </a:p>
          <a:p>
            <a:pPr lvl="1"/>
            <a:r>
              <a:rPr lang="ja-JP" altLang="en-US" sz="2200" dirty="0" smtClean="0">
                <a:latin typeface="Arial"/>
                <a:cs typeface="Arial"/>
              </a:rPr>
              <a:t>今までの場合分け</a:t>
            </a:r>
            <a:r>
              <a:rPr lang="en-US" altLang="ja-JP" sz="2200" dirty="0" smtClean="0">
                <a:latin typeface="Arial"/>
                <a:cs typeface="Arial"/>
              </a:rPr>
              <a:t>: </a:t>
            </a:r>
            <a:r>
              <a:rPr kumimoji="1" lang="en-US" altLang="ja-JP" sz="2200" dirty="0" smtClean="0">
                <a:latin typeface="Arial"/>
                <a:cs typeface="Arial"/>
              </a:rPr>
              <a:t>Centrality,  event plane (</a:t>
            </a:r>
            <a:r>
              <a:rPr lang="en-US" altLang="ja-JP" sz="2200" dirty="0" err="1">
                <a:latin typeface="Symbol" charset="2"/>
                <a:cs typeface="Symbol" charset="2"/>
              </a:rPr>
              <a:t>y</a:t>
            </a:r>
            <a:r>
              <a:rPr kumimoji="1" lang="en-US" altLang="ja-JP" sz="2200" baseline="-25000" dirty="0" err="1" smtClean="0">
                <a:latin typeface="Arial"/>
                <a:cs typeface="Arial"/>
              </a:rPr>
              <a:t>n</a:t>
            </a:r>
            <a:r>
              <a:rPr kumimoji="1" lang="en-US" altLang="ja-JP" sz="2200" dirty="0" smtClean="0">
                <a:latin typeface="Arial"/>
                <a:cs typeface="Arial"/>
              </a:rPr>
              <a:t>)</a:t>
            </a:r>
            <a:endParaRPr lang="en-US" altLang="ja-JP" sz="2200" dirty="0" smtClean="0">
              <a:latin typeface="Arial"/>
              <a:cs typeface="Arial"/>
            </a:endParaRPr>
          </a:p>
          <a:p>
            <a:pPr lvl="1"/>
            <a:r>
              <a:rPr lang="en-US" altLang="ja-JP" sz="2200" dirty="0" smtClean="0">
                <a:latin typeface="Arial"/>
                <a:cs typeface="Arial"/>
              </a:rPr>
              <a:t>Multi-dimensional analysis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vs. Jet Et, Jet/hard photon multiplicity, jet-energy asymmetry </a:t>
            </a:r>
          </a:p>
          <a:p>
            <a:pPr lvl="3"/>
            <a:r>
              <a:rPr lang="en-US" altLang="ja-JP" sz="1800" dirty="0" smtClean="0">
                <a:latin typeface="Arial"/>
                <a:cs typeface="Arial"/>
              </a:rPr>
              <a:t>No jet, One jet Et=100 </a:t>
            </a:r>
            <a:r>
              <a:rPr lang="en-US" altLang="ja-JP" sz="1800" dirty="0" err="1" smtClean="0">
                <a:latin typeface="Arial"/>
                <a:cs typeface="Arial"/>
              </a:rPr>
              <a:t>GeV</a:t>
            </a:r>
            <a:r>
              <a:rPr lang="en-US" altLang="ja-JP" sz="1800" dirty="0" smtClean="0">
                <a:latin typeface="Arial"/>
                <a:cs typeface="Arial"/>
              </a:rPr>
              <a:t> vs. Two jets 50 </a:t>
            </a:r>
            <a:r>
              <a:rPr lang="en-US" altLang="ja-JP" sz="1800" dirty="0" err="1" smtClean="0">
                <a:latin typeface="Arial"/>
                <a:cs typeface="Arial"/>
              </a:rPr>
              <a:t>GeV</a:t>
            </a:r>
            <a:endParaRPr lang="en-US" altLang="ja-JP" sz="1800" dirty="0" smtClean="0">
              <a:latin typeface="Arial"/>
              <a:cs typeface="Arial"/>
            </a:endParaRPr>
          </a:p>
          <a:p>
            <a:pPr lvl="3"/>
            <a:r>
              <a:rPr lang="en-US" altLang="ja-JP" sz="1800" dirty="0" smtClean="0">
                <a:latin typeface="Arial"/>
                <a:cs typeface="Arial"/>
              </a:rPr>
              <a:t>Angular correlation 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Event-by-event </a:t>
            </a:r>
            <a:r>
              <a:rPr lang="en-US" altLang="ja-JP" sz="2000" dirty="0" err="1" smtClean="0">
                <a:latin typeface="Arial"/>
                <a:cs typeface="Arial"/>
              </a:rPr>
              <a:t>v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2000" dirty="0" smtClean="0">
                <a:latin typeface="Arial"/>
                <a:cs typeface="Arial"/>
              </a:rPr>
              <a:t>(</a:t>
            </a:r>
            <a:r>
              <a:rPr lang="en-US" altLang="ja-JP" sz="2000" dirty="0" err="1" smtClean="0">
                <a:latin typeface="Arial"/>
                <a:cs typeface="Arial"/>
              </a:rPr>
              <a:t>p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000" dirty="0" smtClean="0">
                <a:latin typeface="Arial"/>
                <a:cs typeface="Arial"/>
              </a:rPr>
              <a:t>,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000" dirty="0" smtClean="0">
                <a:latin typeface="Arial"/>
                <a:cs typeface="Arial"/>
              </a:rPr>
              <a:t>) of hard vs. </a:t>
            </a:r>
            <a:r>
              <a:rPr lang="en-US" altLang="ja-JP" sz="2000" dirty="0" err="1" smtClean="0">
                <a:latin typeface="Arial"/>
                <a:cs typeface="Arial"/>
              </a:rPr>
              <a:t>v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2000" dirty="0" smtClean="0">
                <a:latin typeface="Arial"/>
                <a:cs typeface="Arial"/>
              </a:rPr>
              <a:t>(</a:t>
            </a:r>
            <a:r>
              <a:rPr lang="en-US" altLang="ja-JP" sz="2000" dirty="0" err="1" smtClean="0">
                <a:latin typeface="Arial"/>
                <a:cs typeface="Arial"/>
              </a:rPr>
              <a:t>p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000" dirty="0" smtClean="0">
                <a:latin typeface="Arial"/>
                <a:cs typeface="Arial"/>
              </a:rPr>
              <a:t>,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000" dirty="0" smtClean="0">
                <a:latin typeface="Arial"/>
                <a:cs typeface="Arial"/>
              </a:rPr>
              <a:t>) of soft </a:t>
            </a:r>
            <a:r>
              <a:rPr lang="en-US" altLang="ja-JP" sz="2000" dirty="0" smtClean="0">
                <a:latin typeface="Arial"/>
                <a:cs typeface="Arial"/>
              </a:rPr>
              <a:t>(correlation), their correlation vs</a:t>
            </a:r>
            <a:r>
              <a:rPr lang="en-US" altLang="ja-JP" sz="2000" dirty="0" smtClean="0">
                <a:latin typeface="Arial"/>
                <a:cs typeface="Arial"/>
              </a:rPr>
              <a:t>. </a:t>
            </a:r>
            <a:r>
              <a:rPr lang="en-US" altLang="ja-JP" sz="2000" dirty="0" smtClean="0">
                <a:latin typeface="Arial"/>
                <a:cs typeface="Arial"/>
              </a:rPr>
              <a:t>n-</a:t>
            </a:r>
            <a:r>
              <a:rPr lang="en-US" altLang="ja-JP" sz="2000" dirty="0" err="1" smtClean="0">
                <a:latin typeface="Arial"/>
                <a:cs typeface="Arial"/>
              </a:rPr>
              <a:t>th</a:t>
            </a:r>
            <a:r>
              <a:rPr lang="en-US" altLang="ja-JP" sz="2000" dirty="0" smtClean="0">
                <a:latin typeface="Arial"/>
                <a:cs typeface="Arial"/>
              </a:rPr>
              <a:t> order radial </a:t>
            </a:r>
            <a:r>
              <a:rPr lang="en-US" altLang="ja-JP" sz="2000" dirty="0" smtClean="0">
                <a:latin typeface="Arial"/>
                <a:cs typeface="Arial"/>
              </a:rPr>
              <a:t>flow 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b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n</a:t>
            </a:r>
            <a:endParaRPr lang="en-US" altLang="ja-JP" sz="2000" baseline="-25000" dirty="0" smtClean="0">
              <a:latin typeface="Arial"/>
              <a:cs typeface="Arial"/>
            </a:endParaRP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Fluctuation and event-by-event 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b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en-US" altLang="ja-JP" sz="2000" dirty="0" smtClean="0">
                <a:latin typeface="Arial"/>
                <a:cs typeface="Arial"/>
              </a:rPr>
              <a:t>(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</a:t>
            </a:r>
            <a:r>
              <a:rPr lang="en-US" altLang="ja-JP" sz="2000" dirty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altLang="ja-JP" sz="2000" dirty="0" smtClean="0">
                <a:latin typeface="Arial"/>
                <a:cs typeface="Arial"/>
              </a:rPr>
              <a:t>/s, </a:t>
            </a:r>
            <a:r>
              <a:rPr lang="en-US" altLang="ja-JP" sz="2000" dirty="0">
                <a:latin typeface="Symbol" charset="2"/>
                <a:cs typeface="Symbol" charset="2"/>
              </a:rPr>
              <a:t>z</a:t>
            </a:r>
            <a:r>
              <a:rPr lang="en-US" altLang="ja-JP" sz="2000" dirty="0" smtClean="0">
                <a:latin typeface="Arial"/>
                <a:cs typeface="Arial"/>
              </a:rPr>
              <a:t>/s) vs. </a:t>
            </a:r>
            <a:r>
              <a:rPr lang="en-US" altLang="ja-JP" sz="2000" dirty="0" err="1" smtClean="0">
                <a:latin typeface="Arial"/>
                <a:cs typeface="Arial"/>
              </a:rPr>
              <a:t>v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n</a:t>
            </a:r>
            <a:endParaRPr lang="en-US" altLang="ja-JP" sz="2000" baseline="-25000" dirty="0" smtClean="0">
              <a:latin typeface="Arial"/>
              <a:cs typeface="Arial"/>
            </a:endParaRP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Searc</a:t>
            </a:r>
            <a:r>
              <a:rPr lang="en-US" altLang="ja-JP" sz="2000" dirty="0" smtClean="0">
                <a:latin typeface="Arial"/>
                <a:cs typeface="Arial"/>
              </a:rPr>
              <a:t>h for </a:t>
            </a:r>
            <a:r>
              <a:rPr lang="en-US" altLang="ja-JP" sz="2000" dirty="0" smtClean="0">
                <a:latin typeface="Arial"/>
                <a:cs typeface="Arial"/>
              </a:rPr>
              <a:t>large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b</a:t>
            </a:r>
            <a:r>
              <a:rPr lang="en-US" altLang="ja-JP" sz="2000" dirty="0" smtClean="0">
                <a:latin typeface="Arial"/>
                <a:cs typeface="Arial"/>
              </a:rPr>
              <a:t>/</a:t>
            </a:r>
            <a:r>
              <a:rPr lang="en-US" altLang="ja-JP" sz="2000" dirty="0" err="1" smtClean="0">
                <a:latin typeface="Arial"/>
                <a:cs typeface="Arial"/>
              </a:rPr>
              <a:t>v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n</a:t>
            </a:r>
            <a:r>
              <a:rPr lang="en-US" altLang="ja-JP" sz="2000" dirty="0" smtClean="0">
                <a:latin typeface="Arial"/>
                <a:cs typeface="Arial"/>
              </a:rPr>
              <a:t> event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di-lepton (catch high </a:t>
            </a:r>
            <a:r>
              <a:rPr lang="en-US" altLang="ja-JP" sz="2000" dirty="0" err="1" smtClean="0">
                <a:latin typeface="Arial"/>
                <a:cs typeface="Arial"/>
              </a:rPr>
              <a:t>M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ee</a:t>
            </a:r>
            <a:r>
              <a:rPr lang="en-US" altLang="ja-JP" sz="2000" dirty="0" smtClean="0">
                <a:latin typeface="Arial"/>
                <a:cs typeface="Arial"/>
              </a:rPr>
              <a:t>/</a:t>
            </a:r>
            <a:r>
              <a:rPr lang="en-US" altLang="ja-JP" sz="2000" dirty="0" err="1" smtClean="0">
                <a:latin typeface="Arial"/>
                <a:cs typeface="Arial"/>
              </a:rPr>
              <a:t>p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T</a:t>
            </a:r>
            <a:r>
              <a:rPr lang="en-US" altLang="ja-JP" sz="2000" dirty="0" smtClean="0">
                <a:latin typeface="Arial"/>
                <a:cs typeface="Arial"/>
              </a:rPr>
              <a:t> event)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…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Always under consideration 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246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083" y="3095041"/>
            <a:ext cx="3418917" cy="37629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upgrade</a:t>
            </a:r>
            <a:r>
              <a:rPr kumimoji="1" lang="ja-JP" altLang="en-US" dirty="0" smtClean="0"/>
              <a:t>計画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686800" cy="4525963"/>
          </a:xfrm>
        </p:spPr>
        <p:txBody>
          <a:bodyPr/>
          <a:lstStyle/>
          <a:p>
            <a:r>
              <a:rPr lang="en-US" altLang="ja-JP" sz="2400" dirty="0" smtClean="0"/>
              <a:t>LS1(2013-2015)</a:t>
            </a:r>
          </a:p>
          <a:p>
            <a:pPr lvl="1"/>
            <a:r>
              <a:rPr kumimoji="1" lang="en-US" altLang="ja-JP" sz="2200" dirty="0" smtClean="0"/>
              <a:t>DCAL</a:t>
            </a:r>
            <a:r>
              <a:rPr kumimoji="1" lang="ja-JP" altLang="en-US" sz="2200" dirty="0" smtClean="0"/>
              <a:t>の建設</a:t>
            </a:r>
            <a:r>
              <a:rPr lang="en-US" altLang="ja-JP" sz="2200" dirty="0" smtClean="0"/>
              <a:t>, TRD</a:t>
            </a:r>
            <a:r>
              <a:rPr lang="ja-JP" altLang="en-US" sz="2200" dirty="0" smtClean="0"/>
              <a:t>の建設、</a:t>
            </a:r>
            <a:r>
              <a:rPr lang="en-US" altLang="ja-JP" sz="2200" dirty="0" smtClean="0"/>
              <a:t>TPC(</a:t>
            </a:r>
            <a:r>
              <a:rPr lang="ja-JP" altLang="en-US" sz="2200" dirty="0" smtClean="0"/>
              <a:t>など</a:t>
            </a:r>
            <a:r>
              <a:rPr lang="en-US" altLang="ja-JP" sz="2200" dirty="0" smtClean="0"/>
              <a:t>)</a:t>
            </a:r>
            <a:r>
              <a:rPr lang="ja-JP" altLang="en-US" sz="2200" dirty="0" smtClean="0"/>
              <a:t>の読み出し高速化</a:t>
            </a:r>
            <a:endParaRPr lang="en-US" altLang="ja-JP" sz="2200" dirty="0">
              <a:sym typeface="Wingdings"/>
            </a:endParaRPr>
          </a:p>
          <a:p>
            <a:pPr lvl="2"/>
            <a:r>
              <a:rPr kumimoji="1" lang="ja-JP" altLang="en-US" sz="2000" dirty="0" smtClean="0">
                <a:sym typeface="Wingdings"/>
              </a:rPr>
              <a:t>ジェット・ハード光子の物理</a:t>
            </a:r>
            <a:endParaRPr kumimoji="1" lang="en-US" altLang="ja-JP" sz="2000" dirty="0" smtClean="0">
              <a:sym typeface="Wingdings"/>
            </a:endParaRPr>
          </a:p>
          <a:p>
            <a:pPr lvl="3"/>
            <a:r>
              <a:rPr lang="en-US" altLang="ja-JP" sz="1600" dirty="0" smtClean="0">
                <a:sym typeface="Wingdings"/>
              </a:rPr>
              <a:t>Di-jet, pi0-jets (gluon jets), gamma-jet (quark jet)</a:t>
            </a:r>
            <a:endParaRPr kumimoji="1" lang="en-US" altLang="ja-JP" sz="1600" dirty="0" smtClean="0">
              <a:sym typeface="Wingdings"/>
            </a:endParaRPr>
          </a:p>
          <a:p>
            <a:pPr lvl="2"/>
            <a:r>
              <a:rPr lang="ja-JP" altLang="en-US" sz="2000" dirty="0" smtClean="0">
                <a:sym typeface="Wingdings"/>
              </a:rPr>
              <a:t>ハードとソフト粒子の相関測定</a:t>
            </a:r>
            <a:r>
              <a:rPr lang="en-US" altLang="ja-JP" sz="2000" dirty="0" smtClean="0">
                <a:sym typeface="Wingdings"/>
              </a:rPr>
              <a:t>(</a:t>
            </a:r>
            <a:r>
              <a:rPr lang="ja-JP" altLang="en-US" sz="2000" dirty="0" smtClean="0">
                <a:sym typeface="Wingdings"/>
              </a:rPr>
              <a:t>失ったエネルギーの変貌</a:t>
            </a:r>
            <a:r>
              <a:rPr lang="en-US" altLang="ja-JP" sz="2000" dirty="0" smtClean="0">
                <a:sym typeface="Wingdings"/>
              </a:rPr>
              <a:t>)</a:t>
            </a:r>
          </a:p>
          <a:p>
            <a:pPr lvl="3"/>
            <a:r>
              <a:rPr lang="en-US" altLang="ja-JP" sz="1600" dirty="0" smtClean="0">
                <a:sym typeface="Wingdings"/>
              </a:rPr>
              <a:t>Correlation between </a:t>
            </a:r>
            <a:r>
              <a:rPr lang="en-US" altLang="ja-JP" sz="1600" dirty="0" err="1" smtClean="0">
                <a:sym typeface="Wingdings"/>
              </a:rPr>
              <a:t>EMCal</a:t>
            </a:r>
            <a:r>
              <a:rPr lang="en-US" altLang="ja-JP" sz="1600" dirty="0" smtClean="0">
                <a:sym typeface="Wingdings"/>
              </a:rPr>
              <a:t>/D-CAL and TPC</a:t>
            </a:r>
          </a:p>
          <a:p>
            <a:pPr lvl="2"/>
            <a:r>
              <a:rPr lang="ja-JP" altLang="en-US" sz="2000" dirty="0" smtClean="0">
                <a:sym typeface="Wingdings"/>
              </a:rPr>
              <a:t>重クォークや電子対の物理</a:t>
            </a:r>
            <a:endParaRPr lang="en-US" altLang="ja-JP" sz="2000" dirty="0" smtClean="0">
              <a:sym typeface="Wingdings"/>
            </a:endParaRPr>
          </a:p>
          <a:p>
            <a:pPr lvl="2"/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87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3994"/>
            <a:ext cx="5853265" cy="25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7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upgrade</a:t>
            </a:r>
            <a:r>
              <a:rPr kumimoji="1" lang="ja-JP" altLang="en-US" dirty="0" smtClean="0"/>
              <a:t>計画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686800" cy="4525963"/>
          </a:xfrm>
        </p:spPr>
        <p:txBody>
          <a:bodyPr/>
          <a:lstStyle/>
          <a:p>
            <a:r>
              <a:rPr lang="en-US" altLang="ja-JP" sz="2400" dirty="0" smtClean="0"/>
              <a:t>L</a:t>
            </a:r>
            <a:r>
              <a:rPr kumimoji="1" lang="en-US" altLang="ja-JP" sz="2400" dirty="0" smtClean="0"/>
              <a:t>S2(2018)</a:t>
            </a:r>
          </a:p>
          <a:p>
            <a:pPr lvl="1"/>
            <a:r>
              <a:rPr lang="en-US" altLang="ja-JP" sz="2200" dirty="0" smtClean="0"/>
              <a:t>50kHz</a:t>
            </a:r>
            <a:r>
              <a:rPr lang="en-US" altLang="ja-JP" sz="2200" dirty="0"/>
              <a:t> </a:t>
            </a:r>
            <a:r>
              <a:rPr lang="en-US" altLang="ja-JP" sz="2200" dirty="0" err="1" smtClean="0"/>
              <a:t>Pb-Pb</a:t>
            </a:r>
            <a:r>
              <a:rPr lang="en-US" altLang="ja-JP" sz="2200" dirty="0" smtClean="0"/>
              <a:t> MB</a:t>
            </a:r>
            <a:r>
              <a:rPr lang="ja-JP" altLang="en-US" sz="2200" dirty="0" smtClean="0"/>
              <a:t>でのデータ取得</a:t>
            </a:r>
            <a:r>
              <a:rPr lang="en-US" altLang="ja-JP" sz="2200" dirty="0" smtClean="0"/>
              <a:t> (</a:t>
            </a:r>
            <a:r>
              <a:rPr lang="ja-JP" altLang="en-US" sz="2200" dirty="0" smtClean="0"/>
              <a:t>今の</a:t>
            </a:r>
            <a:r>
              <a:rPr lang="en-US" altLang="ja-JP" sz="2200" dirty="0" smtClean="0"/>
              <a:t>100</a:t>
            </a:r>
            <a:r>
              <a:rPr lang="ja-JP" altLang="en-US" sz="2200" dirty="0" smtClean="0"/>
              <a:t>倍</a:t>
            </a:r>
            <a:r>
              <a:rPr lang="en-US" altLang="ja-JP" sz="2200" dirty="0" smtClean="0"/>
              <a:t>)</a:t>
            </a:r>
          </a:p>
          <a:p>
            <a:pPr lvl="1"/>
            <a:r>
              <a:rPr lang="ja-JP" altLang="en-US" sz="2200" dirty="0" smtClean="0"/>
              <a:t>最内層</a:t>
            </a:r>
            <a:r>
              <a:rPr lang="en-US" altLang="ja-JP" sz="2200" dirty="0" smtClean="0"/>
              <a:t>SPD</a:t>
            </a:r>
            <a:r>
              <a:rPr lang="ja-JP" altLang="en-US" sz="2200" dirty="0" smtClean="0"/>
              <a:t>の建設、</a:t>
            </a:r>
            <a:r>
              <a:rPr lang="en-US" altLang="ja-JP" sz="2200" b="1" u="sng" dirty="0" smtClean="0">
                <a:solidFill>
                  <a:srgbClr val="3366FF"/>
                </a:solidFill>
              </a:rPr>
              <a:t>TPC</a:t>
            </a:r>
            <a:r>
              <a:rPr lang="ja-JP" altLang="en-US" sz="2200" b="1" u="sng" dirty="0" smtClean="0">
                <a:solidFill>
                  <a:srgbClr val="3366FF"/>
                </a:solidFill>
              </a:rPr>
              <a:t>の高度化</a:t>
            </a:r>
            <a:r>
              <a:rPr lang="en-US" altLang="ja-JP" sz="2200" b="1" u="sng" dirty="0" smtClean="0">
                <a:solidFill>
                  <a:srgbClr val="3366FF"/>
                </a:solidFill>
              </a:rPr>
              <a:t>(MWPC-&gt;GEM</a:t>
            </a:r>
            <a:r>
              <a:rPr lang="ja-JP" altLang="en-US" sz="2200" b="1" u="sng" dirty="0" smtClean="0">
                <a:solidFill>
                  <a:srgbClr val="3366FF"/>
                </a:solidFill>
              </a:rPr>
              <a:t>へ</a:t>
            </a:r>
            <a:r>
              <a:rPr lang="en-US" altLang="ja-JP" sz="2200" b="1" u="sng" dirty="0" smtClean="0">
                <a:solidFill>
                  <a:srgbClr val="3366FF"/>
                </a:solidFill>
              </a:rPr>
              <a:t>, R&amp;D by </a:t>
            </a:r>
            <a:r>
              <a:rPr lang="ja-JP" altLang="en-US" sz="2200" b="1" u="sng" dirty="0" smtClean="0">
                <a:solidFill>
                  <a:srgbClr val="3366FF"/>
                </a:solidFill>
              </a:rPr>
              <a:t>東大</a:t>
            </a:r>
            <a:r>
              <a:rPr lang="en-US" altLang="ja-JP" sz="2200" b="1" u="sng" dirty="0" smtClean="0">
                <a:solidFill>
                  <a:srgbClr val="3366FF"/>
                </a:solidFill>
              </a:rPr>
              <a:t>)</a:t>
            </a:r>
          </a:p>
          <a:p>
            <a:pPr lvl="1"/>
            <a:r>
              <a:rPr lang="en-US" altLang="ja-JP" sz="2200" dirty="0" smtClean="0"/>
              <a:t>MFT</a:t>
            </a:r>
            <a:r>
              <a:rPr lang="ja-JP" altLang="en-US" sz="2200" dirty="0" smtClean="0"/>
              <a:t>の建設</a:t>
            </a:r>
            <a:r>
              <a:rPr lang="en-US" altLang="ja-JP" sz="2200" dirty="0" smtClean="0"/>
              <a:t>(</a:t>
            </a:r>
            <a:r>
              <a:rPr lang="en-US" altLang="ja-JP" sz="2200" dirty="0" err="1" smtClean="0"/>
              <a:t>muon</a:t>
            </a:r>
            <a:r>
              <a:rPr lang="en-US" altLang="ja-JP" sz="2200" dirty="0" smtClean="0"/>
              <a:t> absorber</a:t>
            </a:r>
            <a:r>
              <a:rPr lang="ja-JP" altLang="en-US" sz="2200" dirty="0" smtClean="0"/>
              <a:t>の前のシリコンピクセル</a:t>
            </a:r>
            <a:r>
              <a:rPr lang="en-US" altLang="ja-JP" sz="2200" dirty="0" smtClean="0"/>
              <a:t>)</a:t>
            </a:r>
          </a:p>
          <a:p>
            <a:pPr lvl="1"/>
            <a:r>
              <a:rPr kumimoji="1" lang="ja-JP" altLang="en-US" sz="2200" dirty="0" smtClean="0"/>
              <a:t>読み出しの高速化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トリガーレス</a:t>
            </a:r>
            <a:r>
              <a:rPr lang="en-US" altLang="ja-JP" sz="2200" dirty="0" smtClean="0"/>
              <a:t> or </a:t>
            </a:r>
            <a:r>
              <a:rPr lang="ja-JP" altLang="en-US" sz="2200" dirty="0" smtClean="0"/>
              <a:t>パイプライン化</a:t>
            </a:r>
            <a:r>
              <a:rPr lang="en-US" altLang="ja-JP" sz="2200" dirty="0" smtClean="0"/>
              <a:t>)</a:t>
            </a:r>
          </a:p>
          <a:p>
            <a:pPr lvl="2"/>
            <a:r>
              <a:rPr kumimoji="1" lang="ja-JP" altLang="en-US" sz="2000" dirty="0" smtClean="0"/>
              <a:t>重クォークの物理、チャームバリオン、広運動量チャーム</a:t>
            </a:r>
            <a:r>
              <a:rPr kumimoji="1" lang="en-US" altLang="ja-JP" sz="2000" dirty="0" smtClean="0"/>
              <a:t>/</a:t>
            </a:r>
            <a:r>
              <a:rPr kumimoji="1" lang="ja-JP" altLang="en-US" sz="2000" dirty="0" smtClean="0"/>
              <a:t>ボトム</a:t>
            </a:r>
            <a:endParaRPr kumimoji="1" lang="en-US" altLang="ja-JP" sz="2000" dirty="0" smtClean="0"/>
          </a:p>
          <a:p>
            <a:pPr lvl="2"/>
            <a:r>
              <a:rPr lang="ja-JP" altLang="en-US" sz="2000" dirty="0" smtClean="0"/>
              <a:t>光子</a:t>
            </a:r>
            <a:r>
              <a:rPr lang="en-US" altLang="ja-JP" sz="2000" dirty="0" smtClean="0"/>
              <a:t>•</a:t>
            </a:r>
            <a:r>
              <a:rPr lang="ja-JP" altLang="en-US" sz="2000" dirty="0" smtClean="0"/>
              <a:t>電子対の物理</a:t>
            </a:r>
            <a:r>
              <a:rPr lang="en-US" altLang="ja-JP" sz="2000" dirty="0" smtClean="0"/>
              <a:t> (</a:t>
            </a:r>
            <a:r>
              <a:rPr lang="ja-JP" altLang="en-US" sz="2000" dirty="0" smtClean="0"/>
              <a:t>仮想光子、偏極度、熱的電子対</a:t>
            </a:r>
            <a:r>
              <a:rPr lang="en-US" altLang="ja-JP" sz="2000" dirty="0" smtClean="0"/>
              <a:t>)</a:t>
            </a:r>
          </a:p>
          <a:p>
            <a:pPr lvl="2"/>
            <a:r>
              <a:rPr lang="ja-JP" altLang="en-US" sz="2000" dirty="0" smtClean="0"/>
              <a:t>ミューオン対の物理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低質量、重クォーク、クォーコニア</a:t>
            </a:r>
            <a:r>
              <a:rPr lang="en-US" altLang="ja-JP" sz="2000" dirty="0" smtClean="0"/>
              <a:t>)</a:t>
            </a:r>
            <a:r>
              <a:rPr lang="ja-JP" altLang="en-US" sz="2000" dirty="0" smtClean="0"/>
              <a:t>、</a:t>
            </a:r>
            <a:endParaRPr lang="en-US" altLang="ja-JP" sz="2000" dirty="0" smtClean="0"/>
          </a:p>
          <a:p>
            <a:pPr lvl="2"/>
            <a:r>
              <a:rPr kumimoji="1" lang="ja-JP" altLang="en-US" sz="2000" dirty="0" smtClean="0"/>
              <a:t>ジェット、ハード</a:t>
            </a:r>
            <a:r>
              <a:rPr kumimoji="1" lang="en-US" altLang="ja-JP" sz="2000" dirty="0" smtClean="0"/>
              <a:t>-</a:t>
            </a:r>
            <a:r>
              <a:rPr kumimoji="1" lang="ja-JP" altLang="en-US" sz="2000" dirty="0" smtClean="0"/>
              <a:t>ソフト物理</a:t>
            </a:r>
            <a:r>
              <a:rPr lang="en-US" altLang="en-US" sz="2000" dirty="0" smtClean="0"/>
              <a:t>、heavy nuclei</a:t>
            </a:r>
            <a:endParaRPr kumimoji="1" lang="en-US" altLang="ja-JP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88</a:t>
            </a:fld>
            <a:endParaRPr kumimoji="1" lang="ja-JP" altLang="en-US"/>
          </a:p>
        </p:txBody>
      </p:sp>
      <p:pic>
        <p:nvPicPr>
          <p:cNvPr id="5" name="図 4" descr="lo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4813732"/>
            <a:ext cx="3229942" cy="2044267"/>
          </a:xfrm>
          <a:prstGeom prst="rect">
            <a:avLst/>
          </a:prstGeom>
        </p:spPr>
      </p:pic>
      <p:pic>
        <p:nvPicPr>
          <p:cNvPr id="6" name="図 5" descr="i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42" y="5229639"/>
            <a:ext cx="3169096" cy="1488837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024" y="4813732"/>
            <a:ext cx="2106776" cy="2053895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789" y="4516788"/>
            <a:ext cx="950021" cy="71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89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upgrade</a:t>
            </a:r>
            <a:r>
              <a:rPr kumimoji="1" lang="ja-JP" altLang="en-US" dirty="0" smtClean="0"/>
              <a:t>計画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89</a:t>
            </a:fld>
            <a:endParaRPr kumimoji="1" lang="ja-JP" alt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0" y="1515978"/>
            <a:ext cx="4357625" cy="218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42" y="1515978"/>
            <a:ext cx="4425015" cy="200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 descr="HQ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8714"/>
            <a:ext cx="9080736" cy="261723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56236" y="1173142"/>
            <a:ext cx="3160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DCA resolution (ITS upgrade)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29214" y="1173142"/>
            <a:ext cx="212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</a:t>
            </a:r>
            <a:r>
              <a:rPr kumimoji="1" lang="en-US" altLang="ja-JP" baseline="-25000" dirty="0" smtClean="0"/>
              <a:t>s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S/N, </a:t>
            </a:r>
            <a:r>
              <a:rPr kumimoji="1" lang="en-US" altLang="ja-JP" dirty="0" err="1" smtClean="0"/>
              <a:t>Siginificance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40846" y="3808365"/>
            <a:ext cx="213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ja-JP" baseline="-25000" dirty="0" err="1" smtClean="0"/>
              <a:t>c</a:t>
            </a:r>
            <a:r>
              <a:rPr kumimoji="1" lang="en-US" altLang="ja-JP" dirty="0" smtClean="0"/>
              <a:t> signal significance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84651" y="3808365"/>
            <a:ext cx="2539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ja-JP" baseline="-25000" dirty="0" err="1" smtClean="0"/>
              <a:t>c</a:t>
            </a:r>
            <a:r>
              <a:rPr kumimoji="1" lang="en-US" altLang="ja-JP" dirty="0" smtClean="0"/>
              <a:t> /D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signal significance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71342" y="3812316"/>
            <a:ext cx="67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v2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272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TRD/TOF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0930-837B-B146-BE45-833D578C2807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quarter" idx="4294967295"/>
          </p:nvPr>
        </p:nvSpPr>
        <p:spPr>
          <a:xfrm>
            <a:off x="219487" y="1130557"/>
            <a:ext cx="4425665" cy="4866174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TRD(6</a:t>
            </a:r>
            <a:r>
              <a:rPr lang="ja-JP" altLang="en-US" dirty="0" smtClean="0"/>
              <a:t>層</a:t>
            </a:r>
            <a:r>
              <a:rPr lang="en-US" altLang="ja-JP" dirty="0" smtClean="0"/>
              <a:t>)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遷移輻射の検出による電子同定、電子トリガー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高運動量荷電粒子同定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輻射体</a:t>
            </a:r>
            <a:r>
              <a:rPr lang="en-US" altLang="ja-JP" dirty="0" smtClean="0"/>
              <a:t>+MWPC(</a:t>
            </a:r>
            <a:r>
              <a:rPr lang="en-US" altLang="ja-JP" dirty="0" err="1" smtClean="0"/>
              <a:t>Xe</a:t>
            </a:r>
            <a:r>
              <a:rPr lang="en-US" altLang="ja-JP" dirty="0" smtClean="0"/>
              <a:t>(85%)-</a:t>
            </a:r>
          </a:p>
          <a:p>
            <a:pPr marL="301943" lvl="1" indent="0">
              <a:buNone/>
            </a:pPr>
            <a:r>
              <a:rPr lang="en-US" altLang="ja-JP" dirty="0" smtClean="0"/>
              <a:t>CO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(15%))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4294967295"/>
          </p:nvPr>
        </p:nvSpPr>
        <p:spPr>
          <a:xfrm>
            <a:off x="4645152" y="1162971"/>
            <a:ext cx="4259764" cy="4866174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TOF</a:t>
            </a:r>
          </a:p>
          <a:p>
            <a:pPr lvl="1"/>
            <a:r>
              <a:rPr lang="en-US" altLang="ja-JP" dirty="0" smtClean="0"/>
              <a:t>MRPC: </a:t>
            </a:r>
            <a:r>
              <a:rPr lang="en-US" altLang="ja-JP" dirty="0" err="1" smtClean="0"/>
              <a:t>σ</a:t>
            </a:r>
            <a:r>
              <a:rPr lang="en-US" altLang="ja-JP" dirty="0" smtClean="0"/>
              <a:t>=50ps</a:t>
            </a:r>
          </a:p>
          <a:p>
            <a:pPr lvl="1"/>
            <a:r>
              <a:rPr lang="ja-JP" altLang="en-US" dirty="0" smtClean="0"/>
              <a:t>粒子識別</a:t>
            </a:r>
            <a:r>
              <a:rPr lang="en-US" altLang="ja-JP" dirty="0" smtClean="0"/>
              <a:t>(pi/K/P)</a:t>
            </a:r>
            <a:endParaRPr kumimoji="1" lang="ja-JP" altLang="en-US" dirty="0"/>
          </a:p>
        </p:txBody>
      </p:sp>
      <p:pic>
        <p:nvPicPr>
          <p:cNvPr id="7" name="Picture 2" descr="sm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82" y="2778677"/>
            <a:ext cx="2549404" cy="191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1" y="4177817"/>
            <a:ext cx="2527055" cy="2635359"/>
          </a:xfrm>
          <a:prstGeom prst="rect">
            <a:avLst/>
          </a:prstGeom>
        </p:spPr>
      </p:pic>
      <p:pic>
        <p:nvPicPr>
          <p:cNvPr id="9" name="図 8" descr="TRD_PionRej_LHC10b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55" y="5048507"/>
            <a:ext cx="2512032" cy="1805129"/>
          </a:xfrm>
          <a:prstGeom prst="rect">
            <a:avLst/>
          </a:prstGeom>
        </p:spPr>
      </p:pic>
      <p:pic>
        <p:nvPicPr>
          <p:cNvPr id="6" name="Picture 2" descr="exphall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55" y="3563644"/>
            <a:ext cx="2229511" cy="16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 descr="bet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94" y="4690508"/>
            <a:ext cx="3849583" cy="2163128"/>
          </a:xfrm>
          <a:prstGeom prst="rect">
            <a:avLst/>
          </a:prstGeom>
        </p:spPr>
      </p:pic>
      <p:pic>
        <p:nvPicPr>
          <p:cNvPr id="11" name="図 10" descr="TOFPrincipl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84" y="355573"/>
            <a:ext cx="3285316" cy="14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1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upgrade</a:t>
            </a:r>
            <a:r>
              <a:rPr kumimoji="1" lang="ja-JP" altLang="en-US" dirty="0" smtClean="0"/>
              <a:t>計画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90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207"/>
            <a:ext cx="3666195" cy="259097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06563" y="3878885"/>
            <a:ext cx="2864887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/>
              <a:t>Need to fight with: 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/>
              <a:t>Conversion/</a:t>
            </a:r>
            <a:r>
              <a:rPr lang="en-US" altLang="ja-JP" dirty="0" err="1"/>
              <a:t>Dalitz</a:t>
            </a:r>
            <a:endParaRPr lang="en-US" altLang="ja-JP" dirty="0"/>
          </a:p>
          <a:p>
            <a:pPr marL="742950" lvl="1" indent="-285750">
              <a:buFont typeface="Arial"/>
              <a:buChar char="•"/>
            </a:pPr>
            <a:r>
              <a:rPr lang="en-US" altLang="ja-JP" dirty="0"/>
              <a:t>S/N (combinatorial)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/>
              <a:t>Charm contributions</a:t>
            </a:r>
          </a:p>
          <a:p>
            <a:pPr marL="1200150" lvl="2" indent="-285750">
              <a:buFont typeface="Arial"/>
              <a:buChar char="•"/>
            </a:pPr>
            <a:r>
              <a:rPr lang="en-US" altLang="ja-JP" dirty="0"/>
              <a:t>Charm yield</a:t>
            </a:r>
          </a:p>
          <a:p>
            <a:pPr marL="1200150" lvl="2" indent="-285750">
              <a:buFont typeface="Arial"/>
              <a:buChar char="•"/>
            </a:pPr>
            <a:r>
              <a:rPr lang="en-US" altLang="ja-JP" dirty="0"/>
              <a:t>Correlation </a:t>
            </a:r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Electron </a:t>
            </a:r>
            <a:r>
              <a:rPr lang="en-US" altLang="ja-JP" dirty="0"/>
              <a:t>ID by TPC/TOF</a:t>
            </a:r>
          </a:p>
          <a:p>
            <a:pPr lvl="1"/>
            <a:r>
              <a:rPr lang="en-US" altLang="ja-JP" dirty="0"/>
              <a:t>High rate TPC </a:t>
            </a:r>
            <a:r>
              <a:rPr lang="en-US" altLang="ja-JP" dirty="0" smtClean="0"/>
              <a:t>required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BG </a:t>
            </a:r>
            <a:r>
              <a:rPr lang="en-US" altLang="ja-JP" dirty="0"/>
              <a:t>rejection (conversion,</a:t>
            </a:r>
          </a:p>
          <a:p>
            <a:r>
              <a:rPr lang="en-US" altLang="ja-JP" dirty="0" err="1"/>
              <a:t>Dalitz</a:t>
            </a:r>
            <a:r>
              <a:rPr lang="en-US" altLang="ja-JP" dirty="0"/>
              <a:t>, charm </a:t>
            </a:r>
            <a:r>
              <a:rPr lang="en-US" altLang="ja-JP" dirty="0" smtClean="0"/>
              <a:t>pairs</a:t>
            </a:r>
            <a:r>
              <a:rPr lang="en-US" altLang="ja-JP" dirty="0"/>
              <a:t>)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9" y="4078504"/>
            <a:ext cx="2779495" cy="27794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774" y="4078503"/>
            <a:ext cx="2708226" cy="277949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110" y="1243437"/>
            <a:ext cx="5311441" cy="26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重イオンと他分野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199" y="1196281"/>
            <a:ext cx="8455895" cy="5661719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ハドロン物理</a:t>
            </a:r>
            <a:endParaRPr kumimoji="1" lang="en-US" altLang="ja-JP" sz="2400" dirty="0" smtClean="0"/>
          </a:p>
          <a:p>
            <a:pPr lvl="1"/>
            <a:r>
              <a:rPr lang="en-US" altLang="ja-JP" sz="2000" dirty="0" smtClean="0"/>
              <a:t>Exotic hadron</a:t>
            </a:r>
            <a:r>
              <a:rPr lang="ja-JP" altLang="en-US" sz="2000" dirty="0" smtClean="0"/>
              <a:t>と閉じ込め機構</a:t>
            </a:r>
            <a:endParaRPr lang="en-US" altLang="ja-JP" sz="2000" dirty="0" smtClean="0"/>
          </a:p>
          <a:p>
            <a:pPr lvl="1"/>
            <a:endParaRPr lang="en-US" altLang="ja-JP" sz="2000" dirty="0"/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/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/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/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/>
          </a:p>
          <a:p>
            <a:pPr lvl="1"/>
            <a:endParaRPr lang="en-US" altLang="ja-JP" sz="2000" dirty="0" smtClean="0"/>
          </a:p>
          <a:p>
            <a:pPr lvl="1"/>
            <a:endParaRPr lang="en-US" altLang="ja-JP" sz="2000" dirty="0"/>
          </a:p>
          <a:p>
            <a:r>
              <a:rPr lang="ja-JP" altLang="en-US" sz="2400" dirty="0" smtClean="0"/>
              <a:t>強相関物性系</a:t>
            </a:r>
            <a:endParaRPr lang="en-US" altLang="ja-JP" sz="2400" dirty="0"/>
          </a:p>
          <a:p>
            <a:pPr lvl="1"/>
            <a:r>
              <a:rPr lang="ja-JP" altLang="en-US" sz="2000" dirty="0" smtClean="0"/>
              <a:t>早期熱化のヒント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光誘起現象</a:t>
            </a:r>
            <a:r>
              <a:rPr lang="en-US" altLang="ja-JP" sz="2000" dirty="0" smtClean="0"/>
              <a:t>), </a:t>
            </a:r>
            <a:r>
              <a:rPr lang="ja-JP" altLang="en-US" sz="2000" dirty="0" smtClean="0"/>
              <a:t>強相関の起源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極低温フェルミガス系</a:t>
            </a:r>
            <a:r>
              <a:rPr lang="en-US" altLang="ja-JP" sz="2000" dirty="0" smtClean="0"/>
              <a:t>)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4648200" y="1108687"/>
            <a:ext cx="4038600" cy="4525963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ストレンジネス</a:t>
            </a:r>
            <a:endParaRPr kumimoji="1" lang="en-US" altLang="ja-JP" sz="2400" dirty="0" smtClean="0"/>
          </a:p>
          <a:p>
            <a:pPr lvl="1"/>
            <a:r>
              <a:rPr lang="ja-JP" altLang="en-US" sz="2000" dirty="0" smtClean="0"/>
              <a:t>ハイパー核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Double hyper???</a:t>
            </a:r>
          </a:p>
          <a:p>
            <a:pPr lvl="1"/>
            <a:r>
              <a:rPr kumimoji="1" lang="en-US" altLang="ja-JP" sz="2000" dirty="0" smtClean="0">
                <a:latin typeface="Symbol" charset="2"/>
                <a:cs typeface="Symbol" charset="2"/>
              </a:rPr>
              <a:t>L</a:t>
            </a:r>
            <a:r>
              <a:rPr kumimoji="1" lang="en-US" altLang="ja-JP" sz="2000" dirty="0" smtClean="0"/>
              <a:t>-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L</a:t>
            </a:r>
            <a:r>
              <a:rPr kumimoji="1" lang="ja-JP" altLang="en-US" sz="2000" dirty="0" smtClean="0"/>
              <a:t>短距離相関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91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14" y="2367431"/>
            <a:ext cx="4254794" cy="360897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35014" y="2059654"/>
            <a:ext cx="137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arXiv:1107.1302</a:t>
            </a:r>
            <a:endParaRPr kumimoji="1" lang="ja-JP" altLang="en-US" sz="1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0" y="2675208"/>
            <a:ext cx="4093445" cy="350019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634230" y="2367431"/>
            <a:ext cx="1393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A. </a:t>
            </a:r>
            <a:r>
              <a:rPr kumimoji="1" lang="en-US" altLang="ja-JP" sz="1400" dirty="0" err="1" smtClean="0"/>
              <a:t>Andronic</a:t>
            </a:r>
            <a:r>
              <a:rPr kumimoji="1" lang="en-US" altLang="ja-JP" sz="1400" dirty="0" smtClean="0"/>
              <a:t> et al</a:t>
            </a:r>
            <a:endParaRPr kumimoji="1" lang="ja-JP" altLang="en-US" sz="14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562" y="341736"/>
            <a:ext cx="1889224" cy="156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9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0637" y="1172014"/>
            <a:ext cx="8229600" cy="5685985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400" dirty="0" smtClean="0"/>
              <a:t>LHC</a:t>
            </a:r>
            <a:r>
              <a:rPr kumimoji="1" lang="ja-JP" altLang="en-US" sz="2400" dirty="0" smtClean="0"/>
              <a:t>第一次運転が終了</a:t>
            </a:r>
            <a:r>
              <a:rPr kumimoji="1" lang="en-US" altLang="ja-JP" sz="2400" dirty="0" smtClean="0"/>
              <a:t>(2010-2013)</a:t>
            </a:r>
          </a:p>
          <a:p>
            <a:pPr lvl="1"/>
            <a:r>
              <a:rPr lang="en-US" altLang="ja-JP" sz="2200" dirty="0" smtClean="0"/>
              <a:t>Full energy</a:t>
            </a:r>
            <a:r>
              <a:rPr lang="ja-JP" altLang="en-US" sz="2200" dirty="0" smtClean="0"/>
              <a:t>にむて改修中</a:t>
            </a:r>
            <a:r>
              <a:rPr lang="en-US" altLang="ja-JP" sz="2200" dirty="0" smtClean="0"/>
              <a:t>. 2015</a:t>
            </a:r>
            <a:r>
              <a:rPr lang="ja-JP" altLang="en-US" sz="2200" dirty="0" smtClean="0"/>
              <a:t>年に再開の予定</a:t>
            </a:r>
            <a:endParaRPr lang="en-US" altLang="ja-JP" sz="2200" dirty="0" smtClean="0"/>
          </a:p>
          <a:p>
            <a:r>
              <a:rPr lang="en-US" altLang="ja-JP" sz="2400" dirty="0" smtClean="0"/>
              <a:t>LHC</a:t>
            </a:r>
            <a:r>
              <a:rPr lang="ja-JP" altLang="en-US" sz="2400" dirty="0" smtClean="0"/>
              <a:t>での</a:t>
            </a:r>
            <a:r>
              <a:rPr lang="en-US" altLang="ja-JP" sz="2400" dirty="0" smtClean="0"/>
              <a:t>QGP</a:t>
            </a:r>
          </a:p>
          <a:p>
            <a:pPr lvl="1"/>
            <a:r>
              <a:rPr lang="en-US" altLang="ja-JP" sz="2200" dirty="0" smtClean="0"/>
              <a:t>Hotter – larger – longer lived QGP</a:t>
            </a:r>
          </a:p>
          <a:p>
            <a:pPr lvl="1"/>
            <a:r>
              <a:rPr lang="ja-JP" altLang="en-US" sz="2200" dirty="0" smtClean="0"/>
              <a:t>初期の不定性や極初期のダイナミクスは確定していないが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200" dirty="0" smtClean="0"/>
              <a:t>/s</a:t>
            </a:r>
            <a:r>
              <a:rPr lang="ja-JP" altLang="en-US" sz="2200" dirty="0" smtClean="0"/>
              <a:t>は</a:t>
            </a:r>
            <a:r>
              <a:rPr lang="en-US" altLang="ja-JP" sz="2200" dirty="0" smtClean="0"/>
              <a:t>RHIC</a:t>
            </a:r>
            <a:r>
              <a:rPr lang="ja-JP" altLang="en-US" sz="2200" dirty="0" smtClean="0"/>
              <a:t>よりも大きな値か</a:t>
            </a:r>
            <a:r>
              <a:rPr lang="en-US" altLang="ja-JP" sz="2200" dirty="0" smtClean="0"/>
              <a:t>. 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200" dirty="0" smtClean="0"/>
              <a:t>/s(T)</a:t>
            </a:r>
            <a:r>
              <a:rPr lang="ja-JP" altLang="en-US" sz="2200" dirty="0" smtClean="0"/>
              <a:t>を反映</a:t>
            </a:r>
            <a:r>
              <a:rPr lang="en-US" altLang="ja-JP" sz="2200" dirty="0" smtClean="0"/>
              <a:t>?</a:t>
            </a:r>
          </a:p>
          <a:p>
            <a:pPr lvl="1"/>
            <a:r>
              <a:rPr kumimoji="1" lang="en-US" altLang="ja-JP" sz="2200" dirty="0" smtClean="0"/>
              <a:t>Jet</a:t>
            </a:r>
            <a:r>
              <a:rPr kumimoji="1" lang="ja-JP" altLang="en-US" sz="2200" dirty="0" smtClean="0"/>
              <a:t>の測定</a:t>
            </a:r>
            <a:r>
              <a:rPr kumimoji="1" lang="en-US" altLang="ja-JP" sz="2200" dirty="0" smtClean="0"/>
              <a:t>(</a:t>
            </a:r>
            <a:r>
              <a:rPr lang="ja-JP" altLang="en-US" sz="2200" dirty="0" smtClean="0"/>
              <a:t>新しい</a:t>
            </a:r>
            <a:r>
              <a:rPr lang="en-US" altLang="ja-JP" sz="2200" dirty="0" err="1" smtClean="0"/>
              <a:t>pT</a:t>
            </a:r>
            <a:r>
              <a:rPr lang="ja-JP" altLang="en-US" sz="2200" dirty="0" smtClean="0"/>
              <a:t>領域</a:t>
            </a:r>
            <a:r>
              <a:rPr lang="en-US" altLang="ja-JP" sz="2200" dirty="0" smtClean="0"/>
              <a:t>): </a:t>
            </a:r>
            <a:r>
              <a:rPr lang="en-US" altLang="ja-JP" sz="2200" dirty="0" err="1" smtClean="0"/>
              <a:t>qhat</a:t>
            </a:r>
            <a:r>
              <a:rPr lang="en-US" altLang="ja-JP" sz="2200" dirty="0" smtClean="0"/>
              <a:t>-&gt;less opacity, </a:t>
            </a:r>
            <a:r>
              <a:rPr lang="ja-JP" altLang="en-US" sz="2200" dirty="0" smtClean="0"/>
              <a:t>小さな</a:t>
            </a:r>
            <a:r>
              <a:rPr lang="en-US" altLang="ja-JP" sz="2200" dirty="0" smtClean="0"/>
              <a:t>coupling, RHIC</a:t>
            </a:r>
            <a:r>
              <a:rPr lang="ja-JP" altLang="en-US" sz="2200" dirty="0" smtClean="0"/>
              <a:t>とは違う</a:t>
            </a:r>
            <a:r>
              <a:rPr lang="en-US" altLang="ja-JP" sz="2200" dirty="0" smtClean="0"/>
              <a:t>length scale </a:t>
            </a:r>
          </a:p>
          <a:p>
            <a:pPr lvl="1"/>
            <a:r>
              <a:rPr lang="ja-JP" altLang="en-US" sz="2200" dirty="0" smtClean="0"/>
              <a:t>初期の揺らぎの重要性</a:t>
            </a:r>
            <a:endParaRPr lang="en-US" altLang="ja-JP" sz="2200" dirty="0" smtClean="0"/>
          </a:p>
          <a:p>
            <a:pPr lvl="2"/>
            <a:r>
              <a:rPr lang="en-US" altLang="ja-JP" sz="2000" dirty="0"/>
              <a:t>p</a:t>
            </a:r>
            <a:r>
              <a:rPr lang="en-US" altLang="ja-JP" sz="2000" dirty="0" smtClean="0"/>
              <a:t>-p/p-</a:t>
            </a:r>
            <a:r>
              <a:rPr lang="en-US" altLang="ja-JP" sz="2000" dirty="0" err="1" smtClean="0"/>
              <a:t>Pb</a:t>
            </a:r>
            <a:r>
              <a:rPr lang="en-US" altLang="ja-JP" sz="2000" dirty="0" smtClean="0"/>
              <a:t>/</a:t>
            </a:r>
            <a:r>
              <a:rPr lang="en-US" altLang="ja-JP" sz="2000" dirty="0" err="1" smtClean="0"/>
              <a:t>Pb-Pb</a:t>
            </a:r>
            <a:r>
              <a:rPr lang="ja-JP" altLang="en-US" sz="2000" dirty="0" smtClean="0"/>
              <a:t>での</a:t>
            </a:r>
            <a:r>
              <a:rPr lang="en-US" altLang="ja-JP" sz="2000" dirty="0" smtClean="0"/>
              <a:t>ridge</a:t>
            </a:r>
            <a:r>
              <a:rPr lang="ja-JP" altLang="en-US" sz="2000" dirty="0" smtClean="0"/>
              <a:t>の観測</a:t>
            </a:r>
            <a:r>
              <a:rPr lang="en-US" altLang="ja-JP" sz="2000" dirty="0" smtClean="0"/>
              <a:t>. soft QCD</a:t>
            </a:r>
            <a:r>
              <a:rPr lang="ja-JP" altLang="en-US" sz="2000" dirty="0" smtClean="0"/>
              <a:t>の重要性</a:t>
            </a:r>
            <a:endParaRPr lang="en-US" altLang="ja-JP" sz="2000" dirty="0" smtClean="0"/>
          </a:p>
          <a:p>
            <a:r>
              <a:rPr lang="ja-JP" altLang="en-US" sz="2400" dirty="0" smtClean="0"/>
              <a:t>今後の展望</a:t>
            </a:r>
            <a:endParaRPr lang="en-US" altLang="ja-JP" sz="2400" dirty="0" smtClean="0"/>
          </a:p>
          <a:p>
            <a:pPr lvl="1"/>
            <a:r>
              <a:rPr lang="ja-JP" altLang="en-US" sz="2200" dirty="0" smtClean="0"/>
              <a:t>初期条件の確定、熱化機構、物性の温度依存性</a:t>
            </a:r>
            <a:endParaRPr lang="en-US" altLang="ja-JP" sz="2200" dirty="0" smtClean="0"/>
          </a:p>
          <a:p>
            <a:pPr lvl="1"/>
            <a:r>
              <a:rPr lang="ja-JP" altLang="en-US" sz="2200" dirty="0" smtClean="0"/>
              <a:t>測定量の高精度化</a:t>
            </a:r>
            <a:r>
              <a:rPr lang="en-US" altLang="ja-JP" sz="2200" dirty="0" smtClean="0"/>
              <a:t>(</a:t>
            </a:r>
            <a:r>
              <a:rPr lang="en-US" altLang="ja-JP" sz="2200" dirty="0" err="1" smtClean="0"/>
              <a:t>v</a:t>
            </a:r>
            <a:r>
              <a:rPr lang="en-US" altLang="ja-JP" sz="2200" baseline="-25000" dirty="0" err="1" smtClean="0"/>
              <a:t>n</a:t>
            </a:r>
            <a:r>
              <a:rPr lang="en-US" altLang="ja-JP" sz="2200" dirty="0" smtClean="0"/>
              <a:t>, PID, HQ, </a:t>
            </a:r>
            <a:r>
              <a:rPr lang="en-US" altLang="ja-JP" sz="2200" dirty="0" err="1" smtClean="0"/>
              <a:t>jets+X</a:t>
            </a:r>
            <a:r>
              <a:rPr lang="en-US" altLang="ja-JP" sz="2200" dirty="0" smtClean="0"/>
              <a:t>, lepton/photon, </a:t>
            </a:r>
            <a:r>
              <a:rPr lang="en-US" altLang="ja-JP" sz="2200" dirty="0" err="1" smtClean="0"/>
              <a:t>etc</a:t>
            </a:r>
            <a:r>
              <a:rPr lang="en-US" altLang="ja-JP" sz="2200" dirty="0" smtClean="0"/>
              <a:t>)</a:t>
            </a:r>
            <a:r>
              <a:rPr lang="ja-JP" altLang="en-US" sz="2200" dirty="0" smtClean="0"/>
              <a:t>、系統性</a:t>
            </a:r>
            <a:r>
              <a:rPr lang="en-US" altLang="ja-JP" sz="2200" dirty="0" smtClean="0"/>
              <a:t>(p-p/p-</a:t>
            </a:r>
            <a:r>
              <a:rPr lang="en-US" altLang="ja-JP" sz="2200" dirty="0" err="1" smtClean="0"/>
              <a:t>Pb</a:t>
            </a:r>
            <a:r>
              <a:rPr lang="en-US" altLang="ja-JP" sz="2200" dirty="0" smtClean="0"/>
              <a:t>/</a:t>
            </a:r>
            <a:r>
              <a:rPr lang="en-US" altLang="ja-JP" sz="2200" dirty="0" err="1" smtClean="0"/>
              <a:t>Pb-Pb</a:t>
            </a:r>
            <a:r>
              <a:rPr lang="en-US" altLang="ja-JP" sz="2200" dirty="0"/>
              <a:t> </a:t>
            </a:r>
            <a:r>
              <a:rPr lang="en-US" altLang="ja-JP" sz="2200" dirty="0" smtClean="0"/>
              <a:t>+ RHIC)</a:t>
            </a:r>
          </a:p>
          <a:p>
            <a:pPr lvl="2"/>
            <a:r>
              <a:rPr lang="en-US" altLang="ja-JP" sz="2000" dirty="0" smtClean="0"/>
              <a:t>ALICE</a:t>
            </a:r>
            <a:r>
              <a:rPr lang="ja-JP" altLang="en-US" sz="2000" dirty="0" smtClean="0"/>
              <a:t>の次期計画</a:t>
            </a:r>
            <a:r>
              <a:rPr lang="en-US" altLang="ja-JP" sz="2000" dirty="0" smtClean="0"/>
              <a:t>, RHIC</a:t>
            </a:r>
            <a:r>
              <a:rPr lang="ja-JP" altLang="en-US" sz="2000" dirty="0" smtClean="0"/>
              <a:t>の次期計画</a:t>
            </a:r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sPHENIX</a:t>
            </a:r>
            <a:r>
              <a:rPr lang="en-US" altLang="ja-JP" sz="2000" dirty="0" smtClean="0"/>
              <a:t>)</a:t>
            </a:r>
          </a:p>
          <a:p>
            <a:pPr lvl="1"/>
            <a:endParaRPr kumimoji="1" lang="ja-JP" altLang="en-US" sz="2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92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1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93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8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Fluctuation</a:t>
            </a:r>
            <a:r>
              <a:rPr kumimoji="1" lang="en-US" altLang="ja-JP" dirty="0" smtClean="0"/>
              <a:t> and Flow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201"/>
            <a:ext cx="8229600" cy="5411464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>
                <a:latin typeface="Arial"/>
                <a:cs typeface="Arial"/>
              </a:rPr>
              <a:t>native thoughts:</a:t>
            </a:r>
          </a:p>
          <a:p>
            <a:pPr lvl="1"/>
            <a:r>
              <a:rPr lang="en-US" altLang="ja-JP" sz="22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200" dirty="0" smtClean="0">
                <a:latin typeface="Arial"/>
                <a:cs typeface="Arial"/>
              </a:rPr>
              <a:t>v</a:t>
            </a:r>
            <a:r>
              <a:rPr kumimoji="1" lang="en-US" altLang="ja-JP" sz="2200" dirty="0" smtClean="0">
                <a:latin typeface="Arial"/>
                <a:cs typeface="Arial"/>
              </a:rPr>
              <a:t>(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t</a:t>
            </a:r>
            <a:r>
              <a:rPr kumimoji="1" lang="en-US" altLang="ja-JP" sz="2200" dirty="0" smtClean="0">
                <a:latin typeface="Arial"/>
                <a:cs typeface="Arial"/>
              </a:rPr>
              <a:t>) ~ 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200" dirty="0" smtClean="0">
                <a:latin typeface="Arial"/>
                <a:cs typeface="Arial"/>
              </a:rPr>
              <a:t>v(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t</a:t>
            </a:r>
            <a:r>
              <a:rPr kumimoji="1" lang="en-US" altLang="ja-JP" sz="2200" baseline="-25000" dirty="0" smtClean="0">
                <a:latin typeface="Arial"/>
                <a:cs typeface="Arial"/>
              </a:rPr>
              <a:t>0</a:t>
            </a:r>
            <a:r>
              <a:rPr kumimoji="1" lang="en-US" altLang="ja-JP" sz="2200" dirty="0" smtClean="0">
                <a:latin typeface="Arial"/>
                <a:cs typeface="Arial"/>
              </a:rPr>
              <a:t>)*</a:t>
            </a:r>
            <a:r>
              <a:rPr kumimoji="1" lang="en-US" altLang="ja-JP" sz="2200" dirty="0" err="1" smtClean="0">
                <a:latin typeface="Arial"/>
                <a:cs typeface="Arial"/>
              </a:rPr>
              <a:t>exp</a:t>
            </a:r>
            <a:r>
              <a:rPr kumimoji="1" lang="en-US" altLang="ja-JP" sz="2200" dirty="0" smtClean="0">
                <a:latin typeface="Arial"/>
                <a:cs typeface="Arial"/>
              </a:rPr>
              <a:t>(-</a:t>
            </a:r>
            <a:r>
              <a:rPr kumimoji="1" lang="en-US" altLang="ja-JP" sz="2200" dirty="0" err="1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200" baseline="-25000" dirty="0" err="1" smtClean="0">
                <a:latin typeface="Arial"/>
                <a:cs typeface="Arial"/>
              </a:rPr>
              <a:t>s</a:t>
            </a:r>
            <a:r>
              <a:rPr kumimoji="1" lang="en-US" altLang="ja-JP" sz="2200" dirty="0" smtClean="0">
                <a:latin typeface="Arial"/>
                <a:cs typeface="Arial"/>
              </a:rPr>
              <a:t>*(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t</a:t>
            </a:r>
            <a:r>
              <a:rPr kumimoji="1" lang="en-US" altLang="ja-JP" sz="2200" dirty="0" smtClean="0">
                <a:latin typeface="Arial"/>
                <a:cs typeface="Arial"/>
              </a:rPr>
              <a:t>-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t</a:t>
            </a:r>
            <a:r>
              <a:rPr kumimoji="1" lang="en-US" altLang="ja-JP" sz="2200" baseline="-25000" dirty="0" smtClean="0">
                <a:latin typeface="Arial"/>
                <a:cs typeface="Arial"/>
              </a:rPr>
              <a:t>0</a:t>
            </a:r>
            <a:r>
              <a:rPr kumimoji="1" lang="en-US" altLang="ja-JP" sz="2200" dirty="0" smtClean="0">
                <a:latin typeface="Arial"/>
                <a:cs typeface="Arial"/>
              </a:rPr>
              <a:t>))</a:t>
            </a:r>
          </a:p>
          <a:p>
            <a:pPr lvl="1"/>
            <a:r>
              <a:rPr lang="en-US" altLang="ja-JP" sz="2200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sz="2200" baseline="-25000" dirty="0" err="1" smtClean="0">
                <a:latin typeface="Arial"/>
                <a:cs typeface="Arial"/>
              </a:rPr>
              <a:t>s</a:t>
            </a:r>
            <a:r>
              <a:rPr lang="en-US" altLang="ja-JP" sz="2200" dirty="0" smtClean="0">
                <a:latin typeface="Arial"/>
                <a:cs typeface="Arial"/>
              </a:rPr>
              <a:t> = </a:t>
            </a:r>
            <a:r>
              <a:rPr lang="en-US" altLang="ja-JP" sz="2200" dirty="0" smtClean="0">
                <a:latin typeface="Symbol" charset="2"/>
                <a:cs typeface="Symbol" charset="2"/>
              </a:rPr>
              <a:t>h</a:t>
            </a:r>
            <a:r>
              <a:rPr lang="en-US" altLang="ja-JP" sz="2200" dirty="0" smtClean="0">
                <a:latin typeface="Arial"/>
                <a:cs typeface="Arial"/>
              </a:rPr>
              <a:t>/s * 1/T</a:t>
            </a:r>
          </a:p>
          <a:p>
            <a:pPr lvl="1"/>
            <a:r>
              <a:rPr kumimoji="1" lang="en-US" altLang="ja-JP" sz="2200" dirty="0" smtClean="0">
                <a:latin typeface="Arial"/>
                <a:cs typeface="Arial"/>
              </a:rPr>
              <a:t>Reynolds number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Re = L*v/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sz="2000" baseline="-25000" dirty="0" err="1" smtClean="0">
                <a:latin typeface="Arial"/>
                <a:cs typeface="Arial"/>
              </a:rPr>
              <a:t>s</a:t>
            </a:r>
            <a:endParaRPr lang="en-US" altLang="ja-JP" sz="2000" baseline="-25000" dirty="0" smtClean="0">
              <a:latin typeface="Arial"/>
              <a:cs typeface="Arial"/>
            </a:endParaRPr>
          </a:p>
          <a:p>
            <a:pPr lvl="2"/>
            <a:r>
              <a:rPr kumimoji="1" lang="en-US" altLang="ja-JP" sz="2000" dirty="0" smtClean="0">
                <a:latin typeface="Arial"/>
                <a:cs typeface="Arial"/>
              </a:rPr>
              <a:t>Re</a:t>
            </a:r>
            <a:r>
              <a:rPr lang="en-US" altLang="ja-JP" sz="2000" dirty="0">
                <a:latin typeface="Arial"/>
                <a:cs typeface="Arial"/>
              </a:rPr>
              <a:t> </a:t>
            </a:r>
            <a:r>
              <a:rPr lang="en-US" altLang="ja-JP" sz="2000" dirty="0" smtClean="0">
                <a:latin typeface="Arial"/>
                <a:cs typeface="Arial"/>
              </a:rPr>
              <a:t>~ 20</a:t>
            </a:r>
            <a:r>
              <a:rPr kumimoji="1" lang="en-US" altLang="ja-JP" sz="2000" dirty="0" smtClean="0">
                <a:latin typeface="Arial"/>
                <a:cs typeface="Arial"/>
              </a:rPr>
              <a:t> </a:t>
            </a:r>
            <a:r>
              <a:rPr lang="en-US" altLang="ja-JP" sz="2000" dirty="0" smtClean="0">
                <a:latin typeface="Arial"/>
                <a:cs typeface="Arial"/>
              </a:rPr>
              <a:t>for </a:t>
            </a:r>
            <a:r>
              <a:rPr kumimoji="1" lang="en-US" altLang="ja-JP" sz="2000" dirty="0" smtClean="0">
                <a:latin typeface="Arial"/>
                <a:cs typeface="Arial"/>
              </a:rPr>
              <a:t>L= 6fm, v=0.2c, 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ja-JP" sz="2000" dirty="0" smtClean="0">
                <a:latin typeface="Arial"/>
                <a:cs typeface="Arial"/>
              </a:rPr>
              <a:t>/s = 1/4</a:t>
            </a:r>
            <a:r>
              <a:rPr kumimoji="1" lang="en-US" altLang="ja-JP" sz="20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000" dirty="0" smtClean="0">
                <a:latin typeface="Arial"/>
                <a:cs typeface="Arial"/>
              </a:rPr>
              <a:t>, T=300MeV</a:t>
            </a:r>
          </a:p>
          <a:p>
            <a:pPr lvl="1"/>
            <a:r>
              <a:rPr kumimoji="1" lang="en-US" altLang="ja-JP" sz="2200" dirty="0" smtClean="0">
                <a:latin typeface="Arial"/>
                <a:cs typeface="Arial"/>
              </a:rPr>
              <a:t>Fluctuation of Reynolds number???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</a:rPr>
              <a:t>high T, large v</a:t>
            </a:r>
            <a:r>
              <a:rPr lang="en-US" altLang="ja-JP" sz="2000" dirty="0" smtClean="0">
                <a:latin typeface="Arial"/>
                <a:cs typeface="Arial"/>
                <a:sym typeface="Wingdings"/>
              </a:rPr>
              <a:t> </a:t>
            </a:r>
          </a:p>
          <a:p>
            <a:pPr lvl="2"/>
            <a:r>
              <a:rPr lang="en-US" altLang="ja-JP" sz="2000" dirty="0" smtClean="0">
                <a:latin typeface="Arial"/>
                <a:cs typeface="Arial"/>
                <a:sym typeface="Wingdings"/>
              </a:rPr>
              <a:t>large Re  turbulence?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  <a:sym typeface="Wingdings"/>
              </a:rPr>
              <a:t>Instabilities, </a:t>
            </a:r>
          </a:p>
          <a:p>
            <a:pPr lvl="1"/>
            <a:r>
              <a:rPr lang="en-US" altLang="ja-JP" sz="2200" dirty="0" smtClean="0">
                <a:latin typeface="Arial"/>
                <a:cs typeface="Arial"/>
                <a:sym typeface="Wingdings"/>
              </a:rPr>
              <a:t>Anomalous viscosity</a:t>
            </a:r>
          </a:p>
          <a:p>
            <a:pPr lvl="1"/>
            <a:endParaRPr lang="en-US" altLang="ja-JP" dirty="0" smtClean="0">
              <a:latin typeface="Arial"/>
              <a:cs typeface="Arial"/>
              <a:sym typeface="Wingding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94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784" y="1247463"/>
            <a:ext cx="1603644" cy="1461825"/>
          </a:xfrm>
          <a:prstGeom prst="rect">
            <a:avLst/>
          </a:prstGeom>
        </p:spPr>
      </p:pic>
      <p:grpSp>
        <p:nvGrpSpPr>
          <p:cNvPr id="6" name="Group 49"/>
          <p:cNvGrpSpPr/>
          <p:nvPr/>
        </p:nvGrpSpPr>
        <p:grpSpPr>
          <a:xfrm>
            <a:off x="7380820" y="1795707"/>
            <a:ext cx="1696429" cy="1708113"/>
            <a:chOff x="-4098408" y="-729381"/>
            <a:chExt cx="4456108" cy="427521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-4098408" y="-651632"/>
              <a:ext cx="4456108" cy="4197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48"/>
            <p:cNvSpPr/>
            <p:nvPr/>
          </p:nvSpPr>
          <p:spPr bwMode="auto">
            <a:xfrm>
              <a:off x="-1690109" y="-729381"/>
              <a:ext cx="1288473" cy="4572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9" name="Group 47"/>
          <p:cNvGrpSpPr/>
          <p:nvPr/>
        </p:nvGrpSpPr>
        <p:grpSpPr>
          <a:xfrm>
            <a:off x="7088574" y="121938"/>
            <a:ext cx="1696429" cy="1673770"/>
            <a:chOff x="4544291" y="2473036"/>
            <a:chExt cx="4599709" cy="438496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544291" y="2590350"/>
              <a:ext cx="4599709" cy="426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46"/>
            <p:cNvSpPr/>
            <p:nvPr/>
          </p:nvSpPr>
          <p:spPr bwMode="auto">
            <a:xfrm>
              <a:off x="7096991" y="2473036"/>
              <a:ext cx="800100" cy="44680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SzTx/>
                <a:buFont typeface="Wingdings" pitchFamily="2" charset="2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737" y="4378532"/>
            <a:ext cx="3439601" cy="247946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47" y="6108189"/>
            <a:ext cx="3007482" cy="74981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2428" y="6138991"/>
            <a:ext cx="2054309" cy="7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0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STAR</a:t>
            </a:r>
            <a:r>
              <a:rPr lang="ja-JP" altLang="en-US" dirty="0" smtClean="0"/>
              <a:t>と</a:t>
            </a:r>
            <a:r>
              <a:rPr kumimoji="1" lang="en-US" altLang="ja-JP" dirty="0" smtClean="0"/>
              <a:t>PHENIX</a:t>
            </a:r>
            <a:r>
              <a:rPr kumimoji="1" lang="ja-JP" altLang="en-US" dirty="0" smtClean="0"/>
              <a:t>を併せた測定器群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A0930-837B-B146-BE45-833D578C2807}" type="slidenum">
              <a:rPr kumimoji="1" lang="ja-JP" altLang="en-US" smtClean="0"/>
              <a:t>95</a:t>
            </a:fld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LHC-ALICE</a:t>
            </a:r>
            <a:r>
              <a:rPr kumimoji="1" lang="ja-JP" altLang="en-US" dirty="0" smtClean="0"/>
              <a:t>実験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689" y="2097000"/>
            <a:ext cx="4749800" cy="448856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097000"/>
            <a:ext cx="3700471" cy="457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2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Eccentricity RHIC vs. LHC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e2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96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062" y="1416128"/>
            <a:ext cx="3517519" cy="23942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04" y="4022570"/>
            <a:ext cx="8104096" cy="269029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56099" y="1090594"/>
            <a:ext cx="266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Hirano, et al. 1012.3955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484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7"/>
          <p:cNvSpPr>
            <a:spLocks noChangeArrowheads="1"/>
          </p:cNvSpPr>
          <p:nvPr/>
        </p:nvSpPr>
        <p:spPr bwMode="auto">
          <a:xfrm>
            <a:off x="7696200" y="5105400"/>
            <a:ext cx="381000" cy="685800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zh-CN" altLang="en-US"/>
          </a:p>
        </p:txBody>
      </p:sp>
      <p:pic>
        <p:nvPicPr>
          <p:cNvPr id="20485" name="Picture 14" descr="photo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1218" r="9387" b="4041"/>
          <a:stretch>
            <a:fillRect/>
          </a:stretch>
        </p:blipFill>
        <p:spPr bwMode="auto">
          <a:xfrm>
            <a:off x="152400" y="457200"/>
            <a:ext cx="441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77338" cy="719138"/>
          </a:xfrm>
          <a:prstGeom prst="rect">
            <a:avLst/>
          </a:prstGeom>
          <a:solidFill>
            <a:srgbClr val="A4BBF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4000" dirty="0">
                <a:latin typeface="+mj-lt"/>
                <a:ea typeface="宋体" pitchFamily="2" charset="-122"/>
                <a:cs typeface="+mn-cs"/>
              </a:rPr>
              <a:t>EM probes: Photons </a:t>
            </a:r>
          </a:p>
        </p:txBody>
      </p:sp>
      <p:pic>
        <p:nvPicPr>
          <p:cNvPr id="20487" name="Picture 3" descr="Spectrab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2222" r="9647" b="4443"/>
          <a:stretch>
            <a:fillRect/>
          </a:stretch>
        </p:blipFill>
        <p:spPr bwMode="auto">
          <a:xfrm>
            <a:off x="4572000" y="685800"/>
            <a:ext cx="457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5400" y="762000"/>
            <a:ext cx="2133600" cy="400050"/>
          </a:xfrm>
          <a:prstGeom prst="rect">
            <a:avLst/>
          </a:prstGeom>
          <a:solidFill>
            <a:schemeClr val="accent1">
              <a:lumMod val="40000"/>
              <a:lumOff val="60000"/>
              <a:alpha val="61176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altLang="zh-CN" b="1">
                <a:latin typeface="Arial" charset="0"/>
              </a:rPr>
              <a:t>Pion spectra</a:t>
            </a:r>
            <a:endParaRPr lang="zh-CN" altLang="en-US" b="1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4724400"/>
            <a:ext cx="73279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>
                <a:solidFill>
                  <a:srgbClr val="2D2DB9"/>
                </a:solidFill>
                <a:latin typeface="Arial" charset="0"/>
              </a:rPr>
              <a:t>-Viscous hardening of </a:t>
            </a:r>
            <a:r>
              <a:rPr lang="en-US" altLang="zh-CN" sz="1600" b="1">
                <a:solidFill>
                  <a:srgbClr val="2D2DB9"/>
                </a:solidFill>
                <a:latin typeface="Arial" charset="0"/>
              </a:rPr>
              <a:t>P</a:t>
            </a:r>
            <a:r>
              <a:rPr lang="en-US" altLang="zh-CN" sz="1000" b="1">
                <a:solidFill>
                  <a:srgbClr val="2D2DB9"/>
                </a:solidFill>
                <a:latin typeface="Arial" charset="0"/>
              </a:rPr>
              <a:t>T</a:t>
            </a:r>
            <a:r>
              <a:rPr lang="en-US" altLang="zh-CN" sz="1800">
                <a:solidFill>
                  <a:srgbClr val="2D2DB9"/>
                </a:solidFill>
                <a:latin typeface="Arial" charset="0"/>
              </a:rPr>
              <a:t>-spectra is stronger for photons than hadrons</a:t>
            </a:r>
            <a:endParaRPr lang="zh-CN" altLang="en-US" sz="1800">
              <a:solidFill>
                <a:srgbClr val="2D2DB9"/>
              </a:solidFill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219200" y="3581400"/>
            <a:ext cx="1633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zh-CN" sz="1600" b="1">
                <a:solidFill>
                  <a:srgbClr val="7030A0"/>
                </a:solidFill>
              </a:rPr>
              <a:t>K. Dusling, 0903</a:t>
            </a:r>
            <a:endParaRPr lang="zh-CN" altLang="en-US" sz="1600" b="1">
              <a:solidFill>
                <a:srgbClr val="7030A0"/>
              </a:solidFill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990600" y="5029200"/>
          <a:ext cx="3124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Equation" r:id="rId5" imgW="1333440" imgH="469800" progId="Equation.3">
                  <p:embed/>
                </p:oleObj>
              </mc:Choice>
              <mc:Fallback>
                <p:oleObj name="Equation" r:id="rId5" imgW="13334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029200"/>
                        <a:ext cx="3124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91" name="Picture 15" descr="photon-pt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6" t="55309" r="12856" b="40546"/>
          <a:stretch>
            <a:fillRect/>
          </a:stretch>
        </p:blipFill>
        <p:spPr bwMode="auto">
          <a:xfrm>
            <a:off x="2133600" y="106680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Box 6"/>
          <p:cNvSpPr txBox="1">
            <a:spLocks noChangeArrowheads="1"/>
          </p:cNvSpPr>
          <p:nvPr/>
        </p:nvSpPr>
        <p:spPr bwMode="auto">
          <a:xfrm>
            <a:off x="381000" y="762000"/>
            <a:ext cx="2133600" cy="400050"/>
          </a:xfrm>
          <a:prstGeom prst="rect">
            <a:avLst/>
          </a:prstGeom>
          <a:solidFill>
            <a:srgbClr val="F84D08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altLang="zh-CN" b="1">
                <a:latin typeface="Arial" charset="0"/>
              </a:rPr>
              <a:t>Photon spectra</a:t>
            </a:r>
            <a:endParaRPr lang="zh-CN" altLang="en-US" b="1"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209800" y="5105400"/>
            <a:ext cx="1066800" cy="762000"/>
          </a:xfrm>
          <a:prstGeom prst="ellipse">
            <a:avLst/>
          </a:prstGeom>
          <a:noFill/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6019800" y="5029200"/>
          <a:ext cx="202247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数式" r:id="rId8" imgW="863280" imgH="444240" progId="Equation.3">
                  <p:embed/>
                </p:oleObj>
              </mc:Choice>
              <mc:Fallback>
                <p:oleObj name="数式" r:id="rId8" imgW="8632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5029200"/>
                        <a:ext cx="2022475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304800" y="6248400"/>
            <a:ext cx="88392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>
                <a:solidFill>
                  <a:srgbClr val="C00000"/>
                </a:solidFill>
                <a:latin typeface="Arial" charset="0"/>
              </a:rPr>
              <a:t>-Photon spectra MAY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HELP</a:t>
            </a:r>
            <a:r>
              <a:rPr lang="en-US" altLang="zh-CN" sz="1800">
                <a:solidFill>
                  <a:srgbClr val="C00000"/>
                </a:solidFill>
                <a:latin typeface="Arial" charset="0"/>
              </a:rPr>
              <a:t> to constrain the 2-d range of QGP viscosity &amp; thermalization time, </a:t>
            </a:r>
            <a:r>
              <a:rPr lang="en-US" altLang="zh-CN" sz="1800">
                <a:solidFill>
                  <a:srgbClr val="2D2DB9"/>
                </a:solidFill>
                <a:latin typeface="Arial" charset="0"/>
              </a:rPr>
              <a:t>together with other observables  (</a:t>
            </a:r>
            <a:r>
              <a:rPr lang="en-US" altLang="zh-CN" sz="1600" b="1">
                <a:solidFill>
                  <a:srgbClr val="2D2DB9"/>
                </a:solidFill>
                <a:latin typeface="Arial" charset="0"/>
              </a:rPr>
              <a:t>V</a:t>
            </a:r>
            <a:r>
              <a:rPr lang="en-US" altLang="zh-CN" sz="1000" b="1">
                <a:solidFill>
                  <a:srgbClr val="2D2DB9"/>
                </a:solidFill>
                <a:latin typeface="Arial" charset="0"/>
              </a:rPr>
              <a:t>2</a:t>
            </a:r>
            <a:r>
              <a:rPr lang="en-US" altLang="zh-CN" sz="1800">
                <a:solidFill>
                  <a:srgbClr val="2D2DB9"/>
                </a:solidFill>
                <a:latin typeface="Arial" charset="0"/>
              </a:rPr>
              <a:t> …)     </a:t>
            </a:r>
            <a:endParaRPr lang="zh-CN" altLang="en-US" sz="1800">
              <a:solidFill>
                <a:srgbClr val="2D2DB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5867400"/>
            <a:ext cx="8610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>
                <a:solidFill>
                  <a:srgbClr val="2D2DB9"/>
                </a:solidFill>
                <a:latin typeface="Arial" charset="0"/>
              </a:rPr>
              <a:t>-However, earlier thermalization also leads to harder photon spectra  </a:t>
            </a:r>
            <a:r>
              <a:rPr lang="en-US" altLang="zh-CN" sz="1600" b="1">
                <a:solidFill>
                  <a:srgbClr val="7030A0"/>
                </a:solidFill>
              </a:rPr>
              <a:t>(Dusling 0903)    </a:t>
            </a:r>
            <a:endParaRPr lang="zh-CN" altLang="en-US" sz="1600" b="1">
              <a:solidFill>
                <a:srgbClr val="7030A0"/>
              </a:solidFill>
            </a:endParaRPr>
          </a:p>
        </p:txBody>
      </p:sp>
      <p:sp>
        <p:nvSpPr>
          <p:cNvPr id="22544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6BA2F6-FF6A-224E-A30F-5191B21B3550}" type="slidenum">
              <a:rPr lang="en-US" altLang="zh-CN" sz="1800" b="1">
                <a:solidFill>
                  <a:srgbClr val="FF0000"/>
                </a:solidFill>
              </a:rPr>
              <a:pPr eaLnBrk="1" hangingPunct="1"/>
              <a:t>97</a:t>
            </a:fld>
            <a:endParaRPr lang="en-US" altLang="zh-CN"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68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7"/>
          <p:cNvSpPr>
            <a:spLocks noChangeArrowheads="1"/>
          </p:cNvSpPr>
          <p:nvPr/>
        </p:nvSpPr>
        <p:spPr bwMode="auto">
          <a:xfrm>
            <a:off x="7696200" y="5105400"/>
            <a:ext cx="381000" cy="685800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zh-CN" alt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77338" cy="719138"/>
          </a:xfrm>
          <a:prstGeom prst="rect">
            <a:avLst/>
          </a:prstGeom>
          <a:solidFill>
            <a:srgbClr val="A4BBF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4000" dirty="0">
                <a:latin typeface="+mj-lt"/>
                <a:ea typeface="宋体" pitchFamily="2" charset="-122"/>
                <a:cs typeface="+mn-cs"/>
              </a:rPr>
              <a:t>EM probes: Photons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4724400"/>
            <a:ext cx="73279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>
                <a:solidFill>
                  <a:srgbClr val="2D2DB9"/>
                </a:solidFill>
                <a:latin typeface="Arial" charset="0"/>
              </a:rPr>
              <a:t>-Viscous hardening of </a:t>
            </a:r>
            <a:r>
              <a:rPr lang="en-US" altLang="zh-CN" sz="1600" b="1">
                <a:solidFill>
                  <a:srgbClr val="2D2DB9"/>
                </a:solidFill>
                <a:latin typeface="Arial" charset="0"/>
              </a:rPr>
              <a:t>P</a:t>
            </a:r>
            <a:r>
              <a:rPr lang="en-US" altLang="zh-CN" sz="1000" b="1">
                <a:solidFill>
                  <a:srgbClr val="2D2DB9"/>
                </a:solidFill>
                <a:latin typeface="Arial" charset="0"/>
              </a:rPr>
              <a:t>T</a:t>
            </a:r>
            <a:r>
              <a:rPr lang="en-US" altLang="zh-CN" sz="1800">
                <a:solidFill>
                  <a:srgbClr val="2D2DB9"/>
                </a:solidFill>
                <a:latin typeface="Arial" charset="0"/>
              </a:rPr>
              <a:t>-spectra is stronger for photons than hadrons</a:t>
            </a:r>
            <a:endParaRPr lang="zh-CN" altLang="en-US" sz="1800">
              <a:solidFill>
                <a:srgbClr val="2D2DB9"/>
              </a:solidFill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990600" y="5029200"/>
          <a:ext cx="3124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6" name="Equation" r:id="rId3" imgW="1333440" imgH="469800" progId="Equation.3">
                  <p:embed/>
                </p:oleObj>
              </mc:Choice>
              <mc:Fallback>
                <p:oleObj name="Equation" r:id="rId3" imgW="13334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029200"/>
                        <a:ext cx="3124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 bwMode="auto">
          <a:xfrm>
            <a:off x="2209800" y="5105400"/>
            <a:ext cx="1066800" cy="762000"/>
          </a:xfrm>
          <a:prstGeom prst="ellipse">
            <a:avLst/>
          </a:prstGeom>
          <a:noFill/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6019800" y="5029200"/>
          <a:ext cx="202247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7" name="数式" r:id="rId5" imgW="863280" imgH="444240" progId="Equation.3">
                  <p:embed/>
                </p:oleObj>
              </mc:Choice>
              <mc:Fallback>
                <p:oleObj name="数式" r:id="rId5" imgW="8632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alphaModFix am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5029200"/>
                        <a:ext cx="2022475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9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304800" y="6248400"/>
            <a:ext cx="88392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>
                <a:solidFill>
                  <a:srgbClr val="C00000"/>
                </a:solidFill>
                <a:latin typeface="Arial" charset="0"/>
              </a:rPr>
              <a:t>-Photon spectra MAY </a:t>
            </a:r>
            <a:r>
              <a:rPr lang="en-US" altLang="zh-CN" sz="1800" b="1">
                <a:solidFill>
                  <a:srgbClr val="C00000"/>
                </a:solidFill>
                <a:latin typeface="Arial" charset="0"/>
              </a:rPr>
              <a:t>HELP</a:t>
            </a:r>
            <a:r>
              <a:rPr lang="en-US" altLang="zh-CN" sz="1800">
                <a:solidFill>
                  <a:srgbClr val="C00000"/>
                </a:solidFill>
                <a:latin typeface="Arial" charset="0"/>
              </a:rPr>
              <a:t> to constrain the 2-d range of QGP viscosity &amp; thermalization time, </a:t>
            </a:r>
            <a:r>
              <a:rPr lang="en-US" altLang="zh-CN" sz="1800">
                <a:solidFill>
                  <a:srgbClr val="2D2DB9"/>
                </a:solidFill>
                <a:latin typeface="Arial" charset="0"/>
              </a:rPr>
              <a:t>together with other observables  (</a:t>
            </a:r>
            <a:r>
              <a:rPr lang="en-US" altLang="zh-CN" sz="1600" b="1">
                <a:solidFill>
                  <a:srgbClr val="2D2DB9"/>
                </a:solidFill>
                <a:latin typeface="Arial" charset="0"/>
              </a:rPr>
              <a:t>V</a:t>
            </a:r>
            <a:r>
              <a:rPr lang="en-US" altLang="zh-CN" sz="1000" b="1">
                <a:solidFill>
                  <a:srgbClr val="2D2DB9"/>
                </a:solidFill>
                <a:latin typeface="Arial" charset="0"/>
              </a:rPr>
              <a:t>2</a:t>
            </a:r>
            <a:r>
              <a:rPr lang="en-US" altLang="zh-CN" sz="1800">
                <a:solidFill>
                  <a:srgbClr val="2D2DB9"/>
                </a:solidFill>
                <a:latin typeface="Arial" charset="0"/>
              </a:rPr>
              <a:t> …)     </a:t>
            </a:r>
            <a:endParaRPr lang="zh-CN" altLang="en-US" sz="1800">
              <a:solidFill>
                <a:srgbClr val="2D2DB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5867400"/>
            <a:ext cx="8610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>
                <a:solidFill>
                  <a:srgbClr val="2D2DB9"/>
                </a:solidFill>
                <a:latin typeface="Arial" charset="0"/>
              </a:rPr>
              <a:t>-However, earlier thermalization also leads to harder photon spectra  </a:t>
            </a:r>
            <a:r>
              <a:rPr lang="en-US" altLang="zh-CN" sz="1600" b="1">
                <a:solidFill>
                  <a:srgbClr val="7030A0"/>
                </a:solidFill>
              </a:rPr>
              <a:t>(Dusling 0903)    </a:t>
            </a:r>
            <a:endParaRPr lang="zh-CN" altLang="en-US" sz="1600" b="1">
              <a:solidFill>
                <a:srgbClr val="7030A0"/>
              </a:solidFill>
            </a:endParaRPr>
          </a:p>
        </p:txBody>
      </p:sp>
      <p:sp>
        <p:nvSpPr>
          <p:cNvPr id="22544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6BA2F6-FF6A-224E-A30F-5191B21B3550}" type="slidenum">
              <a:rPr lang="en-US" altLang="zh-CN" sz="1800" b="1">
                <a:solidFill>
                  <a:srgbClr val="FF0000"/>
                </a:solidFill>
              </a:rPr>
              <a:pPr eaLnBrk="1" hangingPunct="1"/>
              <a:t>98</a:t>
            </a:fld>
            <a:endParaRPr lang="en-US" altLang="zh-CN" sz="1800" b="1">
              <a:solidFill>
                <a:srgbClr val="FF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19138"/>
            <a:ext cx="4660900" cy="378355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2399" y="1244599"/>
            <a:ext cx="4531601" cy="206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CME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5845-C929-134F-81F9-8FEE4F95907D}" type="slidenum">
              <a:rPr kumimoji="1" lang="ja-JP" altLang="en-US" smtClean="0"/>
              <a:t>99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11786" y="569048"/>
            <a:ext cx="25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M. </a:t>
            </a:r>
            <a:r>
              <a:rPr kumimoji="1" lang="en-US" altLang="ja-JP" dirty="0" err="1" smtClean="0"/>
              <a:t>Hongo</a:t>
            </a:r>
            <a:r>
              <a:rPr kumimoji="1" lang="en-US" altLang="ja-JP" dirty="0" smtClean="0"/>
              <a:t>, HIC 4.27.2013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776"/>
            <a:ext cx="9144000" cy="57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22565</TotalTime>
  <Words>7529</Words>
  <Application>Microsoft Macintosh PowerPoint</Application>
  <PresentationFormat>画面に合わせる (4:3)</PresentationFormat>
  <Paragraphs>1056</Paragraphs>
  <Slides>105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4</vt:i4>
      </vt:variant>
      <vt:variant>
        <vt:lpstr>スライド タイトル</vt:lpstr>
      </vt:variant>
      <vt:variant>
        <vt:i4>105</vt:i4>
      </vt:variant>
    </vt:vector>
  </HeadingPairs>
  <TitlesOfParts>
    <vt:vector size="110" baseType="lpstr">
      <vt:lpstr>ホワイト</vt:lpstr>
      <vt:lpstr>Bitmap Image</vt:lpstr>
      <vt:lpstr>VISIO</vt:lpstr>
      <vt:lpstr>Equation</vt:lpstr>
      <vt:lpstr>数式</vt:lpstr>
      <vt:lpstr>LHC-ALICE実験の第一次運転成果と今後の展望</vt:lpstr>
      <vt:lpstr>Outline</vt:lpstr>
      <vt:lpstr>Large Hadron Collider</vt:lpstr>
      <vt:lpstr>4大実験</vt:lpstr>
      <vt:lpstr>CMS, ATLAS実験</vt:lpstr>
      <vt:lpstr>LHC-ALICE実験</vt:lpstr>
      <vt:lpstr>Inner Tracking System</vt:lpstr>
      <vt:lpstr>Time Projection Chamber</vt:lpstr>
      <vt:lpstr>TRD/TOF</vt:lpstr>
      <vt:lpstr>Calorimeters</vt:lpstr>
      <vt:lpstr>Main Trigger Devices</vt:lpstr>
      <vt:lpstr>Event display in Pb+Pb Collisions</vt:lpstr>
      <vt:lpstr>LHC運転状況と3年間のラン</vt:lpstr>
      <vt:lpstr>前置き(RHICの成果)とLHCの成果(ALICE/CMS/ATLAS)</vt:lpstr>
      <vt:lpstr>Space-time Evolution of HEHIC</vt:lpstr>
      <vt:lpstr>QGPを見るツール</vt:lpstr>
      <vt:lpstr>主なRHICの成果</vt:lpstr>
      <vt:lpstr>主なRHICの成果</vt:lpstr>
      <vt:lpstr>主なRHICの成果</vt:lpstr>
      <vt:lpstr>主なRHICの成果</vt:lpstr>
      <vt:lpstr>主なRHICの成果</vt:lpstr>
      <vt:lpstr>主なRHICの成果</vt:lpstr>
      <vt:lpstr>主なRHICの成果</vt:lpstr>
      <vt:lpstr>主なRHICの成果</vt:lpstr>
      <vt:lpstr>課題とRHIC/LHCへの期待</vt:lpstr>
      <vt:lpstr>LHC vs. RHIC (global event properties)</vt:lpstr>
      <vt:lpstr>pT spectra, radial flow</vt:lpstr>
      <vt:lpstr>Baryon/Meson ratio</vt:lpstr>
      <vt:lpstr>Net charge fluctuation</vt:lpstr>
      <vt:lpstr>Balance function</vt:lpstr>
      <vt:lpstr>Flow measurements</vt:lpstr>
      <vt:lpstr>Flow measurements</vt:lpstr>
      <vt:lpstr>Flow measurements: v2</vt:lpstr>
      <vt:lpstr>Flow measurements: v2</vt:lpstr>
      <vt:lpstr>v2 vs. dNch/dy</vt:lpstr>
      <vt:lpstr>Flow measurements: Higher order flow</vt:lpstr>
      <vt:lpstr>vnと角度相関</vt:lpstr>
      <vt:lpstr>vn spectrum</vt:lpstr>
      <vt:lpstr>流体計算との比較</vt:lpstr>
      <vt:lpstr>流体計算との比較、h/s</vt:lpstr>
      <vt:lpstr>v2と流体計算</vt:lpstr>
      <vt:lpstr>vnと流体計算</vt:lpstr>
      <vt:lpstr>Ultra-Central collisions and vn</vt:lpstr>
      <vt:lpstr>h/s(T)</vt:lpstr>
      <vt:lpstr>h/s(T)</vt:lpstr>
      <vt:lpstr>Event-by-event vn</vt:lpstr>
      <vt:lpstr>Higher Order Event Plane Correlations </vt:lpstr>
      <vt:lpstr>Particle correlation in p-p </vt:lpstr>
      <vt:lpstr>Particle correlation in p-Pb </vt:lpstr>
      <vt:lpstr>Particle correlation in p-Pb </vt:lpstr>
      <vt:lpstr>Particle correlation in p-Pb </vt:lpstr>
      <vt:lpstr>Particle correlation in p-Pb </vt:lpstr>
      <vt:lpstr>Particle correlation in p-Pb </vt:lpstr>
      <vt:lpstr>Particle correlation in p-Pb </vt:lpstr>
      <vt:lpstr>“Fat” Proton</vt:lpstr>
      <vt:lpstr>Identified particle spectra in p-Pb </vt:lpstr>
      <vt:lpstr>Particle ratio (baryon/meson) in p-Pb </vt:lpstr>
      <vt:lpstr>High pT suppression/Jet quenching </vt:lpstr>
      <vt:lpstr>RAA of PID hadron at high pT</vt:lpstr>
      <vt:lpstr>QGP stopping power</vt:lpstr>
      <vt:lpstr>Comparison with model calculations</vt:lpstr>
      <vt:lpstr>High pT particle v2</vt:lpstr>
      <vt:lpstr>Jet measurements</vt:lpstr>
      <vt:lpstr>Jet RAA</vt:lpstr>
      <vt:lpstr>Di-jet measurement</vt:lpstr>
      <vt:lpstr>Di-jet measurement</vt:lpstr>
      <vt:lpstr>Di-jet measurement</vt:lpstr>
      <vt:lpstr>Di-jet measurement</vt:lpstr>
      <vt:lpstr>Mass dependence (c/b quark energy loss)</vt:lpstr>
      <vt:lpstr>Mass dependence (c/b quark energy loss)</vt:lpstr>
      <vt:lpstr>Heavy quarks (RHIC vs. LHC - I)</vt:lpstr>
      <vt:lpstr>Heavy quarks (RHIC vs. LHC - II)</vt:lpstr>
      <vt:lpstr>J/y suppression</vt:lpstr>
      <vt:lpstr>J/y suppression at RHIC</vt:lpstr>
      <vt:lpstr>J/y suppression at LHC</vt:lpstr>
      <vt:lpstr>U suppression at LHC</vt:lpstr>
      <vt:lpstr>Low pT Photon</vt:lpstr>
      <vt:lpstr>Low pT Photon v2</vt:lpstr>
      <vt:lpstr>Summary of LHC Run-I</vt:lpstr>
      <vt:lpstr>今後の展望(期待)</vt:lpstr>
      <vt:lpstr>Shopping lists</vt:lpstr>
      <vt:lpstr>Shopping lists</vt:lpstr>
      <vt:lpstr>Shopping lists</vt:lpstr>
      <vt:lpstr>Shopping lists</vt:lpstr>
      <vt:lpstr>Shopping lists (need precious meas.)</vt:lpstr>
      <vt:lpstr>Shopping lists</vt:lpstr>
      <vt:lpstr>ALICE upgrade計画</vt:lpstr>
      <vt:lpstr>ALICE upgrade計画</vt:lpstr>
      <vt:lpstr>ALICE upgrade計画</vt:lpstr>
      <vt:lpstr>ALICE upgrade計画</vt:lpstr>
      <vt:lpstr>重イオンと他分野</vt:lpstr>
      <vt:lpstr>まとめ</vt:lpstr>
      <vt:lpstr>backup</vt:lpstr>
      <vt:lpstr>Fluctuation and Flow</vt:lpstr>
      <vt:lpstr>LHC-ALICE実験</vt:lpstr>
      <vt:lpstr>Eccentricity RHIC vs. LHC</vt:lpstr>
      <vt:lpstr>PowerPoint プレゼンテーション</vt:lpstr>
      <vt:lpstr>PowerPoint プレゼンテーション</vt:lpstr>
      <vt:lpstr>CME</vt:lpstr>
      <vt:lpstr>CME</vt:lpstr>
      <vt:lpstr>Magnetic field</vt:lpstr>
      <vt:lpstr>Particle production and correlations</vt:lpstr>
      <vt:lpstr>Particle production and correlations</vt:lpstr>
      <vt:lpstr>Depends on medium density</vt:lpstr>
      <vt:lpstr>v2 and h/s at LHC and RHIC</vt:lpstr>
    </vt:vector>
  </TitlesOfParts>
  <Company>東京大学原子核科学研究センター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LHC-ALICE実験の第一次運転成果と今後の展望</dc:title>
  <dc:creator>Taku Gunji</dc:creator>
  <cp:lastModifiedBy>Taku Gunji</cp:lastModifiedBy>
  <cp:revision>366</cp:revision>
  <dcterms:created xsi:type="dcterms:W3CDTF">2013-05-12T03:12:36Z</dcterms:created>
  <dcterms:modified xsi:type="dcterms:W3CDTF">2013-06-01T12:52:46Z</dcterms:modified>
</cp:coreProperties>
</file>