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9"/>
    <p:restoredTop sz="94653"/>
  </p:normalViewPr>
  <p:slideViewPr>
    <p:cSldViewPr snapToGrid="0">
      <p:cViewPr varScale="1">
        <p:scale>
          <a:sx n="119" d="100"/>
          <a:sy n="119" d="100"/>
        </p:scale>
        <p:origin x="208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esProps" Target="presProps.xml"/><Relationship Id="rId42" Type="http://schemas.openxmlformats.org/officeDocument/2006/relationships/viewProps" Target="viewProps.xml"/><Relationship Id="rId43" Type="http://schemas.openxmlformats.org/officeDocument/2006/relationships/theme" Target="theme/theme1.xml"/><Relationship Id="rId4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43145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88709" y="9245600"/>
            <a:ext cx="414682" cy="330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 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30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27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27.png"/><Relationship Id="rId5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23.png"/><Relationship Id="rId6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Relationship Id="rId3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7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2.png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3.png"/><Relationship Id="rId3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4" Type="http://schemas.openxmlformats.org/officeDocument/2006/relationships/image" Target="../media/image76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5" Type="http://schemas.openxmlformats.org/officeDocument/2006/relationships/image" Target="../media/image79.png"/><Relationship Id="rId6" Type="http://schemas.openxmlformats.org/officeDocument/2006/relationships/image" Target="../media/image80.png"/><Relationship Id="rId7" Type="http://schemas.openxmlformats.org/officeDocument/2006/relationships/image" Target="../media/image81.png"/><Relationship Id="rId8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4" Type="http://schemas.openxmlformats.org/officeDocument/2006/relationships/image" Target="../media/image84.png"/><Relationship Id="rId5" Type="http://schemas.openxmlformats.org/officeDocument/2006/relationships/image" Target="../media/image85.png"/><Relationship Id="rId6" Type="http://schemas.openxmlformats.org/officeDocument/2006/relationships/image" Target="../media/image86.png"/><Relationship Id="rId7" Type="http://schemas.openxmlformats.org/officeDocument/2006/relationships/image" Target="../media/image87.png"/><Relationship Id="rId8" Type="http://schemas.openxmlformats.org/officeDocument/2006/relationships/image" Target="../media/image88.png"/><Relationship Id="rId9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6.png"/><Relationship Id="rId3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7.png"/><Relationship Id="rId3" Type="http://schemas.openxmlformats.org/officeDocument/2006/relationships/image" Target="../media/image9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5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電磁プローブで探る</a:t>
            </a:r>
          </a:p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クォーク物質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5511800"/>
            <a:ext cx="10464800" cy="1914724"/>
          </a:xfrm>
          <a:prstGeom prst="rect">
            <a:avLst/>
          </a:prstGeom>
        </p:spPr>
        <p:txBody>
          <a:bodyPr/>
          <a:lstStyle/>
          <a:p>
            <a:pPr>
              <a:defRPr sz="4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郡司　卓</a:t>
            </a:r>
          </a:p>
          <a:p>
            <a:r>
              <a:t>東京大学原子核科学研究センター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4294967295"/>
          </p:nvPr>
        </p:nvSpPr>
        <p:spPr>
          <a:xfrm>
            <a:off x="6363804" y="9251950"/>
            <a:ext cx="26449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</a:t>
            </a:fld>
            <a:endParaRPr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これまでの結果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sp>
        <p:nvSpPr>
          <p:cNvPr id="188" name="Shape 188"/>
          <p:cNvSpPr/>
          <p:nvPr/>
        </p:nvSpPr>
        <p:spPr>
          <a:xfrm>
            <a:off x="6172200" y="93979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189" name="page14image319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707456"/>
            <a:ext cx="6792884" cy="4881319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Shape 190"/>
          <p:cNvSpPr/>
          <p:nvPr/>
        </p:nvSpPr>
        <p:spPr>
          <a:xfrm>
            <a:off x="1376019" y="8217162"/>
            <a:ext cx="10252762" cy="406400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excess yield is sensitive to space time evolution(fireball lifetime)</a:t>
            </a:r>
          </a:p>
        </p:txBody>
      </p:sp>
      <p:pic>
        <p:nvPicPr>
          <p:cNvPr id="191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02653" y="3082379"/>
            <a:ext cx="6241479" cy="4726478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7982673" y="2813248"/>
            <a:ext cx="4354654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t>R. Rapp, Physics Letters B 753 (2016) 586–590</a:t>
            </a:r>
          </a:p>
        </p:txBody>
      </p:sp>
      <p:sp>
        <p:nvSpPr>
          <p:cNvPr id="193" name="Shape 193"/>
          <p:cNvSpPr/>
          <p:nvPr/>
        </p:nvSpPr>
        <p:spPr>
          <a:xfrm>
            <a:off x="952500" y="1628973"/>
            <a:ext cx="11099800" cy="713434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269663" indent="-269663" algn="l" defTabSz="531622">
              <a:buSzPct val="75000"/>
              <a:buChar char="•"/>
              <a:defRPr sz="2184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低質量領域のレプトン対の異常収量(CERES, NA60@SPS, PHENIX,STAR@RHIC)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これまでの結果</a:t>
            </a:r>
          </a:p>
        </p:txBody>
      </p:sp>
      <p:sp>
        <p:nvSpPr>
          <p:cNvPr id="196" name="Shape 196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952500" y="1882973"/>
            <a:ext cx="11099800" cy="71343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296333" indent="-296333" algn="l">
              <a:buSzPct val="75000"/>
              <a:buChar char="•"/>
              <a:defRPr sz="2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中間質量領域の超過収量(NA60@SPS) —&gt; 熱的レプトン対？</a:t>
            </a:r>
          </a:p>
        </p:txBody>
      </p:sp>
      <p:pic>
        <p:nvPicPr>
          <p:cNvPr id="19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206" y="2800548"/>
            <a:ext cx="5266342" cy="6358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306868" y="3499667"/>
            <a:ext cx="6177365" cy="5781921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Shape 200"/>
          <p:cNvSpPr/>
          <p:nvPr/>
        </p:nvSpPr>
        <p:spPr>
          <a:xfrm>
            <a:off x="7428479" y="7639248"/>
            <a:ext cx="1565149" cy="7366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>
                <a:solidFill>
                  <a:srgbClr val="FFFFFF"/>
                </a:solidFill>
              </a:defRPr>
            </a:pPr>
            <a:r>
              <a:t>ハドロン相</a:t>
            </a:r>
          </a:p>
          <a:p>
            <a:pPr>
              <a:defRPr sz="2000">
                <a:solidFill>
                  <a:srgbClr val="FFFFFF"/>
                </a:solidFill>
              </a:defRPr>
            </a:pPr>
            <a:r>
              <a:t>(動径フロー)</a:t>
            </a:r>
          </a:p>
        </p:txBody>
      </p:sp>
      <p:sp>
        <p:nvSpPr>
          <p:cNvPr id="201" name="Shape 201"/>
          <p:cNvSpPr/>
          <p:nvPr/>
        </p:nvSpPr>
        <p:spPr>
          <a:xfrm>
            <a:off x="9501811" y="7680523"/>
            <a:ext cx="1584085" cy="37465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100">
                <a:solidFill>
                  <a:srgbClr val="FFFFFF"/>
                </a:solidFill>
              </a:defRPr>
            </a:lvl1pPr>
          </a:lstStyle>
          <a:p>
            <a:r>
              <a:t>パートン相?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これまでの結果</a:t>
            </a:r>
          </a:p>
        </p:txBody>
      </p:sp>
      <p:sp>
        <p:nvSpPr>
          <p:cNvPr id="204" name="Shape 204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952500" y="1882973"/>
            <a:ext cx="11099800" cy="71343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296333" indent="-296333" algn="l">
              <a:buSzPct val="75000"/>
              <a:buChar char="•"/>
              <a:defRPr sz="2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低運動量光子の超過収量(PHENIX@RHIC, LHC@ALICE)</a:t>
            </a:r>
          </a:p>
        </p:txBody>
      </p:sp>
      <p:pic>
        <p:nvPicPr>
          <p:cNvPr id="20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2787" y="2659299"/>
            <a:ext cx="5255626" cy="66869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73565" y="2811665"/>
            <a:ext cx="5384999" cy="6225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これまでの結果</a:t>
            </a:r>
          </a:p>
        </p:txBody>
      </p:sp>
      <p:sp>
        <p:nvSpPr>
          <p:cNvPr id="210" name="Shape 210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13</a:t>
            </a:fld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952500" y="1679773"/>
            <a:ext cx="11099800" cy="71343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296333" indent="-296333" algn="l">
              <a:buSzPct val="75000"/>
              <a:buChar char="•"/>
              <a:defRPr sz="2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フォトンパズル. 超過収量と光子の方位角異方性の同時記述は難しい…</a:t>
            </a:r>
          </a:p>
        </p:txBody>
      </p:sp>
      <p:pic>
        <p:nvPicPr>
          <p:cNvPr id="21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309" y="2852890"/>
            <a:ext cx="7123847" cy="6244176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7719431" y="2505547"/>
            <a:ext cx="4939479" cy="844550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300">
                <a:solidFill>
                  <a:srgbClr val="FFFFFF"/>
                </a:solidFill>
              </a:defRPr>
            </a:lvl1pPr>
          </a:lstStyle>
          <a:p>
            <a:r>
              <a:t>大きなv2→後期の熱光子(ハドロン相起源)が必要. QGP光子は少ない？</a:t>
            </a:r>
          </a:p>
        </p:txBody>
      </p:sp>
      <p:pic>
        <p:nvPicPr>
          <p:cNvPr id="21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75590" y="3462438"/>
            <a:ext cx="4227160" cy="5985282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Shape 215"/>
          <p:cNvSpPr/>
          <p:nvPr/>
        </p:nvSpPr>
        <p:spPr>
          <a:xfrm>
            <a:off x="741511" y="2530947"/>
            <a:ext cx="2974678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1600"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r>
              <a:t>Phys.Rev. C94 (2016), 064901 </a:t>
            </a:r>
          </a:p>
        </p:txBody>
      </p:sp>
      <p:sp>
        <p:nvSpPr>
          <p:cNvPr id="216" name="Shape 216"/>
          <p:cNvSpPr/>
          <p:nvPr/>
        </p:nvSpPr>
        <p:spPr>
          <a:xfrm>
            <a:off x="6857542" y="9144000"/>
            <a:ext cx="3175916" cy="304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r>
              <a:t>Phys.Rev. C84 (2011) 054906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これまでの結果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4294967295"/>
          </p:nvPr>
        </p:nvSpPr>
        <p:spPr>
          <a:xfrm>
            <a:off x="6288252" y="9251950"/>
            <a:ext cx="415596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pic>
        <p:nvPicPr>
          <p:cNvPr id="22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81102" y="1570671"/>
            <a:ext cx="5360197" cy="396805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488932" y="5677096"/>
            <a:ext cx="5248472" cy="3721525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Shape 222"/>
          <p:cNvSpPr/>
          <p:nvPr/>
        </p:nvSpPr>
        <p:spPr>
          <a:xfrm>
            <a:off x="243970" y="7915476"/>
            <a:ext cx="7021420" cy="173355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300">
                <a:solidFill>
                  <a:srgbClr val="FFFFFF"/>
                </a:solidFill>
              </a:defRPr>
            </a:pPr>
            <a:r>
              <a:t>ハドロン相での熱光子は青方偏移を受ける</a:t>
            </a:r>
          </a:p>
          <a:p>
            <a:pPr algn="l">
              <a:defRPr sz="2300">
                <a:solidFill>
                  <a:srgbClr val="FFFFFF"/>
                </a:solidFill>
              </a:defRPr>
            </a:pPr>
            <a:r>
              <a:t>T</a:t>
            </a:r>
            <a:r>
              <a:rPr baseline="-5999"/>
              <a:t>eff</a:t>
            </a:r>
            <a:r>
              <a:t> = √(1+β)/(1-β)T</a:t>
            </a:r>
            <a:r>
              <a:rPr baseline="-5999"/>
              <a:t>true</a:t>
            </a:r>
          </a:p>
          <a:p>
            <a:pPr algn="l">
              <a:defRPr sz="2300">
                <a:solidFill>
                  <a:srgbClr val="FFFFFF"/>
                </a:solidFill>
              </a:defRPr>
            </a:pPr>
            <a:r>
              <a:t>この補正をすると、衝突エネルギーによらずにT</a:t>
            </a:r>
            <a:r>
              <a:rPr baseline="-5999"/>
              <a:t>true</a:t>
            </a:r>
            <a:r>
              <a:t> ~ 100-150 MeV</a:t>
            </a:r>
          </a:p>
        </p:txBody>
      </p:sp>
      <p:pic>
        <p:nvPicPr>
          <p:cNvPr id="223" name="スクリーンショット 2018-06-17 23.27.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4210" y="1563544"/>
            <a:ext cx="5360197" cy="6080654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Shape 224"/>
          <p:cNvSpPr/>
          <p:nvPr/>
        </p:nvSpPr>
        <p:spPr>
          <a:xfrm>
            <a:off x="8697455" y="1364982"/>
            <a:ext cx="4078039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rPr lang="en-US" dirty="0"/>
              <a:t>C. Shen, U. Heinz et. al, </a:t>
            </a:r>
            <a:r>
              <a:rPr dirty="0" err="1"/>
              <a:t>Phys.Rev</a:t>
            </a:r>
            <a:r>
              <a:rPr dirty="0"/>
              <a:t>. C89 (2014) , 044910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2769" y="3809202"/>
            <a:ext cx="3982364" cy="2980884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これまでの結果</a:t>
            </a:r>
          </a:p>
        </p:txBody>
      </p:sp>
      <p:sp>
        <p:nvSpPr>
          <p:cNvPr id="228" name="Shape 228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15</a:t>
            </a:fld>
            <a:endParaRPr/>
          </a:p>
        </p:txBody>
      </p:sp>
      <p:pic>
        <p:nvPicPr>
          <p:cNvPr id="2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8937" y="1286688"/>
            <a:ext cx="4681950" cy="24287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58586" y="6596101"/>
            <a:ext cx="3770731" cy="2980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62783" y="6532518"/>
            <a:ext cx="3896748" cy="310805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77167" y="3739214"/>
            <a:ext cx="3982364" cy="2815827"/>
          </a:xfrm>
          <a:prstGeom prst="rect">
            <a:avLst/>
          </a:prstGeom>
          <a:ln w="12700">
            <a:miter lim="400000"/>
          </a:ln>
        </p:spPr>
      </p:pic>
      <p:sp>
        <p:nvSpPr>
          <p:cNvPr id="233" name="Shape 233"/>
          <p:cNvSpPr/>
          <p:nvPr/>
        </p:nvSpPr>
        <p:spPr>
          <a:xfrm>
            <a:off x="6084765" y="2211293"/>
            <a:ext cx="6598968" cy="844550"/>
          </a:xfrm>
          <a:prstGeom prst="rect">
            <a:avLst/>
          </a:prstGeom>
          <a:blipFill>
            <a:blip r:embed="rId7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300">
                <a:solidFill>
                  <a:srgbClr val="FFFFFF"/>
                </a:solidFill>
              </a:defRPr>
            </a:pPr>
            <a:r>
              <a:t>ハドロン化での光子生成</a:t>
            </a:r>
          </a:p>
          <a:p>
            <a:pPr algn="l">
              <a:defRPr sz="2300">
                <a:solidFill>
                  <a:srgbClr val="FFFFFF"/>
                </a:solidFill>
              </a:defRPr>
            </a:pPr>
            <a:r>
              <a:t>測定と理論の不一致を埋める可能性</a:t>
            </a:r>
          </a:p>
        </p:txBody>
      </p:sp>
      <p:sp>
        <p:nvSpPr>
          <p:cNvPr id="234" name="Shape 234"/>
          <p:cNvSpPr/>
          <p:nvPr/>
        </p:nvSpPr>
        <p:spPr>
          <a:xfrm>
            <a:off x="8676082" y="1786044"/>
            <a:ext cx="3826368" cy="3180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400"/>
            </a:lvl1pPr>
          </a:lstStyle>
          <a:p>
            <a:r>
              <a:rPr dirty="0"/>
              <a:t>Fujii, Itakura, Nonaka</a:t>
            </a:r>
            <a:r>
              <a:rPr lang="en-US" altLang="ja-JP" dirty="0"/>
              <a:t>, </a:t>
            </a:r>
            <a:r>
              <a:rPr lang="en-US" altLang="ja-JP" dirty="0" err="1"/>
              <a:t>Nucl</a:t>
            </a:r>
            <a:r>
              <a:rPr lang="en-US" altLang="ja-JP" dirty="0"/>
              <a:t>. Phys. A 967(2017), 704</a:t>
            </a:r>
            <a:endParaRPr dirty="0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QM2018のハイライト</a:t>
            </a:r>
          </a:p>
        </p:txBody>
      </p:sp>
      <p:sp>
        <p:nvSpPr>
          <p:cNvPr id="237" name="Shape 23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sp>
        <p:nvSpPr>
          <p:cNvPr id="238" name="Shape 238"/>
          <p:cNvSpPr/>
          <p:nvPr/>
        </p:nvSpPr>
        <p:spPr>
          <a:xfrm>
            <a:off x="821928" y="2568930"/>
            <a:ext cx="11360944" cy="3328244"/>
          </a:xfrm>
          <a:prstGeom prst="roundRect">
            <a:avLst>
              <a:gd name="adj" fmla="val 13397"/>
            </a:avLst>
          </a:prstGeom>
          <a:solidFill>
            <a:schemeClr val="accent2">
              <a:hueOff val="-2473793"/>
              <a:satOff val="-50209"/>
              <a:lumOff val="23543"/>
            </a:scheme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599722" indent="-599722" algn="l">
              <a:buSzPct val="100000"/>
              <a:buAutoNum type="arabicPeriod"/>
              <a:defRPr sz="3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熱光子収量の粒子多重度依存性とその系統性</a:t>
            </a:r>
          </a:p>
          <a:p>
            <a:pPr marL="599722" indent="-599722" algn="l">
              <a:buSzPct val="100000"/>
              <a:buAutoNum type="arabicPeriod"/>
              <a:defRPr sz="3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小さい系での熱的光子の探索</a:t>
            </a:r>
          </a:p>
          <a:p>
            <a:pPr marL="599722" indent="-599722" algn="l">
              <a:buSzPct val="100000"/>
              <a:buAutoNum type="arabicPeriod"/>
              <a:defRPr sz="3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HADESの結果, 小さい√s</a:t>
            </a:r>
            <a:r>
              <a:rPr baseline="-5999"/>
              <a:t>NN</a:t>
            </a:r>
            <a:r>
              <a:t>での光子生成</a:t>
            </a:r>
          </a:p>
          <a:p>
            <a:pPr marL="599722" indent="-599722" algn="l">
              <a:buSzPct val="100000"/>
              <a:buAutoNum type="arabicPeriod"/>
              <a:defRPr sz="3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超周辺衝突を使ってQGPの性質を探る試み</a:t>
            </a:r>
          </a:p>
        </p:txBody>
      </p:sp>
      <p:pic>
        <p:nvPicPr>
          <p:cNvPr id="239" name="pasted-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07705" y="6787273"/>
            <a:ext cx="5146245" cy="24519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光子収量の系統性</a:t>
            </a:r>
          </a:p>
        </p:txBody>
      </p:sp>
      <p:sp>
        <p:nvSpPr>
          <p:cNvPr id="242" name="Shape 242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pic>
        <p:nvPicPr>
          <p:cNvPr id="24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441" y="1426204"/>
            <a:ext cx="4587473" cy="656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9448" y="1472359"/>
            <a:ext cx="5216436" cy="4049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89448" y="5560169"/>
            <a:ext cx="5216436" cy="4224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24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249305" y="8095967"/>
            <a:ext cx="4942247" cy="1344945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Shape 247"/>
          <p:cNvSpPr/>
          <p:nvPr/>
        </p:nvSpPr>
        <p:spPr>
          <a:xfrm>
            <a:off x="10998200" y="1654373"/>
            <a:ext cx="1178471" cy="606227"/>
          </a:xfrm>
          <a:prstGeom prst="ellips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8" name="Shape 248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  <p:sp>
        <p:nvSpPr>
          <p:cNvPr id="249" name="Shape 249"/>
          <p:cNvSpPr/>
          <p:nvPr/>
        </p:nvSpPr>
        <p:spPr>
          <a:xfrm>
            <a:off x="10566400" y="8199710"/>
            <a:ext cx="1424931" cy="1137458"/>
          </a:xfrm>
          <a:prstGeom prst="ellips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光子収量の系統性</a:t>
            </a:r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pic>
        <p:nvPicPr>
          <p:cNvPr id="25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5441" y="1426204"/>
            <a:ext cx="4587473" cy="656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89448" y="1472359"/>
            <a:ext cx="5216436" cy="40498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889448" y="5560169"/>
            <a:ext cx="5216436" cy="4224940"/>
          </a:xfrm>
          <a:prstGeom prst="rect">
            <a:avLst/>
          </a:prstGeom>
          <a:ln w="12700">
            <a:miter lim="400000"/>
          </a:ln>
        </p:spPr>
      </p:pic>
      <p:sp>
        <p:nvSpPr>
          <p:cNvPr id="256" name="Shape 256"/>
          <p:cNvSpPr/>
          <p:nvPr/>
        </p:nvSpPr>
        <p:spPr>
          <a:xfrm>
            <a:off x="10998200" y="1654373"/>
            <a:ext cx="1178471" cy="606227"/>
          </a:xfrm>
          <a:prstGeom prst="ellips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  <p:sp>
        <p:nvSpPr>
          <p:cNvPr id="258" name="Shape 258"/>
          <p:cNvSpPr/>
          <p:nvPr/>
        </p:nvSpPr>
        <p:spPr>
          <a:xfrm>
            <a:off x="10566400" y="8199710"/>
            <a:ext cx="1424931" cy="1137458"/>
          </a:xfrm>
          <a:prstGeom prst="ellips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59" name="スクリーンショット 2018-06-15 3.10.25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40453" y="5541836"/>
            <a:ext cx="5714427" cy="4261606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11099800" y="5629473"/>
            <a:ext cx="1178471" cy="606227"/>
          </a:xfrm>
          <a:prstGeom prst="ellips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61" name="Shape 261"/>
          <p:cNvSpPr/>
          <p:nvPr/>
        </p:nvSpPr>
        <p:spPr>
          <a:xfrm>
            <a:off x="1146327" y="8153399"/>
            <a:ext cx="478390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Same scaling for soft and hard photons. Trivial or accidental?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小さい系での熱的光子</a:t>
            </a:r>
          </a:p>
        </p:txBody>
      </p:sp>
      <p:sp>
        <p:nvSpPr>
          <p:cNvPr id="264" name="Shape 264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1257300" y="1895673"/>
            <a:ext cx="4892080" cy="1413738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296333" indent="-296333" algn="l">
              <a:buSzPct val="75000"/>
              <a:buChar char="•"/>
              <a:defRPr sz="2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小さい系で見られるQGPの兆候 → 系は熱化しているかどうか？</a:t>
            </a:r>
          </a:p>
        </p:txBody>
      </p:sp>
      <p:pic>
        <p:nvPicPr>
          <p:cNvPr id="266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98379" y="1516769"/>
            <a:ext cx="5797685" cy="8108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67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3953" y="3661211"/>
            <a:ext cx="6099579" cy="50045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はじめに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QM2018には参加しておりませんが、電磁プローブに関する話がないのもおかしい話なので、幾つかの講演から電磁プローブの最新結果を引っ張ってきました。</a:t>
            </a:r>
          </a:p>
          <a:p>
            <a:pPr>
              <a:defRPr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色々と不足があるかと思います。申し訳ありません。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4294967295"/>
          </p:nvPr>
        </p:nvSpPr>
        <p:spPr>
          <a:xfrm>
            <a:off x="6363804" y="9251950"/>
            <a:ext cx="26449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882650" y="-3892551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271" name="Shape 271"/>
          <p:cNvSpPr/>
          <p:nvPr/>
        </p:nvSpPr>
        <p:spPr>
          <a:xfrm>
            <a:off x="6013450" y="107949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272" name="Shape 272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小さい系での熱的光子</a:t>
            </a:r>
          </a:p>
        </p:txBody>
      </p:sp>
      <p:pic>
        <p:nvPicPr>
          <p:cNvPr id="273" name="page24image202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59500" y="1905000"/>
            <a:ext cx="5918200" cy="5774322"/>
          </a:xfrm>
          <a:prstGeom prst="rect">
            <a:avLst/>
          </a:prstGeom>
          <a:ln w="12700">
            <a:miter lim="400000"/>
          </a:ln>
        </p:spPr>
      </p:pic>
      <p:sp>
        <p:nvSpPr>
          <p:cNvPr id="274" name="Shape 274"/>
          <p:cNvSpPr/>
          <p:nvPr/>
        </p:nvSpPr>
        <p:spPr>
          <a:xfrm>
            <a:off x="2584450" y="93979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275" name="page21image2944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5000" y="1481137"/>
            <a:ext cx="5168900" cy="6791397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Shape 276"/>
          <p:cNvSpPr/>
          <p:nvPr/>
        </p:nvSpPr>
        <p:spPr>
          <a:xfrm>
            <a:off x="1384300" y="-1962151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277" name="Shape 277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  <p:sp>
        <p:nvSpPr>
          <p:cNvPr id="278" name="Shape 278"/>
          <p:cNvSpPr/>
          <p:nvPr/>
        </p:nvSpPr>
        <p:spPr>
          <a:xfrm>
            <a:off x="2371972" y="8331199"/>
            <a:ext cx="969144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 enhancement within experimental uncertainties…</a:t>
            </a:r>
          </a:p>
          <a:p>
            <a:pPr algn="l">
              <a:defRPr sz="2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Anyway to shrunk uncertainties? Other methods? p-p reference?</a:t>
            </a:r>
          </a:p>
        </p:txBody>
      </p:sp>
      <p:sp>
        <p:nvSpPr>
          <p:cNvPr id="279" name="Shape 279"/>
          <p:cNvSpPr/>
          <p:nvPr/>
        </p:nvSpPr>
        <p:spPr>
          <a:xfrm>
            <a:off x="8648700" y="2467173"/>
            <a:ext cx="2368104" cy="588567"/>
          </a:xfrm>
          <a:prstGeom prst="ellips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21</a:t>
            </a:fld>
            <a:endParaRPr/>
          </a:p>
        </p:txBody>
      </p:sp>
      <p:pic>
        <p:nvPicPr>
          <p:cNvPr id="282" name="page22image29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8650" y="1651000"/>
            <a:ext cx="5168245" cy="6747609"/>
          </a:xfrm>
          <a:prstGeom prst="rect">
            <a:avLst/>
          </a:prstGeom>
          <a:ln w="12700">
            <a:miter lim="400000"/>
          </a:ln>
        </p:spPr>
      </p:pic>
      <p:sp>
        <p:nvSpPr>
          <p:cNvPr id="283" name="Shape 283"/>
          <p:cNvSpPr/>
          <p:nvPr/>
        </p:nvSpPr>
        <p:spPr>
          <a:xfrm>
            <a:off x="882650" y="-3892551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284" name="page24image219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3150" y="1905000"/>
            <a:ext cx="5921821" cy="5777854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6013450" y="107949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sp>
        <p:nvSpPr>
          <p:cNvPr id="286" name="Shape 286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小さい系での熱的光子</a:t>
            </a:r>
          </a:p>
        </p:txBody>
      </p:sp>
      <p:sp>
        <p:nvSpPr>
          <p:cNvPr id="287" name="Shape 287"/>
          <p:cNvSpPr/>
          <p:nvPr/>
        </p:nvSpPr>
        <p:spPr>
          <a:xfrm>
            <a:off x="8648700" y="2467173"/>
            <a:ext cx="2368104" cy="588567"/>
          </a:xfrm>
          <a:prstGeom prst="ellips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  <p:sp>
        <p:nvSpPr>
          <p:cNvPr id="289" name="Shape 289"/>
          <p:cNvSpPr/>
          <p:nvPr/>
        </p:nvSpPr>
        <p:spPr>
          <a:xfrm>
            <a:off x="2371972" y="8331199"/>
            <a:ext cx="969144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Enhancement in central p-Au collisions??? Looks promising!!</a:t>
            </a:r>
          </a:p>
          <a:p>
            <a:pPr algn="l">
              <a:defRPr sz="2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Anyway to shrunk uncertainties? Other methods? p-p reference?</a:t>
            </a:r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小さい系での熱的光子</a:t>
            </a:r>
          </a:p>
        </p:txBody>
      </p:sp>
      <p:sp>
        <p:nvSpPr>
          <p:cNvPr id="292" name="Shape 292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pic>
        <p:nvPicPr>
          <p:cNvPr id="29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12013" y="1668809"/>
            <a:ext cx="5182673" cy="618580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0028" y="2021976"/>
            <a:ext cx="5893583" cy="4744448"/>
          </a:xfrm>
          <a:prstGeom prst="rect">
            <a:avLst/>
          </a:prstGeom>
          <a:ln w="12700">
            <a:miter lim="400000"/>
          </a:ln>
        </p:spPr>
      </p:pic>
      <p:sp>
        <p:nvSpPr>
          <p:cNvPr id="295" name="Shape 295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  <p:sp>
        <p:nvSpPr>
          <p:cNvPr id="296" name="Shape 296"/>
          <p:cNvSpPr/>
          <p:nvPr/>
        </p:nvSpPr>
        <p:spPr>
          <a:xfrm>
            <a:off x="1807492" y="7880181"/>
            <a:ext cx="9389816" cy="1244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 enhancement in ALICE within experimental uncertainties…</a:t>
            </a:r>
          </a:p>
          <a:p>
            <a:pPr algn="l">
              <a:defRPr sz="2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Stay tuned centrality dependent analyses (x6 statistics) from PCM, calorimeters, and virtual photons</a:t>
            </a:r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pic>
        <p:nvPicPr>
          <p:cNvPr id="299" name="pasted-image.pdf"/>
          <p:cNvPicPr>
            <a:picLocks noChangeAspect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>
          <a:xfrm>
            <a:off x="762662" y="1484592"/>
            <a:ext cx="10517596" cy="7137116"/>
          </a:xfrm>
          <a:prstGeom prst="rect">
            <a:avLst/>
          </a:prstGeom>
          <a:ln w="12700">
            <a:miter lim="400000"/>
          </a:ln>
        </p:spPr>
      </p:pic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小さい系での熱的光子</a:t>
            </a:r>
          </a:p>
        </p:txBody>
      </p:sp>
      <p:sp>
        <p:nvSpPr>
          <p:cNvPr id="301" name="Shape 301"/>
          <p:cNvSpPr/>
          <p:nvPr/>
        </p:nvSpPr>
        <p:spPr>
          <a:xfrm>
            <a:off x="5254982" y="5053094"/>
            <a:ext cx="686167" cy="1"/>
          </a:xfrm>
          <a:prstGeom prst="lin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2" name="Shape 302"/>
          <p:cNvSpPr/>
          <p:nvPr/>
        </p:nvSpPr>
        <p:spPr>
          <a:xfrm flipH="1">
            <a:off x="5598065" y="5060968"/>
            <a:ext cx="1" cy="2240152"/>
          </a:xfrm>
          <a:prstGeom prst="line">
            <a:avLst/>
          </a:prstGeom>
          <a:ln w="38100">
            <a:solidFill>
              <a:srgbClr val="FF2600"/>
            </a:solidFill>
            <a:custDash>
              <a:ds d="200000" sp="200000"/>
            </a:custDash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2400"/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  <p:sp>
        <p:nvSpPr>
          <p:cNvPr id="304" name="Shape 304"/>
          <p:cNvSpPr/>
          <p:nvPr/>
        </p:nvSpPr>
        <p:spPr>
          <a:xfrm>
            <a:off x="2191965" y="8543073"/>
            <a:ext cx="8620870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Crucial to measure photons in small multiplicity regions.</a:t>
            </a:r>
          </a:p>
        </p:txBody>
      </p:sp>
      <p:sp>
        <p:nvSpPr>
          <p:cNvPr id="305" name="Shape 305"/>
          <p:cNvSpPr/>
          <p:nvPr/>
        </p:nvSpPr>
        <p:spPr>
          <a:xfrm rot="20250582">
            <a:off x="3850470" y="4536010"/>
            <a:ext cx="3890080" cy="2181288"/>
          </a:xfrm>
          <a:prstGeom prst="ellipse">
            <a:avLst/>
          </a:prstGeom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/>
          </p:cNvSpPr>
          <p:nvPr>
            <p:ph type="title"/>
          </p:nvPr>
        </p:nvSpPr>
        <p:spPr>
          <a:xfrm>
            <a:off x="952500" y="172712"/>
            <a:ext cx="11099800" cy="1678832"/>
          </a:xfrm>
          <a:prstGeom prst="rect">
            <a:avLst/>
          </a:prstGeom>
        </p:spPr>
        <p:txBody>
          <a:bodyPr/>
          <a:lstStyle/>
          <a:p>
            <a:pPr defTabSz="408940">
              <a:defRPr sz="49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HADES(Au+Au@2.42 GeV)</a:t>
            </a:r>
          </a:p>
          <a:p>
            <a:pPr defTabSz="408940">
              <a:defRPr sz="49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 での電子対測定</a:t>
            </a:r>
          </a:p>
        </p:txBody>
      </p:sp>
      <p:sp>
        <p:nvSpPr>
          <p:cNvPr id="308" name="Shape 308"/>
          <p:cNvSpPr>
            <a:spLocks noGrp="1"/>
          </p:cNvSpPr>
          <p:nvPr>
            <p:ph type="sldNum" sz="quarter" idx="4294967295"/>
          </p:nvPr>
        </p:nvSpPr>
        <p:spPr>
          <a:xfrm>
            <a:off x="6288252" y="9251950"/>
            <a:ext cx="415596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24</a:t>
            </a:fld>
            <a:endParaRPr/>
          </a:p>
        </p:txBody>
      </p:sp>
      <p:pic>
        <p:nvPicPr>
          <p:cNvPr id="30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459466"/>
            <a:ext cx="13004801" cy="48346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title"/>
          </p:nvPr>
        </p:nvSpPr>
        <p:spPr>
          <a:xfrm>
            <a:off x="952500" y="109212"/>
            <a:ext cx="11099800" cy="1678832"/>
          </a:xfrm>
          <a:prstGeom prst="rect">
            <a:avLst/>
          </a:prstGeom>
        </p:spPr>
        <p:txBody>
          <a:bodyPr/>
          <a:lstStyle/>
          <a:p>
            <a:pPr defTabSz="408940">
              <a:defRPr sz="49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HADES(Au+Au@2.42 GeV)</a:t>
            </a:r>
          </a:p>
          <a:p>
            <a:pPr defTabSz="408940">
              <a:defRPr sz="49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 での電子対測定</a:t>
            </a:r>
          </a:p>
        </p:txBody>
      </p:sp>
      <p:sp>
        <p:nvSpPr>
          <p:cNvPr id="312" name="Shape 312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599462" y="2031520"/>
            <a:ext cx="8019720" cy="71343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296333" indent="-296333" algn="l">
              <a:buSzPct val="75000"/>
              <a:buChar char="•"/>
              <a:defRPr sz="2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大きな超過収量(8-10倍)の測定 (Al+Krでは2.5-3倍)</a:t>
            </a:r>
          </a:p>
        </p:txBody>
      </p:sp>
      <p:pic>
        <p:nvPicPr>
          <p:cNvPr id="31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20058" y="2964367"/>
            <a:ext cx="6158440" cy="59084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904029" y="8452810"/>
            <a:ext cx="4360315" cy="15197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84594" y="2988430"/>
            <a:ext cx="5257115" cy="5529340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Shape 317"/>
          <p:cNvSpPr/>
          <p:nvPr/>
        </p:nvSpPr>
        <p:spPr>
          <a:xfrm>
            <a:off x="10251606" y="2652217"/>
            <a:ext cx="2494535" cy="38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000"/>
            </a:pPr>
            <a:r>
              <a:t>(MT)</a:t>
            </a:r>
            <a:r>
              <a:rPr baseline="41999"/>
              <a:t>3/2</a:t>
            </a:r>
            <a:r>
              <a:t> exp(−M/T )</a:t>
            </a:r>
          </a:p>
        </p:txBody>
      </p:sp>
      <p:sp>
        <p:nvSpPr>
          <p:cNvPr id="318" name="Shape 318"/>
          <p:cNvSpPr/>
          <p:nvPr/>
        </p:nvSpPr>
        <p:spPr>
          <a:xfrm>
            <a:off x="9232900" y="3902273"/>
            <a:ext cx="3429844" cy="577206"/>
          </a:xfrm>
          <a:prstGeom prst="ellipse">
            <a:avLst/>
          </a:prstGeom>
          <a:ln w="38100">
            <a:solidFill>
              <a:srgbClr val="FF26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32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329556"/>
            <a:ext cx="13004801" cy="5454253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Shape 323"/>
          <p:cNvSpPr>
            <a:spLocks noGrp="1"/>
          </p:cNvSpPr>
          <p:nvPr>
            <p:ph type="title"/>
          </p:nvPr>
        </p:nvSpPr>
        <p:spPr>
          <a:xfrm>
            <a:off x="952500" y="109212"/>
            <a:ext cx="11099800" cy="1678832"/>
          </a:xfrm>
          <a:prstGeom prst="rect">
            <a:avLst/>
          </a:prstGeom>
        </p:spPr>
        <p:txBody>
          <a:bodyPr/>
          <a:lstStyle/>
          <a:p>
            <a:pPr defTabSz="408940">
              <a:defRPr sz="49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HADES(Au+Au@2.42 GeV)</a:t>
            </a:r>
          </a:p>
          <a:p>
            <a:pPr defTabSz="408940">
              <a:defRPr sz="49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 での電子対測定</a:t>
            </a:r>
          </a:p>
        </p:txBody>
      </p:sp>
      <p:sp>
        <p:nvSpPr>
          <p:cNvPr id="324" name="Shape 324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  <p:pic>
        <p:nvPicPr>
          <p:cNvPr id="32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1431" y="2020255"/>
            <a:ext cx="5879674" cy="6134083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Shape 328"/>
          <p:cNvSpPr>
            <a:spLocks noGrp="1"/>
          </p:cNvSpPr>
          <p:nvPr>
            <p:ph type="title"/>
          </p:nvPr>
        </p:nvSpPr>
        <p:spPr>
          <a:xfrm>
            <a:off x="952500" y="109212"/>
            <a:ext cx="11099800" cy="1678832"/>
          </a:xfrm>
          <a:prstGeom prst="rect">
            <a:avLst/>
          </a:prstGeom>
        </p:spPr>
        <p:txBody>
          <a:bodyPr/>
          <a:lstStyle/>
          <a:p>
            <a:pPr defTabSz="408940">
              <a:defRPr sz="49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HADES(Au+Au@2.42 GeV)</a:t>
            </a:r>
          </a:p>
          <a:p>
            <a:pPr defTabSz="408940">
              <a:defRPr sz="49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 での電子対測定</a:t>
            </a:r>
          </a:p>
        </p:txBody>
      </p:sp>
      <p:pic>
        <p:nvPicPr>
          <p:cNvPr id="32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596244" y="1993233"/>
            <a:ext cx="6158842" cy="576713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63259" y="8284950"/>
            <a:ext cx="3038618" cy="1184701"/>
          </a:xfrm>
          <a:prstGeom prst="rect">
            <a:avLst/>
          </a:prstGeom>
          <a:ln w="12700">
            <a:miter lim="400000"/>
          </a:ln>
        </p:spPr>
      </p:pic>
      <p:sp>
        <p:nvSpPr>
          <p:cNvPr id="331" name="Shape 331"/>
          <p:cNvSpPr/>
          <p:nvPr/>
        </p:nvSpPr>
        <p:spPr>
          <a:xfrm>
            <a:off x="7293892" y="8175958"/>
            <a:ext cx="542394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2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No centrality dependence for T</a:t>
            </a:r>
            <a:r>
              <a:rPr baseline="-5999"/>
              <a:t>slope</a:t>
            </a:r>
          </a:p>
        </p:txBody>
      </p:sp>
      <p:sp>
        <p:nvSpPr>
          <p:cNvPr id="332" name="Shape 332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28</a:t>
            </a:fld>
            <a:endParaRPr/>
          </a:p>
        </p:txBody>
      </p:sp>
      <p:sp>
        <p:nvSpPr>
          <p:cNvPr id="335" name="Shape 335"/>
          <p:cNvSpPr>
            <a:spLocks noGrp="1"/>
          </p:cNvSpPr>
          <p:nvPr>
            <p:ph type="title"/>
          </p:nvPr>
        </p:nvSpPr>
        <p:spPr>
          <a:xfrm>
            <a:off x="952500" y="109212"/>
            <a:ext cx="11099800" cy="1678832"/>
          </a:xfrm>
          <a:prstGeom prst="rect">
            <a:avLst/>
          </a:prstGeom>
        </p:spPr>
        <p:txBody>
          <a:bodyPr/>
          <a:lstStyle/>
          <a:p>
            <a:pPr defTabSz="408940">
              <a:defRPr sz="49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HADES(Au+Au@2.42 GeV)</a:t>
            </a:r>
          </a:p>
          <a:p>
            <a:pPr defTabSz="408940">
              <a:defRPr sz="49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 での電子対測定</a:t>
            </a:r>
          </a:p>
        </p:txBody>
      </p:sp>
      <p:pic>
        <p:nvPicPr>
          <p:cNvPr id="33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3568" y="2373753"/>
            <a:ext cx="5956460" cy="56515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3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83929" y="2207038"/>
            <a:ext cx="6280504" cy="5984951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Shape 338"/>
          <p:cNvSpPr/>
          <p:nvPr/>
        </p:nvSpPr>
        <p:spPr>
          <a:xfrm>
            <a:off x="7217692" y="8264858"/>
            <a:ext cx="5423945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0 or negative v2 of dielectrons.</a:t>
            </a:r>
          </a:p>
        </p:txBody>
      </p:sp>
      <p:sp>
        <p:nvSpPr>
          <p:cNvPr id="339" name="Shape 339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/>
          <a:p>
            <a:pPr>
              <a:defRPr sz="41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photon production at √s</a:t>
            </a:r>
            <a:r>
              <a:rPr baseline="-5999"/>
              <a:t>NN</a:t>
            </a:r>
            <a:r>
              <a:t> &gt;19.6 GeV</a:t>
            </a: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pic>
        <p:nvPicPr>
          <p:cNvPr id="34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0544" y="2760176"/>
            <a:ext cx="12077187" cy="6486129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Shape 344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  <p:pic>
        <p:nvPicPr>
          <p:cNvPr id="34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0836" y="1463827"/>
            <a:ext cx="5990953" cy="1165647"/>
          </a:xfrm>
          <a:prstGeom prst="rect">
            <a:avLst/>
          </a:prstGeom>
          <a:ln w="38100">
            <a:solidFill>
              <a:srgbClr val="FF2600"/>
            </a:solidFill>
            <a:miter lim="400000"/>
          </a:ln>
        </p:spPr>
      </p:pic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スクリーンショット 2018-04-04 16.46.4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96541" y="3957706"/>
            <a:ext cx="6327849" cy="5158939"/>
          </a:xfrm>
          <a:prstGeom prst="rect">
            <a:avLst/>
          </a:prstGeom>
          <a:ln w="63500">
            <a:solidFill>
              <a:srgbClr val="FF9300"/>
            </a:solidFill>
            <a:custDash>
              <a:ds d="200000" sp="200000"/>
            </a:custDash>
            <a:miter lim="400000"/>
          </a:ln>
        </p:spPr>
      </p:pic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電磁プローブとは？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52500" y="1724223"/>
            <a:ext cx="11099800" cy="1678832"/>
          </a:xfrm>
          <a:prstGeom prst="rect">
            <a:avLst/>
          </a:prstGeom>
          <a:blipFill>
            <a:blip r:embed="rId3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96333" indent="-296333">
              <a:spcBef>
                <a:spcPts val="0"/>
              </a:spcBef>
              <a:defRPr sz="2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主に、光子やレプトン(対)。(WやZボゾン)</a:t>
            </a:r>
          </a:p>
          <a:p>
            <a:pPr marL="296333" indent="-296333">
              <a:spcBef>
                <a:spcPts val="0"/>
              </a:spcBef>
              <a:defRPr sz="2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生成されれば、クォーク物質中で相互作用することなく、系外に出てくる</a:t>
            </a:r>
          </a:p>
          <a:p>
            <a:pPr marL="296333" indent="-296333">
              <a:spcBef>
                <a:spcPts val="0"/>
              </a:spcBef>
              <a:defRPr sz="2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生成された時の情報を持つ. クォーク物質のメッセンジャー</a:t>
            </a:r>
          </a:p>
        </p:txBody>
      </p:sp>
      <p:sp>
        <p:nvSpPr>
          <p:cNvPr id="130" name="Shape 130"/>
          <p:cNvSpPr>
            <a:spLocks noGrp="1"/>
          </p:cNvSpPr>
          <p:nvPr>
            <p:ph type="sldNum" sz="quarter" idx="4294967295"/>
          </p:nvPr>
        </p:nvSpPr>
        <p:spPr>
          <a:xfrm>
            <a:off x="6363804" y="9251950"/>
            <a:ext cx="26449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</a:t>
            </a:fld>
            <a:endParaRPr/>
          </a:p>
        </p:txBody>
      </p:sp>
      <p:pic>
        <p:nvPicPr>
          <p:cNvPr id="131" name="スクリーンショット 2018-04-04 16.46.3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574" y="3677046"/>
            <a:ext cx="3307510" cy="2926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スクリーンショット 2018-04-04 16.46.5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00490" y="3950682"/>
            <a:ext cx="3207036" cy="26082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スクリーンショット 2018-04-04 16.46.49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49825" y="6617572"/>
            <a:ext cx="3720609" cy="273859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41146" y="3543029"/>
            <a:ext cx="3777266" cy="318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30</a:t>
            </a:fld>
            <a:endParaRPr/>
          </a:p>
        </p:txBody>
      </p:sp>
      <p:pic>
        <p:nvPicPr>
          <p:cNvPr id="34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3386" y="1610863"/>
            <a:ext cx="12018028" cy="7531255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Shape 349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/>
          <a:p>
            <a:pPr>
              <a:defRPr sz="41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photon production at √s</a:t>
            </a:r>
            <a:r>
              <a:rPr baseline="-5999"/>
              <a:t>NN</a:t>
            </a:r>
            <a:r>
              <a:t> &gt;19.6 GeV</a:t>
            </a:r>
          </a:p>
        </p:txBody>
      </p:sp>
    </p:spTree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31</a:t>
            </a:fld>
            <a:endParaRPr/>
          </a:p>
        </p:txBody>
      </p:sp>
      <p:pic>
        <p:nvPicPr>
          <p:cNvPr id="35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3234" y="1748956"/>
            <a:ext cx="12258332" cy="6823269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Shape 354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/>
          <a:p>
            <a:pPr>
              <a:defRPr sz="41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photon production at √s</a:t>
            </a:r>
            <a:r>
              <a:rPr baseline="-5999"/>
              <a:t>NN</a:t>
            </a:r>
            <a:r>
              <a:t> &gt;19.6 GeV</a:t>
            </a:r>
          </a:p>
        </p:txBody>
      </p:sp>
      <p:sp>
        <p:nvSpPr>
          <p:cNvPr id="355" name="Shape 355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32</a:t>
            </a:fld>
            <a:endParaRPr/>
          </a:p>
        </p:txBody>
      </p:sp>
      <p:pic>
        <p:nvPicPr>
          <p:cNvPr id="35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3017" y="2426656"/>
            <a:ext cx="5044107" cy="5806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9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6958" y="2070230"/>
            <a:ext cx="7136567" cy="3466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360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77399" y="5631747"/>
            <a:ext cx="7272970" cy="3525431"/>
          </a:xfrm>
          <a:prstGeom prst="rect">
            <a:avLst/>
          </a:prstGeom>
          <a:ln w="12700">
            <a:miter lim="400000"/>
          </a:ln>
        </p:spPr>
      </p:pic>
      <p:sp>
        <p:nvSpPr>
          <p:cNvPr id="361" name="Shape 361"/>
          <p:cNvSpPr/>
          <p:nvPr/>
        </p:nvSpPr>
        <p:spPr>
          <a:xfrm>
            <a:off x="12262039" y="1752522"/>
            <a:ext cx="772838" cy="5511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2" name="Shape 362"/>
          <p:cNvSpPr/>
          <p:nvPr/>
        </p:nvSpPr>
        <p:spPr>
          <a:xfrm>
            <a:off x="12031509" y="5360671"/>
            <a:ext cx="1003368" cy="5511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5469241" y="5477520"/>
            <a:ext cx="1003369" cy="55116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4" name="Shape 364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/>
          <a:p>
            <a:pPr>
              <a:defRPr sz="41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photon production at √s</a:t>
            </a:r>
            <a:r>
              <a:rPr baseline="-5999"/>
              <a:t>NN</a:t>
            </a:r>
            <a:r>
              <a:t> &gt;19.6 GeV</a:t>
            </a:r>
          </a:p>
        </p:txBody>
      </p:sp>
      <p:sp>
        <p:nvSpPr>
          <p:cNvPr id="365" name="Shape 365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UPCとQGP</a:t>
            </a:r>
          </a:p>
        </p:txBody>
      </p:sp>
      <p:sp>
        <p:nvSpPr>
          <p:cNvPr id="368" name="Shape 368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952500" y="1882973"/>
            <a:ext cx="11099800" cy="1106637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 marL="296333" indent="-296333" algn="l">
              <a:buSzPct val="75000"/>
              <a:buChar char="•"/>
              <a:defRPr sz="2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  <a:lvl2pPr marL="740833" indent="-296333" algn="l">
              <a:buSzPct val="75000"/>
              <a:buChar char="•"/>
              <a:defRPr sz="2400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2pPr>
          </a:lstStyle>
          <a:p>
            <a:r>
              <a:t>周辺衝突の中に、γ+γ衝突(UPC)が混在している</a:t>
            </a:r>
          </a:p>
          <a:p>
            <a:pPr lvl="1"/>
            <a:r>
              <a:t>γ+γ-&gt; jets+X, ll でQGPをプローブする。 </a:t>
            </a:r>
          </a:p>
        </p:txBody>
      </p:sp>
      <p:pic>
        <p:nvPicPr>
          <p:cNvPr id="370" name="page27image187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32739" y="1103641"/>
            <a:ext cx="4089818" cy="4269196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Shape 371"/>
          <p:cNvSpPr/>
          <p:nvPr/>
        </p:nvSpPr>
        <p:spPr>
          <a:xfrm>
            <a:off x="7988300" y="-136735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372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6535" y="4427190"/>
            <a:ext cx="3000660" cy="478663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3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7670" y="4432225"/>
            <a:ext cx="2477015" cy="477656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4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55636" y="3132620"/>
            <a:ext cx="6664364" cy="817126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スクリーンショット 2018-06-15 23.25.28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04303" y="5403535"/>
            <a:ext cx="4358495" cy="3921852"/>
          </a:xfrm>
          <a:prstGeom prst="rect">
            <a:avLst/>
          </a:prstGeom>
          <a:ln w="12700">
            <a:miter lim="400000"/>
          </a:ln>
        </p:spPr>
      </p:pic>
      <p:sp>
        <p:nvSpPr>
          <p:cNvPr id="376" name="Shape 376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8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90709" y="1169858"/>
            <a:ext cx="5440398" cy="5176448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UPCとQGP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4294967295"/>
          </p:nvPr>
        </p:nvSpPr>
        <p:spPr>
          <a:xfrm>
            <a:off x="6288252" y="9251950"/>
            <a:ext cx="415596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34</a:t>
            </a:fld>
            <a:endParaRPr/>
          </a:p>
        </p:txBody>
      </p:sp>
      <p:sp>
        <p:nvSpPr>
          <p:cNvPr id="381" name="Shape 381"/>
          <p:cNvSpPr/>
          <p:nvPr/>
        </p:nvSpPr>
        <p:spPr>
          <a:xfrm>
            <a:off x="7988300" y="-136735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38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92285" y="1434115"/>
            <a:ext cx="5332352" cy="517644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76912" y="4830449"/>
            <a:ext cx="2146703" cy="687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28579" y="1743798"/>
            <a:ext cx="2649689" cy="884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5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50071" y="5786658"/>
            <a:ext cx="2109973" cy="687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937499" y="6528488"/>
            <a:ext cx="5687983" cy="33066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87" name="pasted-image.pdf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621640" y="6440979"/>
            <a:ext cx="3073642" cy="3218341"/>
          </a:xfrm>
          <a:prstGeom prst="rect">
            <a:avLst/>
          </a:prstGeom>
          <a:ln w="12700">
            <a:miter lim="400000"/>
          </a:ln>
        </p:spPr>
      </p:pic>
      <p:sp>
        <p:nvSpPr>
          <p:cNvPr id="388" name="Shape 388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9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UPCとQGP</a:t>
            </a:r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35</a:t>
            </a:fld>
            <a:endParaRPr/>
          </a:p>
        </p:txBody>
      </p:sp>
      <p:sp>
        <p:nvSpPr>
          <p:cNvPr id="392" name="Shape 392"/>
          <p:cNvSpPr/>
          <p:nvPr/>
        </p:nvSpPr>
        <p:spPr>
          <a:xfrm>
            <a:off x="7988300" y="-136735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393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98261" y="1263673"/>
            <a:ext cx="3864940" cy="3669857"/>
          </a:xfrm>
          <a:prstGeom prst="rect">
            <a:avLst/>
          </a:prstGeom>
          <a:ln w="12700">
            <a:miter lim="400000"/>
          </a:ln>
        </p:spPr>
      </p:pic>
      <p:pic>
        <p:nvPicPr>
          <p:cNvPr id="394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1144" y="1600964"/>
            <a:ext cx="6567325" cy="2995274"/>
          </a:xfrm>
          <a:prstGeom prst="rect">
            <a:avLst/>
          </a:prstGeom>
          <a:ln w="12700">
            <a:miter lim="400000"/>
          </a:ln>
        </p:spPr>
      </p:pic>
      <p:pic>
        <p:nvPicPr>
          <p:cNvPr id="395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91792" y="4854004"/>
            <a:ext cx="10021216" cy="4829577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Shape 398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UPCとQGP</a:t>
            </a:r>
          </a:p>
        </p:txBody>
      </p:sp>
      <p:sp>
        <p:nvSpPr>
          <p:cNvPr id="399" name="Shape 399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36</a:t>
            </a:fld>
            <a:endParaRPr/>
          </a:p>
        </p:txBody>
      </p:sp>
      <p:sp>
        <p:nvSpPr>
          <p:cNvPr id="400" name="Shape 400"/>
          <p:cNvSpPr/>
          <p:nvPr/>
        </p:nvSpPr>
        <p:spPr>
          <a:xfrm>
            <a:off x="7988300" y="-1367359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401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427" y="2028644"/>
            <a:ext cx="5289462" cy="1871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90443" y="1765461"/>
            <a:ext cx="6732399" cy="46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3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60761" y="6221330"/>
            <a:ext cx="9367639" cy="1678832"/>
          </a:xfrm>
          <a:prstGeom prst="rect">
            <a:avLst/>
          </a:prstGeom>
          <a:ln w="12700">
            <a:miter lim="400000"/>
          </a:ln>
        </p:spPr>
      </p:pic>
      <p:pic>
        <p:nvPicPr>
          <p:cNvPr id="404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2180" y="8352673"/>
            <a:ext cx="13004801" cy="446764"/>
          </a:xfrm>
          <a:prstGeom prst="rect">
            <a:avLst/>
          </a:prstGeom>
          <a:ln w="12700">
            <a:miter lim="400000"/>
          </a:ln>
        </p:spPr>
      </p:pic>
      <p:sp>
        <p:nvSpPr>
          <p:cNvPr id="405" name="Shape 405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6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soft ee production</a:t>
            </a:r>
          </a:p>
        </p:txBody>
      </p:sp>
      <p:sp>
        <p:nvSpPr>
          <p:cNvPr id="408" name="Shape 408"/>
          <p:cNvSpPr>
            <a:spLocks noGrp="1"/>
          </p:cNvSpPr>
          <p:nvPr>
            <p:ph type="body" idx="1"/>
          </p:nvPr>
        </p:nvSpPr>
        <p:spPr>
          <a:xfrm>
            <a:off x="952500" y="1733550"/>
            <a:ext cx="11099800" cy="62865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9" name="Shape 409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37</a:t>
            </a:fld>
            <a:endParaRPr/>
          </a:p>
        </p:txBody>
      </p:sp>
      <p:pic>
        <p:nvPicPr>
          <p:cNvPr id="41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8477" y="1625763"/>
            <a:ext cx="12552672" cy="6958470"/>
          </a:xfrm>
          <a:prstGeom prst="rect">
            <a:avLst/>
          </a:prstGeom>
          <a:ln w="12700">
            <a:miter lim="400000"/>
          </a:ln>
        </p:spPr>
      </p:pic>
      <p:sp>
        <p:nvSpPr>
          <p:cNvPr id="411" name="Shape 411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3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今後に期待する測定</a:t>
            </a:r>
          </a:p>
        </p:txBody>
      </p:sp>
      <p:sp>
        <p:nvSpPr>
          <p:cNvPr id="414" name="Shape 414"/>
          <p:cNvSpPr>
            <a:spLocks noGrp="1"/>
          </p:cNvSpPr>
          <p:nvPr>
            <p:ph type="body" sz="half" idx="1"/>
          </p:nvPr>
        </p:nvSpPr>
        <p:spPr>
          <a:xfrm>
            <a:off x="327212" y="1657350"/>
            <a:ext cx="6771829" cy="6438900"/>
          </a:xfrm>
          <a:prstGeom prst="rect">
            <a:avLst/>
          </a:prstGeom>
        </p:spPr>
        <p:txBody>
          <a:bodyPr/>
          <a:lstStyle/>
          <a:p>
            <a:pPr marL="444500" indent="-444500">
              <a:spcBef>
                <a:spcPts val="1100"/>
              </a:spcBef>
              <a:defRPr sz="2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精度の良い測定(特に高エネルギー側)</a:t>
            </a:r>
          </a:p>
          <a:p>
            <a:pPr lvl="1">
              <a:spcBef>
                <a:spcPts val="1100"/>
              </a:spcBef>
              <a:defRPr sz="24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特にppやp-Aでの低運動量光子</a:t>
            </a:r>
          </a:p>
          <a:p>
            <a:pPr lvl="1">
              <a:spcBef>
                <a:spcPts val="1100"/>
              </a:spcBef>
              <a:defRPr sz="24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レプトン対</a:t>
            </a:r>
          </a:p>
          <a:p>
            <a:pPr lvl="2">
              <a:spcBef>
                <a:spcPts val="1100"/>
              </a:spcBef>
              <a:defRPr sz="24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p</a:t>
            </a:r>
            <a:r>
              <a:rPr baseline="-5999"/>
              <a:t>T</a:t>
            </a:r>
            <a:r>
              <a:t>依存性、熱的レプトン対(&gt;1GeV)</a:t>
            </a:r>
          </a:p>
          <a:p>
            <a:pPr lvl="2">
              <a:spcBef>
                <a:spcPts val="1100"/>
              </a:spcBef>
              <a:defRPr sz="24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方位角依存性のp</a:t>
            </a:r>
            <a:r>
              <a:rPr baseline="-5999"/>
              <a:t>T</a:t>
            </a:r>
            <a:r>
              <a:t>, M</a:t>
            </a:r>
            <a:r>
              <a:rPr baseline="-5999"/>
              <a:t>ll</a:t>
            </a:r>
            <a:r>
              <a:t>依存性</a:t>
            </a:r>
          </a:p>
          <a:p>
            <a:pPr marL="444500" indent="-444500">
              <a:spcBef>
                <a:spcPts val="1100"/>
              </a:spcBef>
              <a:defRPr sz="2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+ 新しい測定</a:t>
            </a:r>
          </a:p>
          <a:p>
            <a:pPr lvl="1">
              <a:spcBef>
                <a:spcPts val="1100"/>
              </a:spcBef>
              <a:defRPr sz="24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γ-γ HBT, UPC, etc</a:t>
            </a:r>
          </a:p>
          <a:p>
            <a:pPr marL="444500" indent="-444500">
              <a:spcBef>
                <a:spcPts val="1100"/>
              </a:spcBef>
              <a:defRPr sz="28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実験高度化など</a:t>
            </a:r>
          </a:p>
          <a:p>
            <a:pPr lvl="1">
              <a:spcBef>
                <a:spcPts val="1100"/>
              </a:spcBef>
              <a:defRPr sz="24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LHC-ALICE, BES-II STAR</a:t>
            </a:r>
          </a:p>
          <a:p>
            <a:pPr lvl="1">
              <a:spcBef>
                <a:spcPts val="1100"/>
              </a:spcBef>
              <a:defRPr sz="24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HADES, CBM, J-PARC-HI</a:t>
            </a:r>
          </a:p>
        </p:txBody>
      </p:sp>
      <p:sp>
        <p:nvSpPr>
          <p:cNvPr id="415" name="Shape 415"/>
          <p:cNvSpPr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38</a:t>
            </a:fld>
            <a:endParaRPr/>
          </a:p>
        </p:txBody>
      </p:sp>
      <p:pic>
        <p:nvPicPr>
          <p:cNvPr id="41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9802" y="1456364"/>
            <a:ext cx="4624433" cy="3689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417" name="スクリーンショット 2018-06-24 22.34.3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2999" y="5340810"/>
            <a:ext cx="4398038" cy="4318235"/>
          </a:xfrm>
          <a:prstGeom prst="rect">
            <a:avLst/>
          </a:prstGeom>
          <a:ln w="12700">
            <a:miter lim="400000"/>
          </a:ln>
        </p:spPr>
      </p:pic>
      <p:sp>
        <p:nvSpPr>
          <p:cNvPr id="419" name="Shape 419"/>
          <p:cNvSpPr/>
          <p:nvPr/>
        </p:nvSpPr>
        <p:spPr>
          <a:xfrm>
            <a:off x="7441562" y="4386791"/>
            <a:ext cx="552030" cy="172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202" h="21600" extrusionOk="0">
                <a:moveTo>
                  <a:pt x="15427" y="21600"/>
                </a:moveTo>
                <a:cubicBezTo>
                  <a:pt x="-5398" y="14263"/>
                  <a:pt x="-5140" y="7063"/>
                  <a:pt x="16202" y="0"/>
                </a:cubicBezTo>
              </a:path>
            </a:pathLst>
          </a:custGeom>
          <a:ln w="63500">
            <a:solidFill>
              <a:srgbClr val="000000"/>
            </a:solidFill>
            <a:miter lim="400000"/>
            <a:headEnd type="triangle"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フォトンとレプトン対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4294967295"/>
          </p:nvPr>
        </p:nvSpPr>
        <p:spPr>
          <a:xfrm>
            <a:off x="6363347" y="9251950"/>
            <a:ext cx="265406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138" name="Shape 138"/>
          <p:cNvSpPr/>
          <p:nvPr/>
        </p:nvSpPr>
        <p:spPr>
          <a:xfrm>
            <a:off x="279400" y="-711201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139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610" y="1706018"/>
            <a:ext cx="4855654" cy="72649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0" name="page6image24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27700" y="1617118"/>
            <a:ext cx="6593426" cy="38187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page6image274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37987" y="5475517"/>
            <a:ext cx="6372851" cy="3736766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Shape 142"/>
          <p:cNvSpPr/>
          <p:nvPr/>
        </p:nvSpPr>
        <p:spPr>
          <a:xfrm>
            <a:off x="256161" y="8951254"/>
            <a:ext cx="3199123" cy="3731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19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Jean-François Paquet QM17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フォトンとレプトン対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4294967295"/>
          </p:nvPr>
        </p:nvSpPr>
        <p:spPr>
          <a:xfrm>
            <a:off x="6363804" y="9251950"/>
            <a:ext cx="26449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146" name="Shape 146"/>
          <p:cNvSpPr/>
          <p:nvPr/>
        </p:nvSpPr>
        <p:spPr>
          <a:xfrm>
            <a:off x="279400" y="-711201"/>
            <a:ext cx="19050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r>
              <a:t> </a:t>
            </a:r>
          </a:p>
        </p:txBody>
      </p:sp>
      <p:pic>
        <p:nvPicPr>
          <p:cNvPr id="147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0335" y="3244493"/>
            <a:ext cx="6310480" cy="56017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54881" y="3244493"/>
            <a:ext cx="6029756" cy="56870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1" name="Group 151"/>
          <p:cNvGrpSpPr/>
          <p:nvPr/>
        </p:nvGrpSpPr>
        <p:grpSpPr>
          <a:xfrm>
            <a:off x="11453175" y="6784974"/>
            <a:ext cx="879455" cy="400051"/>
            <a:chOff x="0" y="0"/>
            <a:chExt cx="879454" cy="400049"/>
          </a:xfrm>
        </p:grpSpPr>
        <p:sp>
          <p:nvSpPr>
            <p:cNvPr id="149" name="Shape 149"/>
            <p:cNvSpPr/>
            <p:nvPr/>
          </p:nvSpPr>
          <p:spPr>
            <a:xfrm>
              <a:off x="0" y="-1"/>
              <a:ext cx="879455" cy="400051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defRPr sz="2300">
                  <a:latin typeface="ヒラギノ角ゴ ProN W6"/>
                  <a:ea typeface="ヒラギノ角ゴ ProN W6"/>
                  <a:cs typeface="ヒラギノ角ゴ ProN W6"/>
                  <a:sym typeface="ヒラギノ角ゴ ProN W6"/>
                </a:defRPr>
              </a:lvl1pPr>
            </a:lstStyle>
            <a:p>
              <a:r>
                <a:t>BB</a:t>
              </a:r>
            </a:p>
          </p:txBody>
        </p:sp>
        <p:sp>
          <p:nvSpPr>
            <p:cNvPr id="150" name="Shape 150"/>
            <p:cNvSpPr/>
            <p:nvPr/>
          </p:nvSpPr>
          <p:spPr>
            <a:xfrm flipV="1">
              <a:off x="395925" y="9524"/>
              <a:ext cx="265405" cy="1"/>
            </a:xfrm>
            <a:prstGeom prst="line">
              <a:avLst/>
            </a:prstGeom>
            <a:noFill/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2400"/>
              </a:pPr>
              <a:endParaRPr/>
            </a:p>
          </p:txBody>
        </p:sp>
      </p:grp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553045" y="1735213"/>
            <a:ext cx="11898710" cy="1243262"/>
          </a:xfrm>
          <a:prstGeom prst="rect">
            <a:avLst/>
          </a:prstGeom>
          <a:blipFill>
            <a:blip r:embed="rId4"/>
          </a:blipFill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/>
          <a:lstStyle/>
          <a:p>
            <a:pPr marL="272626" indent="-272626" defTabSz="537463">
              <a:spcBef>
                <a:spcPts val="0"/>
              </a:spcBef>
              <a:defRPr sz="2208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実験における測定時には、大きなバックグランド(ハドロン崩壊の光子やレプトン対)を伴う</a:t>
            </a:r>
          </a:p>
          <a:p>
            <a:pPr marL="272626" indent="-272626" defTabSz="537463">
              <a:spcBef>
                <a:spcPts val="0"/>
              </a:spcBef>
              <a:defRPr sz="2208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t>他の効果(jet-thermal, jet-mediumやHF energy loss &amp; collectivity)の理解が必須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電磁プローブでわかること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4294967295"/>
          </p:nvPr>
        </p:nvSpPr>
        <p:spPr>
          <a:xfrm>
            <a:off x="6363804" y="9251950"/>
            <a:ext cx="26449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pic>
        <p:nvPicPr>
          <p:cNvPr id="15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1870" y="4310469"/>
            <a:ext cx="11341203" cy="28852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3781" y="2761252"/>
            <a:ext cx="5996557" cy="82992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841483" y="1929011"/>
            <a:ext cx="2790953" cy="509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asted-image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1341" y="1929011"/>
            <a:ext cx="5788333" cy="18435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asted-image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679856" y="7202277"/>
            <a:ext cx="2791316" cy="9427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asted-image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292850" y="7189547"/>
            <a:ext cx="2790952" cy="9426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スクリーンショット 2018-06-24 2.46.51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98807" y="7489499"/>
            <a:ext cx="5425458" cy="1378971"/>
          </a:xfrm>
          <a:prstGeom prst="rect">
            <a:avLst/>
          </a:prstGeom>
          <a:ln w="38100">
            <a:solidFill>
              <a:srgbClr val="FF2600"/>
            </a:solidFill>
            <a:custDash>
              <a:ds d="200000" sp="200000"/>
            </a:custDash>
            <a:miter lim="400000"/>
          </a:ln>
        </p:spPr>
      </p:pic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sldNum" sz="quarter" idx="4294967295"/>
          </p:nvPr>
        </p:nvSpPr>
        <p:spPr>
          <a:xfrm>
            <a:off x="6363804" y="9251950"/>
            <a:ext cx="26449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spectral functions vs. T</a:t>
            </a:r>
          </a:p>
        </p:txBody>
      </p:sp>
      <p:pic>
        <p:nvPicPr>
          <p:cNvPr id="16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35638" y="2742679"/>
            <a:ext cx="9293879" cy="648205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/>
        </p:nvSpPr>
        <p:spPr>
          <a:xfrm>
            <a:off x="10090159" y="2590799"/>
            <a:ext cx="283676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spcBef>
                <a:spcPts val="1200"/>
              </a:spcBef>
              <a:defRPr sz="16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R. Rapp, Nucl. Phys. A870 (2013) </a:t>
            </a:r>
          </a:p>
        </p:txBody>
      </p:sp>
      <p:pic>
        <p:nvPicPr>
          <p:cNvPr id="168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53377" y="1827618"/>
            <a:ext cx="4605164" cy="85751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2272" y="1531710"/>
            <a:ext cx="4728476" cy="1246135"/>
          </a:xfrm>
          <a:prstGeom prst="rect">
            <a:avLst/>
          </a:prstGeom>
          <a:ln w="38100">
            <a:solidFill>
              <a:srgbClr val="FF2600"/>
            </a:solidFill>
            <a:custDash>
              <a:ds d="200000" sp="200000"/>
            </a:custDash>
            <a:miter lim="400000"/>
          </a:ln>
        </p:spPr>
      </p:pic>
      <p:sp>
        <p:nvSpPr>
          <p:cNvPr id="170" name="Shape 170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sldNum" sz="quarter" idx="4294967295"/>
          </p:nvPr>
        </p:nvSpPr>
        <p:spPr>
          <a:xfrm>
            <a:off x="6363804" y="9251950"/>
            <a:ext cx="26449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5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spectral functions vs. μ</a:t>
            </a:r>
          </a:p>
        </p:txBody>
      </p:sp>
      <p:pic>
        <p:nvPicPr>
          <p:cNvPr id="17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0861" y="2775453"/>
            <a:ext cx="9623078" cy="65068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asted-image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2272" y="1531710"/>
            <a:ext cx="4728476" cy="1246135"/>
          </a:xfrm>
          <a:prstGeom prst="rect">
            <a:avLst/>
          </a:prstGeom>
          <a:ln w="38100">
            <a:solidFill>
              <a:srgbClr val="FF2600"/>
            </a:solidFill>
            <a:custDash>
              <a:ds d="200000" sp="200000"/>
            </a:custDash>
            <a:miter lim="400000"/>
          </a:ln>
        </p:spPr>
      </p:pic>
      <p:pic>
        <p:nvPicPr>
          <p:cNvPr id="176" name="pasted-image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959985" y="2583032"/>
            <a:ext cx="3015708" cy="51053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/>
        </p:nvSpPr>
        <p:spPr>
          <a:xfrm>
            <a:off x="11796420" y="153615"/>
            <a:ext cx="1045160" cy="406401"/>
          </a:xfrm>
          <a:prstGeom prst="rect">
            <a:avLst/>
          </a:prstGeom>
          <a:blipFill>
            <a:blip r:embed="rId5"/>
          </a:blipFill>
          <a:ln w="12700">
            <a:miter lim="400000"/>
          </a:ln>
          <a:effectLst>
            <a:outerShdw blurRad="25400" dist="25400" dir="2388334" rotWithShape="0">
              <a:srgbClr val="000000">
                <a:alpha val="7931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QM18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678831"/>
          </a:xfrm>
          <a:prstGeom prst="rect">
            <a:avLst/>
          </a:prstGeom>
        </p:spPr>
        <p:txBody>
          <a:bodyPr/>
          <a:lstStyle>
            <a:lvl1pPr>
              <a:defRPr sz="70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これまでの結果</a:t>
            </a:r>
          </a:p>
        </p:txBody>
      </p:sp>
      <p:sp>
        <p:nvSpPr>
          <p:cNvPr id="180" name="Shape 180"/>
          <p:cNvSpPr>
            <a:spLocks noGrp="1"/>
          </p:cNvSpPr>
          <p:nvPr>
            <p:ph type="sldNum" sz="quarter" idx="4294967295"/>
          </p:nvPr>
        </p:nvSpPr>
        <p:spPr>
          <a:xfrm>
            <a:off x="6363804" y="9251950"/>
            <a:ext cx="264492" cy="3302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952500" y="1628973"/>
            <a:ext cx="11099800" cy="71343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lnSpcReduction="10000"/>
          </a:bodyPr>
          <a:lstStyle>
            <a:lvl1pPr marL="269663" indent="-269663" algn="l" defTabSz="531622">
              <a:buSzPct val="75000"/>
              <a:buChar char="•"/>
              <a:defRPr sz="2184">
                <a:solidFill>
                  <a:srgbClr val="FFFFFF"/>
                </a:solidFill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lvl1pPr>
          </a:lstStyle>
          <a:p>
            <a:r>
              <a:t>低質量領域のレプトン対の異常収量(CERES, NA60@SPS, PHENIX,STAR@RHIC)</a:t>
            </a:r>
          </a:p>
        </p:txBody>
      </p:sp>
      <p:pic>
        <p:nvPicPr>
          <p:cNvPr id="18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77759" y="2705390"/>
            <a:ext cx="5185988" cy="552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Shape 183"/>
          <p:cNvSpPr/>
          <p:nvPr/>
        </p:nvSpPr>
        <p:spPr>
          <a:xfrm>
            <a:off x="560014" y="8477993"/>
            <a:ext cx="5878679" cy="406401"/>
          </a:xfrm>
          <a:prstGeom prst="rect">
            <a:avLst/>
          </a:prstGeom>
          <a:blipFill>
            <a:blip r:embed="rId4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t>ρの質量分布の変化と無矛盾 (SPS-RHIC)</a:t>
            </a:r>
          </a:p>
        </p:txBody>
      </p:sp>
      <p:pic>
        <p:nvPicPr>
          <p:cNvPr id="184" name="スクリーンショット 2018-06-19 2.03.17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04275" y="2479537"/>
            <a:ext cx="5449032" cy="65471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605</Words>
  <Application>Microsoft Macintosh PowerPoint</Application>
  <PresentationFormat>Custom</PresentationFormat>
  <Paragraphs>178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Calibri</vt:lpstr>
      <vt:lpstr>Century Gothic</vt:lpstr>
      <vt:lpstr>Helvetica Light</vt:lpstr>
      <vt:lpstr>Helvetica Neue</vt:lpstr>
      <vt:lpstr>Times</vt:lpstr>
      <vt:lpstr>Trebuchet MS</vt:lpstr>
      <vt:lpstr>ヒラギノ角ゴ ProN W3</vt:lpstr>
      <vt:lpstr>ヒラギノ角ゴ ProN W6</vt:lpstr>
      <vt:lpstr>Arial</vt:lpstr>
      <vt:lpstr>White</vt:lpstr>
      <vt:lpstr>電磁プローブで探る クォーク物質</vt:lpstr>
      <vt:lpstr>はじめに</vt:lpstr>
      <vt:lpstr>電磁プローブとは？</vt:lpstr>
      <vt:lpstr>フォトンとレプトン対</vt:lpstr>
      <vt:lpstr>フォトンとレプトン対</vt:lpstr>
      <vt:lpstr>電磁プローブでわかること</vt:lpstr>
      <vt:lpstr>spectral functions vs. T</vt:lpstr>
      <vt:lpstr>spectral functions vs. μ</vt:lpstr>
      <vt:lpstr>これまでの結果</vt:lpstr>
      <vt:lpstr>これまでの結果</vt:lpstr>
      <vt:lpstr>これまでの結果</vt:lpstr>
      <vt:lpstr>これまでの結果</vt:lpstr>
      <vt:lpstr>これまでの結果</vt:lpstr>
      <vt:lpstr>これまでの結果</vt:lpstr>
      <vt:lpstr>これまでの結果</vt:lpstr>
      <vt:lpstr>QM2018のハイライト</vt:lpstr>
      <vt:lpstr>光子収量の系統性</vt:lpstr>
      <vt:lpstr>光子収量の系統性</vt:lpstr>
      <vt:lpstr>小さい系での熱的光子</vt:lpstr>
      <vt:lpstr>小さい系での熱的光子</vt:lpstr>
      <vt:lpstr>小さい系での熱的光子</vt:lpstr>
      <vt:lpstr>小さい系での熱的光子</vt:lpstr>
      <vt:lpstr>小さい系での熱的光子</vt:lpstr>
      <vt:lpstr>HADES(Au+Au@2.42 GeV)  での電子対測定</vt:lpstr>
      <vt:lpstr>HADES(Au+Au@2.42 GeV)  での電子対測定</vt:lpstr>
      <vt:lpstr>HADES(Au+Au@2.42 GeV)  での電子対測定</vt:lpstr>
      <vt:lpstr>HADES(Au+Au@2.42 GeV)  での電子対測定</vt:lpstr>
      <vt:lpstr>HADES(Au+Au@2.42 GeV)  での電子対測定</vt:lpstr>
      <vt:lpstr>photon production at √sNN &gt;19.6 GeV</vt:lpstr>
      <vt:lpstr>photon production at √sNN &gt;19.6 GeV</vt:lpstr>
      <vt:lpstr>photon production at √sNN &gt;19.6 GeV</vt:lpstr>
      <vt:lpstr>photon production at √sNN &gt;19.6 GeV</vt:lpstr>
      <vt:lpstr>UPCとQGP</vt:lpstr>
      <vt:lpstr>UPCとQGP</vt:lpstr>
      <vt:lpstr>UPCとQGP</vt:lpstr>
      <vt:lpstr>UPCとQGP</vt:lpstr>
      <vt:lpstr>soft ee production</vt:lpstr>
      <vt:lpstr>今後に期待する測定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電磁プローブで探る クォーク物質</dc:title>
  <cp:lastModifiedBy>野中 千穂</cp:lastModifiedBy>
  <cp:revision>3</cp:revision>
  <dcterms:modified xsi:type="dcterms:W3CDTF">2018-07-04T06:02:27Z</dcterms:modified>
</cp:coreProperties>
</file>