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1"/>
  </p:sldMasterIdLst>
  <p:notesMasterIdLst>
    <p:notesMasterId r:id="rId64"/>
  </p:notesMasterIdLst>
  <p:handoutMasterIdLst>
    <p:handoutMasterId r:id="rId65"/>
  </p:handoutMasterIdLst>
  <p:sldIdLst>
    <p:sldId id="256" r:id="rId2"/>
    <p:sldId id="257" r:id="rId3"/>
    <p:sldId id="487" r:id="rId4"/>
    <p:sldId id="259" r:id="rId5"/>
    <p:sldId id="260" r:id="rId6"/>
    <p:sldId id="258" r:id="rId7"/>
    <p:sldId id="261" r:id="rId8"/>
    <p:sldId id="419" r:id="rId9"/>
    <p:sldId id="420" r:id="rId10"/>
    <p:sldId id="421" r:id="rId11"/>
    <p:sldId id="422" r:id="rId12"/>
    <p:sldId id="414" r:id="rId13"/>
    <p:sldId id="415" r:id="rId14"/>
    <p:sldId id="424" r:id="rId15"/>
    <p:sldId id="428" r:id="rId16"/>
    <p:sldId id="423" r:id="rId17"/>
    <p:sldId id="426" r:id="rId18"/>
    <p:sldId id="416" r:id="rId19"/>
    <p:sldId id="425" r:id="rId20"/>
    <p:sldId id="417" r:id="rId21"/>
    <p:sldId id="418" r:id="rId22"/>
    <p:sldId id="429" r:id="rId23"/>
    <p:sldId id="453" r:id="rId24"/>
    <p:sldId id="461" r:id="rId25"/>
    <p:sldId id="458" r:id="rId26"/>
    <p:sldId id="459" r:id="rId27"/>
    <p:sldId id="460" r:id="rId28"/>
    <p:sldId id="443" r:id="rId29"/>
    <p:sldId id="466" r:id="rId30"/>
    <p:sldId id="438" r:id="rId31"/>
    <p:sldId id="444" r:id="rId32"/>
    <p:sldId id="450" r:id="rId33"/>
    <p:sldId id="447" r:id="rId34"/>
    <p:sldId id="462" r:id="rId35"/>
    <p:sldId id="463" r:id="rId36"/>
    <p:sldId id="464" r:id="rId37"/>
    <p:sldId id="467" r:id="rId38"/>
    <p:sldId id="465" r:id="rId39"/>
    <p:sldId id="489" r:id="rId40"/>
    <p:sldId id="490" r:id="rId41"/>
    <p:sldId id="491" r:id="rId42"/>
    <p:sldId id="492" r:id="rId43"/>
    <p:sldId id="493" r:id="rId44"/>
    <p:sldId id="468" r:id="rId45"/>
    <p:sldId id="469" r:id="rId46"/>
    <p:sldId id="470" r:id="rId47"/>
    <p:sldId id="472" r:id="rId48"/>
    <p:sldId id="473" r:id="rId49"/>
    <p:sldId id="476" r:id="rId50"/>
    <p:sldId id="477" r:id="rId51"/>
    <p:sldId id="474" r:id="rId52"/>
    <p:sldId id="480" r:id="rId53"/>
    <p:sldId id="479" r:id="rId54"/>
    <p:sldId id="478" r:id="rId55"/>
    <p:sldId id="481" r:id="rId56"/>
    <p:sldId id="486" r:id="rId57"/>
    <p:sldId id="482" r:id="rId58"/>
    <p:sldId id="406" r:id="rId59"/>
    <p:sldId id="488" r:id="rId60"/>
    <p:sldId id="484" r:id="rId61"/>
    <p:sldId id="495" r:id="rId62"/>
    <p:sldId id="485"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63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FF40FF"/>
    <a:srgbClr val="0432FF"/>
    <a:srgbClr val="FF00FF"/>
    <a:srgbClr val="009051"/>
    <a:srgbClr val="09E7E7"/>
    <a:srgbClr val="00FA00"/>
    <a:srgbClr val="FF2F92"/>
    <a:srgbClr val="7A81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78" autoAdjust="0"/>
    <p:restoredTop sz="40810" autoAdjust="0"/>
  </p:normalViewPr>
  <p:slideViewPr>
    <p:cSldViewPr snapToGrid="0" snapToObjects="1">
      <p:cViewPr>
        <p:scale>
          <a:sx n="116" d="100"/>
          <a:sy n="116" d="100"/>
        </p:scale>
        <p:origin x="1640" y="144"/>
      </p:cViewPr>
      <p:guideLst>
        <p:guide orient="horz" pos="2160"/>
        <p:guide pos="4634"/>
      </p:guideLst>
    </p:cSldViewPr>
  </p:slideViewPr>
  <p:outlineViewPr>
    <p:cViewPr>
      <p:scale>
        <a:sx n="33" d="100"/>
        <a:sy n="33" d="100"/>
      </p:scale>
      <p:origin x="0" y="-4206"/>
    </p:cViewPr>
  </p:outlineViewPr>
  <p:notesTextViewPr>
    <p:cViewPr>
      <p:scale>
        <a:sx n="3" d="2"/>
        <a:sy n="3" d="2"/>
      </p:scale>
      <p:origin x="0" y="0"/>
    </p:cViewPr>
  </p:notesTextViewPr>
  <p:sorterViewPr>
    <p:cViewPr varScale="1">
      <p:scale>
        <a:sx n="1" d="1"/>
        <a:sy n="1" d="1"/>
      </p:scale>
      <p:origin x="0" y="-2796"/>
    </p:cViewPr>
  </p:sorter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6B9E6A-1549-2243-8D90-6F5A707115C0}" type="datetimeFigureOut">
              <a:rPr lang="en-US" smtClean="0"/>
              <a:t>10/5/24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DAE20E-9DF2-004A-B760-BB7000AF7B1B}" type="slidenum">
              <a:rPr lang="en-US" smtClean="0"/>
              <a:t>‹#›</a:t>
            </a:fld>
            <a:endParaRPr lang="en-US"/>
          </a:p>
        </p:txBody>
      </p:sp>
    </p:spTree>
    <p:extLst>
      <p:ext uri="{BB962C8B-B14F-4D97-AF65-F5344CB8AC3E}">
        <p14:creationId xmlns:p14="http://schemas.microsoft.com/office/powerpoint/2010/main" val="9131494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4D2F56-D41B-9540-B273-C75A47CB8254}" type="datetimeFigureOut">
              <a:rPr lang="en-US" smtClean="0"/>
              <a:t>10/5/24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2322B8-AF73-1C4E-A674-DDF1D86FEE17}" type="slidenum">
              <a:rPr lang="en-US" smtClean="0"/>
              <a:t>‹#›</a:t>
            </a:fld>
            <a:endParaRPr lang="en-US"/>
          </a:p>
        </p:txBody>
      </p:sp>
    </p:spTree>
    <p:extLst>
      <p:ext uri="{BB962C8B-B14F-4D97-AF65-F5344CB8AC3E}">
        <p14:creationId xmlns:p14="http://schemas.microsoft.com/office/powerpoint/2010/main" val="18054346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fld id="{732322B8-AF73-1C4E-A674-DDF1D86FEE17}" type="slidenum">
              <a:rPr lang="en-US" smtClean="0"/>
              <a:t>6</a:t>
            </a:fld>
            <a:endParaRPr lang="en-US"/>
          </a:p>
        </p:txBody>
      </p:sp>
    </p:spTree>
    <p:extLst>
      <p:ext uri="{BB962C8B-B14F-4D97-AF65-F5344CB8AC3E}">
        <p14:creationId xmlns:p14="http://schemas.microsoft.com/office/powerpoint/2010/main" val="838226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t>$\gamma_{{\rm </a:t>
            </a:r>
            <a:r>
              <a:rPr lang="en-US" altLang="ja-JP" dirty="0" err="1"/>
              <a:t>dir</a:t>
            </a:r>
            <a:r>
              <a:rPr lang="en-US" altLang="ja-JP" dirty="0"/>
              <a:t>}} = \gamma_{{\rm incl}} - \gamma_{{\rm decay}}}$</a:t>
            </a:r>
          </a:p>
          <a:p>
            <a:endParaRPr lang="en-US" dirty="0"/>
          </a:p>
        </p:txBody>
      </p:sp>
      <p:sp>
        <p:nvSpPr>
          <p:cNvPr id="4" name="スライド番号プレースホルダー 3"/>
          <p:cNvSpPr>
            <a:spLocks noGrp="1"/>
          </p:cNvSpPr>
          <p:nvPr>
            <p:ph type="sldNum" sz="quarter" idx="5"/>
          </p:nvPr>
        </p:nvSpPr>
        <p:spPr/>
        <p:txBody>
          <a:bodyPr/>
          <a:lstStyle/>
          <a:p>
            <a:fld id="{732322B8-AF73-1C4E-A674-DDF1D86FEE17}" type="slidenum">
              <a:rPr lang="en-US" smtClean="0"/>
              <a:t>22</a:t>
            </a:fld>
            <a:endParaRPr lang="en-US"/>
          </a:p>
        </p:txBody>
      </p:sp>
    </p:spTree>
    <p:extLst>
      <p:ext uri="{BB962C8B-B14F-4D97-AF65-F5344CB8AC3E}">
        <p14:creationId xmlns:p14="http://schemas.microsoft.com/office/powerpoint/2010/main" val="3535560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16B09-3380-5914-B3CE-C09C6E893B1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E21487-5B3F-D941-3DBF-A7526A6B66A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284F56-BE46-4E95-FCA5-01839392939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t>$S(m_{{\rm </a:t>
            </a:r>
            <a:r>
              <a:rPr lang="en-US" altLang="ja-JP" dirty="0" err="1"/>
              <a:t>ee</a:t>
            </a:r>
            <a:r>
              <a:rPr lang="en-US" altLang="ja-JP" dirty="0"/>
              <a:t>}}) = |F_{h}(m^{2}_{{\rm </a:t>
            </a:r>
            <a:r>
              <a:rPr lang="en-US" altLang="ja-JP" dirty="0" err="1"/>
              <a:t>ee</a:t>
            </a:r>
            <a:r>
              <a:rPr lang="en-US" altLang="ja-JP" dirty="0"/>
              <a:t>}})|^{2}(1-\frac{m^{2} _{{\rm </a:t>
            </a:r>
            <a:r>
              <a:rPr lang="en-US" altLang="ja-JP" dirty="0" err="1"/>
              <a:t>ee</a:t>
            </a:r>
            <a:r>
              <a:rPr lang="en-US" altLang="ja-JP" dirty="0"/>
              <a:t>}}}{m^{2} _{h}})^{3}$</a:t>
            </a:r>
          </a:p>
          <a:p>
            <a:endParaRPr lang="en-US" dirty="0"/>
          </a:p>
        </p:txBody>
      </p:sp>
      <p:sp>
        <p:nvSpPr>
          <p:cNvPr id="4" name="スライド番号プレースホルダー 3">
            <a:extLst>
              <a:ext uri="{FF2B5EF4-FFF2-40B4-BE49-F238E27FC236}">
                <a16:creationId xmlns:a16="http://schemas.microsoft.com/office/drawing/2014/main" id="{E8B30037-E787-5DEE-0BD6-902F3C4F9D39}"/>
              </a:ext>
            </a:extLst>
          </p:cNvPr>
          <p:cNvSpPr>
            <a:spLocks noGrp="1"/>
          </p:cNvSpPr>
          <p:nvPr>
            <p:ph type="sldNum" sz="quarter" idx="5"/>
          </p:nvPr>
        </p:nvSpPr>
        <p:spPr/>
        <p:txBody>
          <a:bodyPr/>
          <a:lstStyle/>
          <a:p>
            <a:fld id="{732322B8-AF73-1C4E-A674-DDF1D86FEE17}" type="slidenum">
              <a:rPr lang="en-US" smtClean="0"/>
              <a:t>23</a:t>
            </a:fld>
            <a:endParaRPr lang="en-US"/>
          </a:p>
        </p:txBody>
      </p:sp>
    </p:spTree>
    <p:extLst>
      <p:ext uri="{BB962C8B-B14F-4D97-AF65-F5344CB8AC3E}">
        <p14:creationId xmlns:p14="http://schemas.microsoft.com/office/powerpoint/2010/main" val="1468202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F773F-8220-8339-77F3-27ECEB0481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AE0DDD-78F3-5B1A-F9CD-0E1CD6BC77A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53A046-D9C8-3B4B-7EF4-A026D289E30C}"/>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t>$S(m_{{\rm </a:t>
            </a:r>
            <a:r>
              <a:rPr lang="en-US" altLang="ja-JP" dirty="0" err="1"/>
              <a:t>ee</a:t>
            </a:r>
            <a:r>
              <a:rPr lang="en-US" altLang="ja-JP" dirty="0"/>
              <a:t>}}) = |F_{h}(m^{2}_{{\rm </a:t>
            </a:r>
            <a:r>
              <a:rPr lang="en-US" altLang="ja-JP" dirty="0" err="1"/>
              <a:t>ee</a:t>
            </a:r>
            <a:r>
              <a:rPr lang="en-US" altLang="ja-JP" dirty="0"/>
              <a:t>}})|^{2}(1-\frac{m^{2} _{{\rm </a:t>
            </a:r>
            <a:r>
              <a:rPr lang="en-US" altLang="ja-JP" dirty="0" err="1"/>
              <a:t>ee</a:t>
            </a:r>
            <a:r>
              <a:rPr lang="en-US" altLang="ja-JP" dirty="0"/>
              <a:t>}}}{m^{2} _{h}})^{3}$</a:t>
            </a:r>
          </a:p>
          <a:p>
            <a:endParaRPr lang="en-US" dirty="0"/>
          </a:p>
        </p:txBody>
      </p:sp>
      <p:sp>
        <p:nvSpPr>
          <p:cNvPr id="4" name="スライド番号プレースホルダー 3">
            <a:extLst>
              <a:ext uri="{FF2B5EF4-FFF2-40B4-BE49-F238E27FC236}">
                <a16:creationId xmlns:a16="http://schemas.microsoft.com/office/drawing/2014/main" id="{4EE7E7B3-4C05-1926-187D-D9D44A4DF589}"/>
              </a:ext>
            </a:extLst>
          </p:cNvPr>
          <p:cNvSpPr>
            <a:spLocks noGrp="1"/>
          </p:cNvSpPr>
          <p:nvPr>
            <p:ph type="sldNum" sz="quarter" idx="5"/>
          </p:nvPr>
        </p:nvSpPr>
        <p:spPr/>
        <p:txBody>
          <a:bodyPr/>
          <a:lstStyle/>
          <a:p>
            <a:fld id="{732322B8-AF73-1C4E-A674-DDF1D86FEE17}" type="slidenum">
              <a:rPr lang="en-US" smtClean="0"/>
              <a:t>24</a:t>
            </a:fld>
            <a:endParaRPr lang="en-US"/>
          </a:p>
        </p:txBody>
      </p:sp>
    </p:spTree>
    <p:extLst>
      <p:ext uri="{BB962C8B-B14F-4D97-AF65-F5344CB8AC3E}">
        <p14:creationId xmlns:p14="http://schemas.microsoft.com/office/powerpoint/2010/main" val="2470415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2DBFC-D8BC-500E-0758-14D2C48644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98EBBB3-E8C5-A9A4-F4B7-7F153BAB345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1A957A-F459-80AB-947C-5F79EF12D7A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t>$S(m_{{\rm </a:t>
            </a:r>
            <a:r>
              <a:rPr lang="en-US" altLang="ja-JP" dirty="0" err="1"/>
              <a:t>ee</a:t>
            </a:r>
            <a:r>
              <a:rPr lang="en-US" altLang="ja-JP" dirty="0"/>
              <a:t>}}) = |F_{h}(m^{2}_{{\rm </a:t>
            </a:r>
            <a:r>
              <a:rPr lang="en-US" altLang="ja-JP" dirty="0" err="1"/>
              <a:t>ee</a:t>
            </a:r>
            <a:r>
              <a:rPr lang="en-US" altLang="ja-JP" dirty="0"/>
              <a:t>}})|^{2}(1-\frac{m^{2} _{{\rm </a:t>
            </a:r>
            <a:r>
              <a:rPr lang="en-US" altLang="ja-JP" dirty="0" err="1"/>
              <a:t>ee</a:t>
            </a:r>
            <a:r>
              <a:rPr lang="en-US" altLang="ja-JP" dirty="0"/>
              <a:t>}}}{m^{2} _{h}})^{3}$</a:t>
            </a:r>
          </a:p>
          <a:p>
            <a:endParaRPr lang="en-US" dirty="0"/>
          </a:p>
        </p:txBody>
      </p:sp>
      <p:sp>
        <p:nvSpPr>
          <p:cNvPr id="4" name="スライド番号プレースホルダー 3">
            <a:extLst>
              <a:ext uri="{FF2B5EF4-FFF2-40B4-BE49-F238E27FC236}">
                <a16:creationId xmlns:a16="http://schemas.microsoft.com/office/drawing/2014/main" id="{4F6D0446-8A82-A2B8-168B-049B5FE249B5}"/>
              </a:ext>
            </a:extLst>
          </p:cNvPr>
          <p:cNvSpPr>
            <a:spLocks noGrp="1"/>
          </p:cNvSpPr>
          <p:nvPr>
            <p:ph type="sldNum" sz="quarter" idx="5"/>
          </p:nvPr>
        </p:nvSpPr>
        <p:spPr/>
        <p:txBody>
          <a:bodyPr/>
          <a:lstStyle/>
          <a:p>
            <a:fld id="{732322B8-AF73-1C4E-A674-DDF1D86FEE17}" type="slidenum">
              <a:rPr lang="en-US" smtClean="0"/>
              <a:t>25</a:t>
            </a:fld>
            <a:endParaRPr lang="en-US"/>
          </a:p>
        </p:txBody>
      </p:sp>
    </p:spTree>
    <p:extLst>
      <p:ext uri="{BB962C8B-B14F-4D97-AF65-F5344CB8AC3E}">
        <p14:creationId xmlns:p14="http://schemas.microsoft.com/office/powerpoint/2010/main" val="810402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18665-6334-BE62-978B-425149996F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98F1FB1-61A0-0FF9-022A-DCD1A2D8AF5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57594B8-862D-6143-EA6B-8E007035E08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t>$S(m_{{\rm </a:t>
            </a:r>
            <a:r>
              <a:rPr lang="en-US" altLang="ja-JP" dirty="0" err="1"/>
              <a:t>ee</a:t>
            </a:r>
            <a:r>
              <a:rPr lang="en-US" altLang="ja-JP" dirty="0"/>
              <a:t>}}) = |F_{h}(m^{2}_{{\rm </a:t>
            </a:r>
            <a:r>
              <a:rPr lang="en-US" altLang="ja-JP" dirty="0" err="1"/>
              <a:t>ee</a:t>
            </a:r>
            <a:r>
              <a:rPr lang="en-US" altLang="ja-JP" dirty="0"/>
              <a:t>}})|^{2}(1-\frac{m^{2} _{{\rm </a:t>
            </a:r>
            <a:r>
              <a:rPr lang="en-US" altLang="ja-JP" dirty="0" err="1"/>
              <a:t>ee</a:t>
            </a:r>
            <a:r>
              <a:rPr lang="en-US" altLang="ja-JP" dirty="0"/>
              <a:t>}}}{m^{2} _{h}})^{3}$</a:t>
            </a:r>
          </a:p>
          <a:p>
            <a:endParaRPr lang="en-US" dirty="0"/>
          </a:p>
        </p:txBody>
      </p:sp>
      <p:sp>
        <p:nvSpPr>
          <p:cNvPr id="4" name="スライド番号プレースホルダー 3">
            <a:extLst>
              <a:ext uri="{FF2B5EF4-FFF2-40B4-BE49-F238E27FC236}">
                <a16:creationId xmlns:a16="http://schemas.microsoft.com/office/drawing/2014/main" id="{EA092BEC-03D0-8918-74C1-2DFEB21976B6}"/>
              </a:ext>
            </a:extLst>
          </p:cNvPr>
          <p:cNvSpPr>
            <a:spLocks noGrp="1"/>
          </p:cNvSpPr>
          <p:nvPr>
            <p:ph type="sldNum" sz="quarter" idx="5"/>
          </p:nvPr>
        </p:nvSpPr>
        <p:spPr/>
        <p:txBody>
          <a:bodyPr/>
          <a:lstStyle/>
          <a:p>
            <a:fld id="{732322B8-AF73-1C4E-A674-DDF1D86FEE17}" type="slidenum">
              <a:rPr lang="en-US" smtClean="0"/>
              <a:t>26</a:t>
            </a:fld>
            <a:endParaRPr lang="en-US"/>
          </a:p>
        </p:txBody>
      </p:sp>
    </p:spTree>
    <p:extLst>
      <p:ext uri="{BB962C8B-B14F-4D97-AF65-F5344CB8AC3E}">
        <p14:creationId xmlns:p14="http://schemas.microsoft.com/office/powerpoint/2010/main" val="6579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BA063-C197-3839-8C04-F15662771D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4A024F-9F06-F799-850B-BA4A5B1E81F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13FD92-EDF5-C30A-D894-697F04DCC31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t>$S(m_{{\rm </a:t>
            </a:r>
            <a:r>
              <a:rPr lang="en-US" altLang="ja-JP" dirty="0" err="1"/>
              <a:t>ee</a:t>
            </a:r>
            <a:r>
              <a:rPr lang="en-US" altLang="ja-JP" dirty="0"/>
              <a:t>}}) = |F_{h}(m^{2}_{{\rm </a:t>
            </a:r>
            <a:r>
              <a:rPr lang="en-US" altLang="ja-JP" dirty="0" err="1"/>
              <a:t>ee</a:t>
            </a:r>
            <a:r>
              <a:rPr lang="en-US" altLang="ja-JP" dirty="0"/>
              <a:t>}})|^{2}(1-\frac{m^{2} _{{\rm </a:t>
            </a:r>
            <a:r>
              <a:rPr lang="en-US" altLang="ja-JP" dirty="0" err="1"/>
              <a:t>ee</a:t>
            </a:r>
            <a:r>
              <a:rPr lang="en-US" altLang="ja-JP" dirty="0"/>
              <a:t>}}}{m^{2} _{h}})^{3}$</a:t>
            </a:r>
          </a:p>
          <a:p>
            <a:endParaRPr lang="en-US" dirty="0"/>
          </a:p>
        </p:txBody>
      </p:sp>
      <p:sp>
        <p:nvSpPr>
          <p:cNvPr id="4" name="スライド番号プレースホルダー 3">
            <a:extLst>
              <a:ext uri="{FF2B5EF4-FFF2-40B4-BE49-F238E27FC236}">
                <a16:creationId xmlns:a16="http://schemas.microsoft.com/office/drawing/2014/main" id="{CC94617A-D36B-2B7A-EF45-E7E80A10E5B2}"/>
              </a:ext>
            </a:extLst>
          </p:cNvPr>
          <p:cNvSpPr>
            <a:spLocks noGrp="1"/>
          </p:cNvSpPr>
          <p:nvPr>
            <p:ph type="sldNum" sz="quarter" idx="5"/>
          </p:nvPr>
        </p:nvSpPr>
        <p:spPr/>
        <p:txBody>
          <a:bodyPr/>
          <a:lstStyle/>
          <a:p>
            <a:fld id="{732322B8-AF73-1C4E-A674-DDF1D86FEE17}" type="slidenum">
              <a:rPr lang="en-US" smtClean="0"/>
              <a:t>27</a:t>
            </a:fld>
            <a:endParaRPr lang="en-US"/>
          </a:p>
        </p:txBody>
      </p:sp>
    </p:spTree>
    <p:extLst>
      <p:ext uri="{BB962C8B-B14F-4D97-AF65-F5344CB8AC3E}">
        <p14:creationId xmlns:p14="http://schemas.microsoft.com/office/powerpoint/2010/main" val="1290320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fld id="{732322B8-AF73-1C4E-A674-DDF1D86FEE17}" type="slidenum">
              <a:rPr lang="en-US" smtClean="0"/>
              <a:t>10</a:t>
            </a:fld>
            <a:endParaRPr lang="en-US"/>
          </a:p>
        </p:txBody>
      </p:sp>
    </p:spTree>
    <p:extLst>
      <p:ext uri="{BB962C8B-B14F-4D97-AF65-F5344CB8AC3E}">
        <p14:creationId xmlns:p14="http://schemas.microsoft.com/office/powerpoint/2010/main" val="84504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fld id="{732322B8-AF73-1C4E-A674-DDF1D86FEE17}" type="slidenum">
              <a:rPr lang="en-US" smtClean="0"/>
              <a:t>11</a:t>
            </a:fld>
            <a:endParaRPr lang="en-US"/>
          </a:p>
        </p:txBody>
      </p:sp>
    </p:spTree>
    <p:extLst>
      <p:ext uri="{BB962C8B-B14F-4D97-AF65-F5344CB8AC3E}">
        <p14:creationId xmlns:p14="http://schemas.microsoft.com/office/powerpoint/2010/main" val="3088060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fld id="{732322B8-AF73-1C4E-A674-DDF1D86FEE17}" type="slidenum">
              <a:rPr lang="en-US" smtClean="0"/>
              <a:t>12</a:t>
            </a:fld>
            <a:endParaRPr lang="en-US"/>
          </a:p>
        </p:txBody>
      </p:sp>
    </p:spTree>
    <p:extLst>
      <p:ext uri="{BB962C8B-B14F-4D97-AF65-F5344CB8AC3E}">
        <p14:creationId xmlns:p14="http://schemas.microsoft.com/office/powerpoint/2010/main" val="426160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t>$\pi^{0} \to \gamma\gamma, \eta \to \gamma\gamma$</a:t>
            </a:r>
          </a:p>
          <a:p>
            <a:endParaRPr lang="en-US" dirty="0"/>
          </a:p>
        </p:txBody>
      </p:sp>
      <p:sp>
        <p:nvSpPr>
          <p:cNvPr id="4" name="スライド番号プレースホルダー 3"/>
          <p:cNvSpPr>
            <a:spLocks noGrp="1"/>
          </p:cNvSpPr>
          <p:nvPr>
            <p:ph type="sldNum" sz="quarter" idx="5"/>
          </p:nvPr>
        </p:nvSpPr>
        <p:spPr/>
        <p:txBody>
          <a:bodyPr/>
          <a:lstStyle/>
          <a:p>
            <a:fld id="{732322B8-AF73-1C4E-A674-DDF1D86FEE17}" type="slidenum">
              <a:rPr lang="en-US" smtClean="0"/>
              <a:t>15</a:t>
            </a:fld>
            <a:endParaRPr lang="en-US"/>
          </a:p>
        </p:txBody>
      </p:sp>
    </p:spTree>
    <p:extLst>
      <p:ext uri="{BB962C8B-B14F-4D97-AF65-F5344CB8AC3E}">
        <p14:creationId xmlns:p14="http://schemas.microsoft.com/office/powerpoint/2010/main" val="1697474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t>$\pi^{0} \to \gamma\gamma, \eta \to \gamma\gamma$</a:t>
            </a:r>
          </a:p>
          <a:p>
            <a:endParaRPr lang="en-US" dirty="0"/>
          </a:p>
        </p:txBody>
      </p:sp>
      <p:sp>
        <p:nvSpPr>
          <p:cNvPr id="4" name="スライド番号プレースホルダー 3"/>
          <p:cNvSpPr>
            <a:spLocks noGrp="1"/>
          </p:cNvSpPr>
          <p:nvPr>
            <p:ph type="sldNum" sz="quarter" idx="5"/>
          </p:nvPr>
        </p:nvSpPr>
        <p:spPr/>
        <p:txBody>
          <a:bodyPr/>
          <a:lstStyle/>
          <a:p>
            <a:fld id="{732322B8-AF73-1C4E-A674-DDF1D86FEE17}" type="slidenum">
              <a:rPr lang="en-US" smtClean="0"/>
              <a:t>16</a:t>
            </a:fld>
            <a:endParaRPr lang="en-US"/>
          </a:p>
        </p:txBody>
      </p:sp>
    </p:spTree>
    <p:extLst>
      <p:ext uri="{BB962C8B-B14F-4D97-AF65-F5344CB8AC3E}">
        <p14:creationId xmlns:p14="http://schemas.microsoft.com/office/powerpoint/2010/main" val="319376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t>$\pi^{0} \to \gamma\gamma, \eta \to \gamma\gamma$</a:t>
            </a:r>
          </a:p>
          <a:p>
            <a:endParaRPr lang="en-US" dirty="0"/>
          </a:p>
        </p:txBody>
      </p:sp>
      <p:sp>
        <p:nvSpPr>
          <p:cNvPr id="4" name="スライド番号プレースホルダー 3"/>
          <p:cNvSpPr>
            <a:spLocks noGrp="1"/>
          </p:cNvSpPr>
          <p:nvPr>
            <p:ph type="sldNum" sz="quarter" idx="5"/>
          </p:nvPr>
        </p:nvSpPr>
        <p:spPr/>
        <p:txBody>
          <a:bodyPr/>
          <a:lstStyle/>
          <a:p>
            <a:fld id="{732322B8-AF73-1C4E-A674-DDF1D86FEE17}" type="slidenum">
              <a:rPr lang="en-US" smtClean="0"/>
              <a:t>17</a:t>
            </a:fld>
            <a:endParaRPr lang="en-US"/>
          </a:p>
        </p:txBody>
      </p:sp>
    </p:spTree>
    <p:extLst>
      <p:ext uri="{BB962C8B-B14F-4D97-AF65-F5344CB8AC3E}">
        <p14:creationId xmlns:p14="http://schemas.microsoft.com/office/powerpoint/2010/main" val="500487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fld id="{732322B8-AF73-1C4E-A674-DDF1D86FEE17}" type="slidenum">
              <a:rPr lang="en-US" smtClean="0"/>
              <a:t>18</a:t>
            </a:fld>
            <a:endParaRPr lang="en-US"/>
          </a:p>
        </p:txBody>
      </p:sp>
    </p:spTree>
    <p:extLst>
      <p:ext uri="{BB962C8B-B14F-4D97-AF65-F5344CB8AC3E}">
        <p14:creationId xmlns:p14="http://schemas.microsoft.com/office/powerpoint/2010/main" val="1339589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fld id="{732322B8-AF73-1C4E-A674-DDF1D86FEE17}" type="slidenum">
              <a:rPr lang="en-US" smtClean="0"/>
              <a:t>20</a:t>
            </a:fld>
            <a:endParaRPr lang="en-US"/>
          </a:p>
        </p:txBody>
      </p:sp>
    </p:spTree>
    <p:extLst>
      <p:ext uri="{BB962C8B-B14F-4D97-AF65-F5344CB8AC3E}">
        <p14:creationId xmlns:p14="http://schemas.microsoft.com/office/powerpoint/2010/main" val="182304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7" name="Titre 6"/>
          <p:cNvSpPr>
            <a:spLocks noGrp="1"/>
          </p:cNvSpPr>
          <p:nvPr>
            <p:ph type="title" hasCustomPrompt="1"/>
          </p:nvPr>
        </p:nvSpPr>
        <p:spPr>
          <a:xfrm>
            <a:off x="795157" y="3188772"/>
            <a:ext cx="10972800" cy="1143000"/>
          </a:xfrm>
        </p:spPr>
        <p:txBody>
          <a:bodyPr>
            <a:normAutofit/>
          </a:bodyPr>
          <a:lstStyle>
            <a:lvl1pPr algn="l">
              <a:defRPr sz="3500" b="1" cap="all"/>
            </a:lvl1pPr>
          </a:lstStyle>
          <a:p>
            <a:r>
              <a:rPr lang="fr-CH" dirty="0"/>
              <a:t>YOUR TITLE</a:t>
            </a:r>
            <a:br>
              <a:rPr lang="fr-CH" dirty="0"/>
            </a:br>
            <a:r>
              <a:rPr lang="fr-CH" dirty="0"/>
              <a:t>HERE</a:t>
            </a:r>
            <a:endParaRPr lang="fr-FR" dirty="0"/>
          </a:p>
        </p:txBody>
      </p:sp>
    </p:spTree>
    <p:extLst>
      <p:ext uri="{BB962C8B-B14F-4D97-AF65-F5344CB8AC3E}">
        <p14:creationId xmlns:p14="http://schemas.microsoft.com/office/powerpoint/2010/main" val="324661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タイトルとコンテンツ">
    <p:spTree>
      <p:nvGrpSpPr>
        <p:cNvPr id="1" name=""/>
        <p:cNvGrpSpPr/>
        <p:nvPr/>
      </p:nvGrpSpPr>
      <p:grpSpPr>
        <a:xfrm>
          <a:off x="0" y="0"/>
          <a:ext cx="0" cy="0"/>
          <a:chOff x="0" y="0"/>
          <a:chExt cx="0" cy="0"/>
        </a:xfrm>
      </p:grpSpPr>
      <p:sp>
        <p:nvSpPr>
          <p:cNvPr id="24" name="Espace réservé du contenu 23"/>
          <p:cNvSpPr>
            <a:spLocks noGrp="1"/>
          </p:cNvSpPr>
          <p:nvPr>
            <p:ph sz="quarter" idx="10" hasCustomPrompt="1"/>
          </p:nvPr>
        </p:nvSpPr>
        <p:spPr>
          <a:xfrm>
            <a:off x="845675" y="212480"/>
            <a:ext cx="10311730" cy="735515"/>
          </a:xfrm>
        </p:spPr>
        <p:txBody>
          <a:bodyPr>
            <a:noAutofit/>
          </a:bodyPr>
          <a:lstStyle>
            <a:lvl1pPr marL="0" indent="0">
              <a:buFont typeface="Arial" panose="020B0604020202020204" pitchFamily="34" charset="0"/>
              <a:buNone/>
              <a:defRPr sz="3600" b="1">
                <a:latin typeface="+mj-lt"/>
              </a:defRPr>
            </a:lvl1pPr>
          </a:lstStyle>
          <a:p>
            <a:pPr lvl="0"/>
            <a:r>
              <a:rPr lang="fr-CH" dirty="0"/>
              <a:t>YOUR SUBTITLE HERE IF NEEDED</a:t>
            </a:r>
          </a:p>
        </p:txBody>
      </p:sp>
      <p:sp>
        <p:nvSpPr>
          <p:cNvPr id="8" name="Espace réservé du numéro de diapositive 5"/>
          <p:cNvSpPr>
            <a:spLocks noGrp="1"/>
          </p:cNvSpPr>
          <p:nvPr>
            <p:ph type="sldNum" sz="quarter" idx="4"/>
          </p:nvPr>
        </p:nvSpPr>
        <p:spPr>
          <a:xfrm>
            <a:off x="11538897" y="60569"/>
            <a:ext cx="645843" cy="365125"/>
          </a:xfrm>
          <a:prstGeom prst="rect">
            <a:avLst/>
          </a:prstGeom>
        </p:spPr>
        <p:txBody>
          <a:bodyPr vert="horz" lIns="91440" tIns="45720" rIns="91440" bIns="45720" rtlCol="0" anchor="ctr"/>
          <a:lstStyle>
            <a:lvl1pPr algn="r">
              <a:defRPr sz="2000">
                <a:solidFill>
                  <a:schemeClr val="tx1"/>
                </a:solidFill>
              </a:defRPr>
            </a:lvl1pPr>
          </a:lstStyle>
          <a:p>
            <a:fld id="{2066355A-084C-D24E-9AD2-7E4FC41EA627}" type="slidenum">
              <a:rPr lang="en-US" smtClean="0"/>
              <a:pPr/>
              <a:t>‹#›</a:t>
            </a:fld>
            <a:endParaRPr lang="en-US" dirty="0"/>
          </a:p>
        </p:txBody>
      </p:sp>
      <p:sp>
        <p:nvSpPr>
          <p:cNvPr id="5" name="Text Placeholder 4"/>
          <p:cNvSpPr>
            <a:spLocks noGrp="1"/>
          </p:cNvSpPr>
          <p:nvPr>
            <p:ph type="body" sz="quarter" idx="11"/>
          </p:nvPr>
        </p:nvSpPr>
        <p:spPr>
          <a:xfrm>
            <a:off x="845675" y="1200354"/>
            <a:ext cx="10311730" cy="4888026"/>
          </a:xfrm>
        </p:spPr>
        <p:txBody>
          <a:bodyPr>
            <a:normAutofit/>
          </a:bodyPr>
          <a:lstStyle>
            <a:lvl1pPr>
              <a:defRPr sz="2400" b="0" i="0">
                <a:latin typeface="Hiragino Sans W3" panose="020B0400000000000000" pitchFamily="34" charset="-128"/>
                <a:ea typeface="Hiragino Sans W3" panose="020B0400000000000000" pitchFamily="34" charset="-128"/>
              </a:defRPr>
            </a:lvl1pPr>
            <a:lvl2pPr>
              <a:defRPr sz="2400" b="0" i="0">
                <a:latin typeface="Hiragino Sans W3" panose="020B0400000000000000" pitchFamily="34" charset="-128"/>
                <a:ea typeface="Hiragino Sans W3" panose="020B0400000000000000" pitchFamily="34" charset="-128"/>
              </a:defRPr>
            </a:lvl2pPr>
            <a:lvl3pPr>
              <a:defRPr sz="2400" b="0" i="0">
                <a:latin typeface="Hiragino Sans W3" panose="020B0400000000000000" pitchFamily="34" charset="-128"/>
                <a:ea typeface="Hiragino Sans W3" panose="020B0400000000000000" pitchFamily="34" charset="-128"/>
              </a:defRPr>
            </a:lvl3pPr>
            <a:lvl4pPr>
              <a:defRPr sz="2400" b="0" i="0">
                <a:latin typeface="Hiragino Sans W3" panose="020B0400000000000000" pitchFamily="34" charset="-128"/>
                <a:ea typeface="Hiragino Sans W3" panose="020B0400000000000000" pitchFamily="34" charset="-128"/>
              </a:defRPr>
            </a:lvl4pPr>
            <a:lvl5pPr>
              <a:defRPr sz="2400" b="0" i="0">
                <a:latin typeface="Hiragino Sans W3" panose="020B0400000000000000" pitchFamily="34" charset="-128"/>
                <a:ea typeface="Hiragino Sans W3" panose="020B0400000000000000" pitchFamily="34" charset="-128"/>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GB" dirty="0"/>
          </a:p>
        </p:txBody>
      </p:sp>
      <p:sp>
        <p:nvSpPr>
          <p:cNvPr id="2" name="フッター プレースホルダー 1">
            <a:extLst>
              <a:ext uri="{FF2B5EF4-FFF2-40B4-BE49-F238E27FC236}">
                <a16:creationId xmlns:a16="http://schemas.microsoft.com/office/drawing/2014/main" id="{80D69FD1-520A-97F6-982E-9E473C8D78E6}"/>
              </a:ext>
            </a:extLst>
          </p:cNvPr>
          <p:cNvSpPr>
            <a:spLocks noGrp="1"/>
          </p:cNvSpPr>
          <p:nvPr>
            <p:ph type="ftr" sz="quarter" idx="12"/>
          </p:nvPr>
        </p:nvSpPr>
        <p:spPr>
          <a:xfrm>
            <a:off x="845675" y="6448425"/>
            <a:ext cx="10311730" cy="365125"/>
          </a:xfrm>
        </p:spPr>
        <p:txBody>
          <a:bodyPr/>
          <a:lstStyle/>
          <a:p>
            <a:r>
              <a:rPr lang="de-DE" altLang="ja-JP" dirty="0"/>
              <a:t>重心系エネルギー13TeV陽子+陽子</a:t>
            </a:r>
            <a:r>
              <a:rPr lang="ja-JP" altLang="en-US"/>
              <a:t>における低横運動量光子生成</a:t>
            </a:r>
            <a:r>
              <a:rPr lang="en-US" altLang="ja-JP" dirty="0"/>
              <a:t>  </a:t>
            </a:r>
            <a:r>
              <a:rPr lang="de-DE" dirty="0"/>
              <a:t>|  第41回 Heavy Ion Pub</a:t>
            </a:r>
          </a:p>
        </p:txBody>
      </p:sp>
      <p:sp>
        <p:nvSpPr>
          <p:cNvPr id="3" name="フッター プレースホルダー 1">
            <a:extLst>
              <a:ext uri="{FF2B5EF4-FFF2-40B4-BE49-F238E27FC236}">
                <a16:creationId xmlns:a16="http://schemas.microsoft.com/office/drawing/2014/main" id="{65F109BC-2855-7B97-259E-BF4A406752B4}"/>
              </a:ext>
            </a:extLst>
          </p:cNvPr>
          <p:cNvSpPr txBox="1">
            <a:spLocks/>
          </p:cNvSpPr>
          <p:nvPr userDrawn="1"/>
        </p:nvSpPr>
        <p:spPr>
          <a:xfrm>
            <a:off x="0" y="6448425"/>
            <a:ext cx="1909555"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ja-JP" altLang="en-US" sz="1200"/>
              <a:t>　　</a:t>
            </a:r>
            <a:r>
              <a:rPr lang="en-US" altLang="ja-JP" sz="1200" dirty="0"/>
              <a:t>2024/10/04</a:t>
            </a:r>
            <a:endParaRPr lang="de-DE" sz="1200" dirty="0"/>
          </a:p>
        </p:txBody>
      </p:sp>
    </p:spTree>
    <p:extLst>
      <p:ext uri="{BB962C8B-B14F-4D97-AF65-F5344CB8AC3E}">
        <p14:creationId xmlns:p14="http://schemas.microsoft.com/office/powerpoint/2010/main" val="694553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885826"/>
            <a:ext cx="9677400" cy="600076"/>
          </a:xfrm>
          <a:prstGeom prst="rect">
            <a:avLst/>
          </a:prstGeom>
        </p:spPr>
        <p:txBody>
          <a:bodyPr vert="horz" lIns="91440" tIns="45720" rIns="91440" bIns="45720" rtlCol="0" anchor="ctr">
            <a:normAutofit/>
          </a:bodyPr>
          <a:lstStyle/>
          <a:p>
            <a:r>
              <a:rPr lang="fr-CH" dirty="0"/>
              <a:t>Cliquez et modifiez le titre</a:t>
            </a:r>
            <a:endParaRPr lang="fr-FR"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9" name="Espace réservé du numéro de diapositive 5"/>
          <p:cNvSpPr>
            <a:spLocks noGrp="1"/>
          </p:cNvSpPr>
          <p:nvPr>
            <p:ph type="sldNum" sz="quarter" idx="4"/>
          </p:nvPr>
        </p:nvSpPr>
        <p:spPr>
          <a:xfrm>
            <a:off x="11057409" y="6356351"/>
            <a:ext cx="645843"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066355A-084C-D24E-9AD2-7E4FC41EA627}" type="slidenum">
              <a:rPr lang="en-US" smtClean="0"/>
              <a:pPr/>
              <a:t>‹#›</a:t>
            </a:fld>
            <a:endParaRPr lang="en-US" dirty="0"/>
          </a:p>
        </p:txBody>
      </p:sp>
      <p:cxnSp>
        <p:nvCxnSpPr>
          <p:cNvPr id="5" name="Straight Connector 4"/>
          <p:cNvCxnSpPr/>
          <p:nvPr userDrawn="1"/>
        </p:nvCxnSpPr>
        <p:spPr>
          <a:xfrm>
            <a:off x="933450" y="657225"/>
            <a:ext cx="9458325" cy="28575"/>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838200" y="471457"/>
            <a:ext cx="1646605" cy="215444"/>
          </a:xfrm>
          <a:prstGeom prst="rect">
            <a:avLst/>
          </a:prstGeom>
          <a:noFill/>
        </p:spPr>
        <p:txBody>
          <a:bodyPr wrap="none" rtlCol="0">
            <a:spAutoFit/>
          </a:bodyPr>
          <a:lstStyle/>
          <a:p>
            <a:r>
              <a:rPr lang="de-CH" sz="800" dirty="0"/>
              <a:t>A Large Ion Collider Experiment</a:t>
            </a:r>
            <a:endParaRPr lang="en-GB" sz="800" dirty="0"/>
          </a:p>
        </p:txBody>
      </p:sp>
      <p:sp>
        <p:nvSpPr>
          <p:cNvPr id="8" name="AutoShape 2" descr="Logo of the ALICE Experiment - CERN Document Server"/>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Logo of the ALICE Experiment - CERN Document Server"/>
          <p:cNvSpPr>
            <a:spLocks noChangeAspect="1" noChangeArrowheads="1"/>
          </p:cNvSpPr>
          <p:nvPr userDrawn="1"/>
        </p:nvSpPr>
        <p:spPr bwMode="auto">
          <a:xfrm>
            <a:off x="307974" y="7937"/>
            <a:ext cx="339725" cy="33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8118" y="347663"/>
            <a:ext cx="628634" cy="850014"/>
          </a:xfrm>
          <a:prstGeom prst="rect">
            <a:avLst/>
          </a:prstGeom>
        </p:spPr>
      </p:pic>
      <p:sp>
        <p:nvSpPr>
          <p:cNvPr id="13" name="フッター プレースホルダー 12">
            <a:extLst>
              <a:ext uri="{FF2B5EF4-FFF2-40B4-BE49-F238E27FC236}">
                <a16:creationId xmlns:a16="http://schemas.microsoft.com/office/drawing/2014/main" id="{4A95D9BF-20CB-1D4E-9D41-5821D4BFC0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ja-JP" altLang="en-US"/>
              <a:t>重心系エネルギー</a:t>
            </a:r>
            <a:r>
              <a:rPr lang="en-US" altLang="ja-JP"/>
              <a:t>13</a:t>
            </a:r>
            <a:r>
              <a:rPr lang="de-DE"/>
              <a:t>TeV </a:t>
            </a:r>
            <a:r>
              <a:rPr lang="ja-JP" altLang="en-US"/>
              <a:t>陽子</a:t>
            </a:r>
            <a:r>
              <a:rPr lang="en-US" altLang="ja-JP"/>
              <a:t>+</a:t>
            </a:r>
            <a:r>
              <a:rPr lang="ja-JP" altLang="en-US"/>
              <a:t>陽子における低横運動量光子生成  </a:t>
            </a:r>
            <a:r>
              <a:rPr lang="en-US" altLang="ja-JP"/>
              <a:t>|  </a:t>
            </a:r>
            <a:r>
              <a:rPr lang="ja-JP" altLang="en-US"/>
              <a:t>第</a:t>
            </a:r>
            <a:r>
              <a:rPr lang="en-US" altLang="ja-JP"/>
              <a:t>41</a:t>
            </a:r>
            <a:r>
              <a:rPr lang="ja-JP" altLang="en-US"/>
              <a:t>回 </a:t>
            </a:r>
            <a:r>
              <a:rPr lang="de-DE"/>
              <a:t>Heavy Ion Pub</a:t>
            </a:r>
            <a:endParaRPr lang="de-DE" dirty="0"/>
          </a:p>
        </p:txBody>
      </p:sp>
    </p:spTree>
    <p:extLst>
      <p:ext uri="{BB962C8B-B14F-4D97-AF65-F5344CB8AC3E}">
        <p14:creationId xmlns:p14="http://schemas.microsoft.com/office/powerpoint/2010/main" val="924994366"/>
      </p:ext>
    </p:extLst>
  </p:cSld>
  <p:clrMap bg1="lt1" tx1="dk1" bg2="lt2" tx2="dk2" accent1="accent1" accent2="accent2" accent3="accent3" accent4="accent4" accent5="accent5" accent6="accent6" hlink="hlink" folHlink="folHlink"/>
  <p:sldLayoutIdLst>
    <p:sldLayoutId id="2147483667" r:id="rId1"/>
    <p:sldLayoutId id="2147483678" r:id="rId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4.pn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7.pn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9.png"/><Relationship Id="rId4" Type="http://schemas.openxmlformats.org/officeDocument/2006/relationships/image" Target="../media/image29.jpeg"/><Relationship Id="rId9" Type="http://schemas.openxmlformats.org/officeDocument/2006/relationships/image" Target="../media/image36.jpeg"/></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7.pn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9.png"/><Relationship Id="rId4" Type="http://schemas.openxmlformats.org/officeDocument/2006/relationships/image" Target="../media/image29.jpeg"/><Relationship Id="rId9"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8.emf"/><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9.emf"/><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60.emf"/><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61.emf"/><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62.emf"/><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63.emf"/><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1.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1">
            <a:extLst>
              <a:ext uri="{FF2B5EF4-FFF2-40B4-BE49-F238E27FC236}">
                <a16:creationId xmlns:a16="http://schemas.microsoft.com/office/drawing/2014/main" id="{84E60EC9-F4CE-AB8C-F3EE-D7CD9EAC90E5}"/>
              </a:ext>
            </a:extLst>
          </p:cNvPr>
          <p:cNvSpPr txBox="1">
            <a:spLocks/>
          </p:cNvSpPr>
          <p:nvPr/>
        </p:nvSpPr>
        <p:spPr>
          <a:xfrm>
            <a:off x="940135" y="2126987"/>
            <a:ext cx="10311730" cy="39965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ja-JP" sz="2400" b="1" dirty="0">
                <a:solidFill>
                  <a:srgbClr val="000000"/>
                </a:solidFill>
                <a:latin typeface="Helvetica Neue" panose="02000503000000020004" pitchFamily="2" charset="0"/>
              </a:rPr>
              <a:t>Direct photon production at low transverse momentum in proton-proton collisions at √</a:t>
            </a:r>
            <a:r>
              <a:rPr lang="en-US" altLang="ja-JP" sz="2400" b="1" i="1" dirty="0">
                <a:solidFill>
                  <a:srgbClr val="000000"/>
                </a:solidFill>
                <a:latin typeface="Helvetica Neue" panose="02000503000000020004" pitchFamily="2" charset="0"/>
              </a:rPr>
              <a:t>s</a:t>
            </a:r>
            <a:r>
              <a:rPr lang="en-US" altLang="ja-JP" sz="2400" b="1" dirty="0">
                <a:solidFill>
                  <a:srgbClr val="000000"/>
                </a:solidFill>
                <a:latin typeface="Helvetica Neue" panose="02000503000000020004" pitchFamily="2" charset="0"/>
              </a:rPr>
              <a:t> = 13 </a:t>
            </a:r>
            <a:r>
              <a:rPr lang="en-US" altLang="ja-JP" sz="2400" b="1" dirty="0" err="1">
                <a:solidFill>
                  <a:srgbClr val="000000"/>
                </a:solidFill>
                <a:latin typeface="Helvetica Neue" panose="02000503000000020004" pitchFamily="2" charset="0"/>
              </a:rPr>
              <a:t>TeV</a:t>
            </a:r>
            <a:r>
              <a:rPr lang="en-US" altLang="ja-JP" sz="2400" b="1" dirty="0">
                <a:solidFill>
                  <a:srgbClr val="000000"/>
                </a:solidFill>
                <a:latin typeface="Helvetica Neue" panose="02000503000000020004" pitchFamily="2" charset="0"/>
              </a:rPr>
              <a:t> </a:t>
            </a:r>
          </a:p>
          <a:p>
            <a:pPr marL="0" indent="0" algn="ctr">
              <a:buNone/>
            </a:pPr>
            <a:r>
              <a:rPr lang="en-US" altLang="ja-JP" sz="2400" b="1" dirty="0">
                <a:solidFill>
                  <a:srgbClr val="000000"/>
                </a:solidFill>
                <a:latin typeface="Helvetica Neue" panose="02000503000000020004" pitchFamily="2" charset="0"/>
                <a:ea typeface="Hiragino Sans" panose="020B0400000000000000" pitchFamily="34" charset="-128"/>
              </a:rPr>
              <a:t>(</a:t>
            </a:r>
            <a:r>
              <a:rPr lang="ja-JP" altLang="en-US" sz="2400" b="1">
                <a:solidFill>
                  <a:srgbClr val="000000"/>
                </a:solidFill>
                <a:latin typeface="Hiragino Sans" panose="020B0400000000000000" pitchFamily="34" charset="-128"/>
                <a:ea typeface="Hiragino Sans" panose="020B0400000000000000" pitchFamily="34" charset="-128"/>
              </a:rPr>
              <a:t>重心系エネルギー</a:t>
            </a:r>
            <a:r>
              <a:rPr lang="ja-JP" altLang="en-US" sz="2400" b="1">
                <a:solidFill>
                  <a:srgbClr val="000000"/>
                </a:solidFill>
                <a:latin typeface="Helvetica Neue" panose="02000503000000020004" pitchFamily="2" charset="0"/>
                <a:ea typeface="Hiragino Sans" panose="020B0400000000000000" pitchFamily="34" charset="-128"/>
              </a:rPr>
              <a:t> </a:t>
            </a:r>
            <a:r>
              <a:rPr lang="en-US" altLang="ja-JP" sz="2400" b="1" dirty="0">
                <a:solidFill>
                  <a:srgbClr val="000000"/>
                </a:solidFill>
                <a:latin typeface="Helvetica Neue" panose="02000503000000020004" pitchFamily="2" charset="0"/>
                <a:ea typeface="Hiragino Sans" panose="020B0400000000000000" pitchFamily="34" charset="-128"/>
              </a:rPr>
              <a:t>13 </a:t>
            </a:r>
            <a:r>
              <a:rPr lang="en-US" altLang="ja-JP" sz="2400" b="1" dirty="0" err="1">
                <a:solidFill>
                  <a:srgbClr val="000000"/>
                </a:solidFill>
                <a:latin typeface="Helvetica Neue" panose="02000503000000020004" pitchFamily="2" charset="0"/>
                <a:ea typeface="Hiragino Sans" panose="020B0400000000000000" pitchFamily="34" charset="-128"/>
              </a:rPr>
              <a:t>TeV</a:t>
            </a:r>
            <a:r>
              <a:rPr lang="en-US" altLang="ja-JP" sz="2400" b="1" dirty="0">
                <a:solidFill>
                  <a:srgbClr val="000000"/>
                </a:solidFill>
                <a:latin typeface="Helvetica Neue" panose="02000503000000020004" pitchFamily="2" charset="0"/>
                <a:ea typeface="Hiragino Sans" panose="020B0400000000000000" pitchFamily="34" charset="-128"/>
              </a:rPr>
              <a:t> </a:t>
            </a:r>
            <a:r>
              <a:rPr lang="ja-JP" altLang="en-US" sz="2400" b="1">
                <a:solidFill>
                  <a:srgbClr val="000000"/>
                </a:solidFill>
                <a:latin typeface="Hiragino Sans" panose="020B0400000000000000" pitchFamily="34" charset="-128"/>
                <a:ea typeface="Hiragino Sans" panose="020B0400000000000000" pitchFamily="34" charset="-128"/>
              </a:rPr>
              <a:t>陽子</a:t>
            </a:r>
            <a:r>
              <a:rPr lang="en-US" altLang="ja-JP" sz="2400" b="1" dirty="0">
                <a:solidFill>
                  <a:srgbClr val="000000"/>
                </a:solidFill>
                <a:latin typeface="Helvetica Neue" panose="02000503000000020004" pitchFamily="2" charset="0"/>
                <a:ea typeface="Hiragino Sans" panose="020B0400000000000000" pitchFamily="34" charset="-128"/>
              </a:rPr>
              <a:t>+</a:t>
            </a:r>
            <a:r>
              <a:rPr lang="ja-JP" altLang="en-US" sz="2400" b="1">
                <a:solidFill>
                  <a:srgbClr val="000000"/>
                </a:solidFill>
                <a:latin typeface="Hiragino Sans" panose="020B0400000000000000" pitchFamily="34" charset="-128"/>
                <a:ea typeface="Hiragino Sans" panose="020B0400000000000000" pitchFamily="34" charset="-128"/>
              </a:rPr>
              <a:t>陽子衝突における</a:t>
            </a:r>
            <a:r>
              <a:rPr lang="ja-JP" altLang="en-US" sz="2400" b="1">
                <a:solidFill>
                  <a:srgbClr val="000000"/>
                </a:solidFill>
                <a:latin typeface="Helvetica Neue" panose="02000503000000020004" pitchFamily="2" charset="0"/>
                <a:ea typeface="Hiragino Sans" panose="020B0400000000000000" pitchFamily="34" charset="-128"/>
              </a:rPr>
              <a:t> </a:t>
            </a:r>
            <a:endParaRPr lang="ja-JP" altLang="en-US" sz="2400" b="1">
              <a:solidFill>
                <a:srgbClr val="000000"/>
              </a:solidFill>
              <a:latin typeface="Hiragino Sans" panose="020B0400000000000000" pitchFamily="34" charset="-128"/>
              <a:ea typeface="Hiragino Sans" panose="020B0400000000000000" pitchFamily="34" charset="-128"/>
            </a:endParaRPr>
          </a:p>
          <a:p>
            <a:pPr marL="0" indent="0" algn="ctr">
              <a:buNone/>
            </a:pPr>
            <a:r>
              <a:rPr lang="ja-JP" altLang="en-US" sz="2400" b="1">
                <a:solidFill>
                  <a:srgbClr val="000000"/>
                </a:solidFill>
                <a:latin typeface="Hiragino Sans" panose="020B0400000000000000" pitchFamily="34" charset="-128"/>
                <a:ea typeface="Hiragino Sans" panose="020B0400000000000000" pitchFamily="34" charset="-128"/>
              </a:rPr>
              <a:t>低横運動量直接光子生成</a:t>
            </a:r>
            <a:r>
              <a:rPr lang="en-US" altLang="ja-JP" sz="2400" b="1" dirty="0">
                <a:solidFill>
                  <a:srgbClr val="000000"/>
                </a:solidFill>
                <a:latin typeface="Helvetica Neue" panose="02000503000000020004" pitchFamily="2" charset="0"/>
                <a:ea typeface="Hiragino Sans" panose="020B0400000000000000" pitchFamily="34" charset="-128"/>
              </a:rPr>
              <a:t>) </a:t>
            </a:r>
            <a:endParaRPr lang="ja-JP" altLang="en-US" sz="2400" b="1">
              <a:solidFill>
                <a:srgbClr val="000000"/>
              </a:solidFill>
              <a:latin typeface="Hiragino Sans" panose="020B0400000000000000" pitchFamily="34" charset="-128"/>
              <a:ea typeface="Hiragino Sans" panose="020B0400000000000000" pitchFamily="34" charset="-128"/>
            </a:endParaRPr>
          </a:p>
          <a:p>
            <a:endParaRPr lang="en-US" sz="2400" b="1" dirty="0"/>
          </a:p>
        </p:txBody>
      </p:sp>
      <p:sp>
        <p:nvSpPr>
          <p:cNvPr id="6" name="コンテンツ プレースホルダー 1">
            <a:extLst>
              <a:ext uri="{FF2B5EF4-FFF2-40B4-BE49-F238E27FC236}">
                <a16:creationId xmlns:a16="http://schemas.microsoft.com/office/drawing/2014/main" id="{7A1DA790-F382-8068-3F0D-8213F9468D9E}"/>
              </a:ext>
            </a:extLst>
          </p:cNvPr>
          <p:cNvSpPr txBox="1">
            <a:spLocks/>
          </p:cNvSpPr>
          <p:nvPr/>
        </p:nvSpPr>
        <p:spPr>
          <a:xfrm>
            <a:off x="940135" y="4331358"/>
            <a:ext cx="10311730" cy="161397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ja-JP" altLang="en-US" sz="1800" b="1">
                <a:solidFill>
                  <a:srgbClr val="000000"/>
                </a:solidFill>
                <a:effectLst/>
                <a:latin typeface="Hiragino Sans" panose="020B0400000000000000" pitchFamily="34" charset="-128"/>
                <a:ea typeface="Hiragino Sans" panose="020B0400000000000000" pitchFamily="34" charset="-128"/>
              </a:rPr>
              <a:t>村上ひかり</a:t>
            </a:r>
            <a:endParaRPr lang="en-US" altLang="ja-JP" sz="1800" b="1" dirty="0">
              <a:solidFill>
                <a:srgbClr val="000000"/>
              </a:solidFill>
              <a:effectLst/>
              <a:latin typeface="Hiragino Sans" panose="020B0400000000000000" pitchFamily="34" charset="-128"/>
              <a:ea typeface="Hiragino Sans" panose="020B0400000000000000" pitchFamily="34" charset="-128"/>
            </a:endParaRPr>
          </a:p>
          <a:p>
            <a:pPr marL="0" indent="0" algn="ctr">
              <a:buNone/>
            </a:pPr>
            <a:r>
              <a:rPr lang="ja-JP" altLang="en-US" sz="1800" b="1">
                <a:solidFill>
                  <a:srgbClr val="000000"/>
                </a:solidFill>
                <a:effectLst/>
                <a:latin typeface="Hiragino Sans" panose="020B0400000000000000" pitchFamily="34" charset="-128"/>
                <a:ea typeface="Hiragino Sans" panose="020B0400000000000000" pitchFamily="34" charset="-128"/>
              </a:rPr>
              <a:t>名古屋大学</a:t>
            </a:r>
            <a:r>
              <a:rPr lang="en-US" altLang="ja-JP" sz="1800" b="1" dirty="0">
                <a:solidFill>
                  <a:srgbClr val="000000"/>
                </a:solidFill>
                <a:effectLst/>
                <a:latin typeface="Hiragino Sans" panose="020B0400000000000000" pitchFamily="34" charset="-128"/>
                <a:ea typeface="Hiragino Sans" panose="020B0400000000000000" pitchFamily="34" charset="-128"/>
              </a:rPr>
              <a:t>, KMI</a:t>
            </a:r>
          </a:p>
          <a:p>
            <a:pPr marL="0" indent="0" algn="ctr">
              <a:buNone/>
            </a:pPr>
            <a:r>
              <a:rPr lang="ja-JP" altLang="en-US" sz="1800" b="1">
                <a:solidFill>
                  <a:srgbClr val="000000"/>
                </a:solidFill>
                <a:effectLst/>
                <a:latin typeface="Hiragino Sans" panose="020B0400000000000000" pitchFamily="34" charset="-128"/>
                <a:ea typeface="Hiragino Sans" panose="020B0400000000000000" pitchFamily="34" charset="-128"/>
              </a:rPr>
              <a:t>第</a:t>
            </a:r>
            <a:r>
              <a:rPr lang="en-US" altLang="ja-JP" sz="1800" b="1" dirty="0">
                <a:solidFill>
                  <a:srgbClr val="000000"/>
                </a:solidFill>
                <a:effectLst/>
                <a:latin typeface="Hiragino Sans" panose="020B0400000000000000" pitchFamily="34" charset="-128"/>
                <a:ea typeface="Hiragino Sans" panose="020B0400000000000000" pitchFamily="34" charset="-128"/>
              </a:rPr>
              <a:t>41</a:t>
            </a:r>
            <a:r>
              <a:rPr lang="ja-JP" altLang="en-US" sz="1800" b="1">
                <a:solidFill>
                  <a:srgbClr val="000000"/>
                </a:solidFill>
                <a:effectLst/>
                <a:latin typeface="Hiragino Sans" panose="020B0400000000000000" pitchFamily="34" charset="-128"/>
                <a:ea typeface="Hiragino Sans" panose="020B0400000000000000" pitchFamily="34" charset="-128"/>
              </a:rPr>
              <a:t>回</a:t>
            </a:r>
            <a:r>
              <a:rPr lang="en-US" altLang="ja-JP" sz="1800" b="1" dirty="0">
                <a:solidFill>
                  <a:srgbClr val="000000"/>
                </a:solidFill>
                <a:effectLst/>
                <a:latin typeface="Hiragino Sans" panose="020B0400000000000000" pitchFamily="34" charset="-128"/>
                <a:ea typeface="Hiragino Sans" panose="020B0400000000000000" pitchFamily="34" charset="-128"/>
              </a:rPr>
              <a:t> Heavy Ion Pub </a:t>
            </a:r>
            <a:r>
              <a:rPr lang="ja-JP" altLang="en-US" sz="1800" b="1">
                <a:solidFill>
                  <a:srgbClr val="000000"/>
                </a:solidFill>
                <a:effectLst/>
                <a:latin typeface="Hiragino Sans" panose="020B0400000000000000" pitchFamily="34" charset="-128"/>
                <a:ea typeface="Hiragino Sans" panose="020B0400000000000000" pitchFamily="34" charset="-128"/>
              </a:rPr>
              <a:t>研究会</a:t>
            </a:r>
            <a:endParaRPr lang="en-US" altLang="ja-JP" sz="1800" b="1" dirty="0">
              <a:solidFill>
                <a:srgbClr val="000000"/>
              </a:solidFill>
              <a:effectLst/>
              <a:latin typeface="Hiragino Sans" panose="020B0400000000000000" pitchFamily="34" charset="-128"/>
              <a:ea typeface="Hiragino Sans" panose="020B0400000000000000" pitchFamily="34" charset="-128"/>
            </a:endParaRPr>
          </a:p>
          <a:p>
            <a:pPr marL="0" indent="0" algn="ctr">
              <a:buNone/>
            </a:pPr>
            <a:r>
              <a:rPr lang="ja-JP" altLang="en-US" sz="1800" b="1">
                <a:solidFill>
                  <a:srgbClr val="000000"/>
                </a:solidFill>
                <a:latin typeface="Hiragino Sans" panose="020B0400000000000000" pitchFamily="34" charset="-128"/>
                <a:ea typeface="Hiragino Sans" panose="020B0400000000000000" pitchFamily="34" charset="-128"/>
              </a:rPr>
              <a:t>奈良女子大学</a:t>
            </a:r>
            <a:endParaRPr lang="ja-JP" altLang="en-US" sz="1800" b="1">
              <a:solidFill>
                <a:srgbClr val="000000"/>
              </a:solidFill>
              <a:effectLst/>
              <a:latin typeface="Hiragino Sans" panose="020B0400000000000000" pitchFamily="34" charset="-128"/>
              <a:ea typeface="Hiragino Sans" panose="020B0400000000000000" pitchFamily="34" charset="-128"/>
            </a:endParaRPr>
          </a:p>
          <a:p>
            <a:endParaRPr lang="en-US" sz="2400" b="1" dirty="0"/>
          </a:p>
        </p:txBody>
      </p:sp>
    </p:spTree>
    <p:extLst>
      <p:ext uri="{BB962C8B-B14F-4D97-AF65-F5344CB8AC3E}">
        <p14:creationId xmlns:p14="http://schemas.microsoft.com/office/powerpoint/2010/main" val="4137947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0055882-19D2-7E52-E072-C968C2E356E1}"/>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高粒子多重度</a:t>
            </a:r>
            <a:r>
              <a:rPr lang="en-US" altLang="ja-JP" b="1" dirty="0">
                <a:solidFill>
                  <a:srgbClr val="000000"/>
                </a:solidFill>
                <a:effectLst/>
                <a:latin typeface="Helvetica" pitchFamily="2" charset="0"/>
                <a:ea typeface="Hiragino Sans" panose="020B0400000000000000" pitchFamily="34" charset="-128"/>
              </a:rPr>
              <a:t>(HM)</a:t>
            </a:r>
            <a:r>
              <a:rPr lang="ja-JP" altLang="en-US" b="1">
                <a:solidFill>
                  <a:srgbClr val="000000"/>
                </a:solidFill>
                <a:effectLst/>
                <a:latin typeface="Hiragino Sans" panose="020B0400000000000000" pitchFamily="34" charset="-128"/>
                <a:ea typeface="Hiragino Sans" panose="020B0400000000000000" pitchFamily="34" charset="-128"/>
              </a:rPr>
              <a:t>環境下で起こる</a:t>
            </a:r>
            <a:r>
              <a:rPr lang="en-US" altLang="ja-JP" b="1" dirty="0">
                <a:solidFill>
                  <a:srgbClr val="000000"/>
                </a:solidFill>
                <a:effectLst/>
                <a:latin typeface="Helvetica" pitchFamily="2" charset="0"/>
                <a:ea typeface="Hiragino Sans" panose="020B0400000000000000" pitchFamily="34" charset="-128"/>
              </a:rPr>
              <a:t>QGP</a:t>
            </a:r>
            <a:r>
              <a:rPr lang="ja-JP" altLang="en-US" b="1">
                <a:solidFill>
                  <a:srgbClr val="000000"/>
                </a:solidFill>
                <a:effectLst/>
                <a:latin typeface="Hiragino Sans" panose="020B0400000000000000" pitchFamily="34" charset="-128"/>
                <a:ea typeface="Hiragino Sans" panose="020B0400000000000000" pitchFamily="34" charset="-128"/>
              </a:rPr>
              <a:t>様の現象</a:t>
            </a:r>
            <a:endParaRPr lang="ja-JP" altLang="en-US">
              <a:solidFill>
                <a:srgbClr val="000000"/>
              </a:solidFill>
              <a:effectLst/>
              <a:latin typeface="Hiragino Sans" panose="020B0400000000000000" pitchFamily="34" charset="-128"/>
              <a:ea typeface="Hiragino Sans" panose="020B0400000000000000" pitchFamily="34" charset="-128"/>
            </a:endParaRPr>
          </a:p>
          <a:p>
            <a:endParaRPr lang="en-US" dirty="0"/>
          </a:p>
        </p:txBody>
      </p:sp>
      <p:sp>
        <p:nvSpPr>
          <p:cNvPr id="3" name="スライド番号プレースホルダー 2">
            <a:extLst>
              <a:ext uri="{FF2B5EF4-FFF2-40B4-BE49-F238E27FC236}">
                <a16:creationId xmlns:a16="http://schemas.microsoft.com/office/drawing/2014/main" id="{77BF1444-4BC9-43BA-1708-CEAFBCA73BDD}"/>
              </a:ext>
            </a:extLst>
          </p:cNvPr>
          <p:cNvSpPr>
            <a:spLocks noGrp="1"/>
          </p:cNvSpPr>
          <p:nvPr>
            <p:ph type="sldNum" sz="quarter" idx="4"/>
          </p:nvPr>
        </p:nvSpPr>
        <p:spPr/>
        <p:txBody>
          <a:bodyPr/>
          <a:lstStyle/>
          <a:p>
            <a:fld id="{2066355A-084C-D24E-9AD2-7E4FC41EA627}" type="slidenum">
              <a:rPr lang="en-US" smtClean="0"/>
              <a:pPr/>
              <a:t>10</a:t>
            </a:fld>
            <a:endParaRPr lang="en-US" dirty="0"/>
          </a:p>
        </p:txBody>
      </p:sp>
      <p:sp>
        <p:nvSpPr>
          <p:cNvPr id="4" name="テキスト プレースホルダー 3">
            <a:extLst>
              <a:ext uri="{FF2B5EF4-FFF2-40B4-BE49-F238E27FC236}">
                <a16:creationId xmlns:a16="http://schemas.microsoft.com/office/drawing/2014/main" id="{7C7C10C0-9C3F-8422-264F-4343B55372E2}"/>
              </a:ext>
            </a:extLst>
          </p:cNvPr>
          <p:cNvSpPr>
            <a:spLocks noGrp="1"/>
          </p:cNvSpPr>
          <p:nvPr>
            <p:ph type="body" sz="quarter" idx="11"/>
          </p:nvPr>
        </p:nvSpPr>
        <p:spPr/>
        <p:txBody>
          <a:bodyPr>
            <a:normAutofit/>
          </a:bodyPr>
          <a:lstStyle/>
          <a:p>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左：ハドロンの</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2</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粒子相関：</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a:t>
            </a:r>
            <a:r>
              <a:rPr lang="en-US" altLang="ja-JP" sz="1800" dirty="0">
                <a:solidFill>
                  <a:srgbClr val="FF2F92"/>
                </a:solidFill>
                <a:latin typeface="Hiragino Kaku Gothic Pro W3" panose="020B0300000000000000" pitchFamily="34" charset="-128"/>
                <a:ea typeface="Hiragino Kaku Gothic Pro W3" panose="020B0300000000000000" pitchFamily="34" charset="-128"/>
              </a:rPr>
              <a:t>ridge</a:t>
            </a:r>
            <a:r>
              <a:rPr lang="en-US" altLang="ja-JP" sz="1800" dirty="0">
                <a:solidFill>
                  <a:srgbClr val="000000"/>
                </a:solidFill>
                <a:latin typeface="Hiragino Kaku Gothic Pro W3" panose="020B0300000000000000" pitchFamily="34" charset="-128"/>
                <a:ea typeface="Hiragino Kaku Gothic Pro W3" panose="020B0300000000000000" pitchFamily="34" charset="-128"/>
              </a:rPr>
              <a:t>“</a:t>
            </a:r>
            <a:r>
              <a:rPr lang="ja-JP" altLang="en-US" sz="1800">
                <a:solidFill>
                  <a:srgbClr val="000000"/>
                </a:solidFill>
                <a:latin typeface="Hiragino Kaku Gothic Pro W3" panose="020B0300000000000000" pitchFamily="34" charset="-128"/>
                <a:ea typeface="Hiragino Kaku Gothic Pro W3" panose="020B0300000000000000" pitchFamily="34" charset="-128"/>
              </a:rPr>
              <a:t>の発見</a:t>
            </a:r>
            <a:r>
              <a:rPr lang="en-US" altLang="ja-JP" sz="1800" dirty="0">
                <a:solidFill>
                  <a:srgbClr val="000000"/>
                </a:solidFill>
                <a:latin typeface="Hiragino Kaku Gothic Pro W3" panose="020B0300000000000000" pitchFamily="34" charset="-128"/>
                <a:ea typeface="Hiragino Kaku Gothic Pro W3" panose="020B0300000000000000" pitchFamily="34" charset="-128"/>
              </a:rPr>
              <a:t>(</a:t>
            </a:r>
            <a:r>
              <a:rPr lang="ja-JP" altLang="en-US" sz="1800">
                <a:solidFill>
                  <a:srgbClr val="000000"/>
                </a:solidFill>
                <a:latin typeface="Hiragino Kaku Gothic Pro W3" panose="020B0300000000000000" pitchFamily="34" charset="-128"/>
                <a:ea typeface="Hiragino Kaku Gothic Pro W3" panose="020B0300000000000000" pitchFamily="34" charset="-128"/>
              </a:rPr>
              <a:t>集団運動</a:t>
            </a:r>
            <a:r>
              <a:rPr lang="en-US" altLang="ja-JP" sz="1800" dirty="0">
                <a:solidFill>
                  <a:srgbClr val="000000"/>
                </a:solidFill>
                <a:latin typeface="Hiragino Kaku Gothic Pro W3" panose="020B0300000000000000" pitchFamily="34" charset="-128"/>
                <a:ea typeface="Hiragino Kaku Gothic Pro W3" panose="020B0300000000000000" pitchFamily="34" charset="-128"/>
              </a:rPr>
              <a:t>)</a:t>
            </a:r>
          </a:p>
          <a:p>
            <a:r>
              <a:rPr lang="ja-JP" altLang="en-US" sz="1800">
                <a:solidFill>
                  <a:srgbClr val="000000"/>
                </a:solidFill>
                <a:latin typeface="Hiragino Kaku Gothic Pro W3" panose="020B0300000000000000" pitchFamily="34" charset="-128"/>
                <a:ea typeface="Hiragino Kaku Gothic Pro W3" panose="020B0300000000000000" pitchFamily="34" charset="-128"/>
              </a:rPr>
              <a:t>右：ストレンジネス</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の収量増大</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3E07AB0E-98B2-A819-CEE9-6835C2EC647B}"/>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7" name="図 6">
            <a:extLst>
              <a:ext uri="{FF2B5EF4-FFF2-40B4-BE49-F238E27FC236}">
                <a16:creationId xmlns:a16="http://schemas.microsoft.com/office/drawing/2014/main" id="{91D271A7-BDE3-1B9A-0E33-232758B2CE5A}"/>
              </a:ext>
            </a:extLst>
          </p:cNvPr>
          <p:cNvPicPr>
            <a:picLocks noChangeAspect="1"/>
          </p:cNvPicPr>
          <p:nvPr/>
        </p:nvPicPr>
        <p:blipFill>
          <a:blip r:embed="rId3"/>
          <a:stretch>
            <a:fillRect/>
          </a:stretch>
        </p:blipFill>
        <p:spPr>
          <a:xfrm>
            <a:off x="7770984" y="1789044"/>
            <a:ext cx="3518657" cy="3209441"/>
          </a:xfrm>
          <a:prstGeom prst="rect">
            <a:avLst/>
          </a:prstGeom>
        </p:spPr>
      </p:pic>
      <p:sp>
        <p:nvSpPr>
          <p:cNvPr id="8" name="テキスト ボックス 7">
            <a:extLst>
              <a:ext uri="{FF2B5EF4-FFF2-40B4-BE49-F238E27FC236}">
                <a16:creationId xmlns:a16="http://schemas.microsoft.com/office/drawing/2014/main" id="{7CF8E78E-20FB-3A5F-1357-257798021A02}"/>
              </a:ext>
            </a:extLst>
          </p:cNvPr>
          <p:cNvSpPr txBox="1"/>
          <p:nvPr/>
        </p:nvSpPr>
        <p:spPr>
          <a:xfrm>
            <a:off x="8464034" y="1532566"/>
            <a:ext cx="2593980" cy="307777"/>
          </a:xfrm>
          <a:prstGeom prst="rect">
            <a:avLst/>
          </a:prstGeom>
          <a:noFill/>
        </p:spPr>
        <p:txBody>
          <a:bodyPr wrap="none" rtlCol="0">
            <a:spAutoFit/>
          </a:bodyPr>
          <a:lstStyle/>
          <a:p>
            <a:r>
              <a:rPr lang="en-US" sz="1400" dirty="0"/>
              <a:t>●︎ pp </a:t>
            </a:r>
            <a:r>
              <a:rPr lang="en-US" altLang="ja-JP" sz="1400" dirty="0"/>
              <a:t>♦ </a:t>
            </a:r>
            <a:r>
              <a:rPr lang="en-US" sz="1400" dirty="0"/>
              <a:t>p-Pb ★</a:t>
            </a:r>
            <a:r>
              <a:rPr lang="ja-JP" altLang="en-US" sz="1400"/>
              <a:t> </a:t>
            </a:r>
            <a:r>
              <a:rPr lang="en-US" sz="1400" dirty="0"/>
              <a:t>Xe-Xe ■ Pb-Pb</a:t>
            </a:r>
          </a:p>
        </p:txBody>
      </p:sp>
      <p:sp>
        <p:nvSpPr>
          <p:cNvPr id="11" name="テキスト プレースホルダー 3">
            <a:extLst>
              <a:ext uri="{FF2B5EF4-FFF2-40B4-BE49-F238E27FC236}">
                <a16:creationId xmlns:a16="http://schemas.microsoft.com/office/drawing/2014/main" id="{9D1AF5C1-1E6B-2C22-0D6E-F6CB3E0B8C2B}"/>
              </a:ext>
            </a:extLst>
          </p:cNvPr>
          <p:cNvSpPr txBox="1">
            <a:spLocks/>
          </p:cNvSpPr>
          <p:nvPr/>
        </p:nvSpPr>
        <p:spPr>
          <a:xfrm>
            <a:off x="617766" y="5415780"/>
            <a:ext cx="10671875" cy="423754"/>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ja-JP" sz="2000" dirty="0">
                <a:effectLst/>
                <a:latin typeface="Hiragino Kaku Gothic Pro W3" panose="020B0300000000000000" pitchFamily="34" charset="-128"/>
                <a:ea typeface="Hiragino Kaku Gothic Pro W3" panose="020B0300000000000000" pitchFamily="34" charset="-128"/>
              </a:rPr>
              <a:t>QGP</a:t>
            </a:r>
            <a:r>
              <a:rPr lang="ja-JP" altLang="en-US" sz="2000">
                <a:effectLst/>
                <a:latin typeface="Hiragino Kaku Gothic Pro W3" panose="020B0300000000000000" pitchFamily="34" charset="-128"/>
                <a:ea typeface="Hiragino Kaku Gothic Pro W3" panose="020B0300000000000000" pitchFamily="34" charset="-128"/>
              </a:rPr>
              <a:t>相の実現を示唆する測定結果がある</a:t>
            </a:r>
            <a:r>
              <a:rPr lang="en-US" altLang="ja-JP" sz="2000" dirty="0">
                <a:effectLst/>
                <a:latin typeface="Hiragino Kaku Gothic Pro W3" panose="020B0300000000000000" pitchFamily="34" charset="-128"/>
                <a:ea typeface="Hiragino Kaku Gothic Pro W3" panose="020B0300000000000000" pitchFamily="34" charset="-128"/>
              </a:rPr>
              <a:t> </a:t>
            </a:r>
            <a:r>
              <a:rPr lang="ja-JP" altLang="en-US" sz="2000">
                <a:latin typeface="Hiragino Kaku Gothic Pro W3" panose="020B0300000000000000" pitchFamily="34" charset="-128"/>
                <a:ea typeface="Hiragino Kaku Gothic Pro W3" panose="020B0300000000000000" pitchFamily="34" charset="-128"/>
              </a:rPr>
              <a:t>→</a:t>
            </a:r>
            <a:r>
              <a:rPr lang="en-US" altLang="ja-JP" sz="2000" dirty="0">
                <a:latin typeface="Hiragino Kaku Gothic Pro W3" panose="020B0300000000000000" pitchFamily="34" charset="-128"/>
                <a:ea typeface="Hiragino Kaku Gothic Pro W3" panose="020B0300000000000000" pitchFamily="34" charset="-128"/>
              </a:rPr>
              <a:t> HM</a:t>
            </a:r>
            <a:r>
              <a:rPr lang="ja-JP" altLang="en-US" sz="2000">
                <a:latin typeface="Hiragino Kaku Gothic Pro W3" panose="020B0300000000000000" pitchFamily="34" charset="-128"/>
                <a:ea typeface="Hiragino Kaku Gothic Pro W3" panose="020B0300000000000000" pitchFamily="34" charset="-128"/>
              </a:rPr>
              <a:t>事象で</a:t>
            </a:r>
            <a:r>
              <a:rPr lang="en-US" altLang="ja-JP" sz="2000" dirty="0">
                <a:effectLst/>
                <a:latin typeface="Hiragino Kaku Gothic Pro W3" panose="020B0300000000000000" pitchFamily="34" charset="-128"/>
                <a:ea typeface="Hiragino Kaku Gothic Pro W3" panose="020B0300000000000000" pitchFamily="34" charset="-128"/>
              </a:rPr>
              <a:t>QGP</a:t>
            </a:r>
            <a:r>
              <a:rPr lang="ja-JP" altLang="en-US" sz="2000">
                <a:effectLst/>
                <a:latin typeface="Hiragino Kaku Gothic Pro W3" panose="020B0300000000000000" pitchFamily="34" charset="-128"/>
                <a:ea typeface="Hiragino Kaku Gothic Pro W3" panose="020B0300000000000000" pitchFamily="34" charset="-128"/>
              </a:rPr>
              <a:t>相の存在の有無を探す</a:t>
            </a:r>
          </a:p>
        </p:txBody>
      </p:sp>
      <p:grpSp>
        <p:nvGrpSpPr>
          <p:cNvPr id="13" name="グループ化 12">
            <a:extLst>
              <a:ext uri="{FF2B5EF4-FFF2-40B4-BE49-F238E27FC236}">
                <a16:creationId xmlns:a16="http://schemas.microsoft.com/office/drawing/2014/main" id="{55D484DF-5083-652F-F82D-6BBC04354CB4}"/>
              </a:ext>
            </a:extLst>
          </p:cNvPr>
          <p:cNvGrpSpPr/>
          <p:nvPr/>
        </p:nvGrpSpPr>
        <p:grpSpPr>
          <a:xfrm>
            <a:off x="1229420" y="2119158"/>
            <a:ext cx="6383194" cy="2619684"/>
            <a:chOff x="1197454" y="1998225"/>
            <a:chExt cx="6383194" cy="2619684"/>
          </a:xfrm>
        </p:grpSpPr>
        <p:pic>
          <p:nvPicPr>
            <p:cNvPr id="6" name="図 5">
              <a:extLst>
                <a:ext uri="{FF2B5EF4-FFF2-40B4-BE49-F238E27FC236}">
                  <a16:creationId xmlns:a16="http://schemas.microsoft.com/office/drawing/2014/main" id="{2B45708B-1B3D-E0B5-3DA7-DB7DC6CED711}"/>
                </a:ext>
              </a:extLst>
            </p:cNvPr>
            <p:cNvPicPr>
              <a:picLocks noChangeAspect="1"/>
            </p:cNvPicPr>
            <p:nvPr/>
          </p:nvPicPr>
          <p:blipFill>
            <a:blip r:embed="rId4"/>
            <a:stretch>
              <a:fillRect/>
            </a:stretch>
          </p:blipFill>
          <p:spPr>
            <a:xfrm>
              <a:off x="1197454" y="1998225"/>
              <a:ext cx="6221751" cy="2619684"/>
            </a:xfrm>
            <a:prstGeom prst="rect">
              <a:avLst/>
            </a:prstGeom>
          </p:spPr>
        </p:pic>
        <p:sp>
          <p:nvSpPr>
            <p:cNvPr id="12" name="テキスト ボックス 11">
              <a:extLst>
                <a:ext uri="{FF2B5EF4-FFF2-40B4-BE49-F238E27FC236}">
                  <a16:creationId xmlns:a16="http://schemas.microsoft.com/office/drawing/2014/main" id="{F083AF31-DB87-C2C5-CD08-5111FF4FE75F}"/>
                </a:ext>
              </a:extLst>
            </p:cNvPr>
            <p:cNvSpPr txBox="1"/>
            <p:nvPr/>
          </p:nvSpPr>
          <p:spPr>
            <a:xfrm>
              <a:off x="6793253" y="2586546"/>
              <a:ext cx="787395" cy="369332"/>
            </a:xfrm>
            <a:prstGeom prst="rect">
              <a:avLst/>
            </a:prstGeom>
            <a:noFill/>
          </p:spPr>
          <p:txBody>
            <a:bodyPr wrap="none" rtlCol="0">
              <a:spAutoFit/>
            </a:bodyPr>
            <a:lstStyle/>
            <a:p>
              <a:r>
                <a:rPr lang="en-US" altLang="ja-JP" dirty="0">
                  <a:solidFill>
                    <a:srgbClr val="FF2F92"/>
                  </a:solidFill>
                  <a:latin typeface="Hiragino Sans W4" panose="020B0400000000000000" pitchFamily="34" charset="-128"/>
                  <a:ea typeface="Hiragino Sans W4" panose="020B0400000000000000" pitchFamily="34" charset="-128"/>
                </a:rPr>
                <a:t>ridge</a:t>
              </a:r>
              <a:endParaRPr lang="en-US" dirty="0">
                <a:solidFill>
                  <a:srgbClr val="FF2F92"/>
                </a:solidFill>
              </a:endParaRPr>
            </a:p>
          </p:txBody>
        </p:sp>
      </p:grpSp>
      <p:sp>
        <p:nvSpPr>
          <p:cNvPr id="10" name="テキスト ボックス 9">
            <a:extLst>
              <a:ext uri="{FF2B5EF4-FFF2-40B4-BE49-F238E27FC236}">
                <a16:creationId xmlns:a16="http://schemas.microsoft.com/office/drawing/2014/main" id="{3D89CB33-CFFD-D691-BA28-305B9EFD275F}"/>
              </a:ext>
            </a:extLst>
          </p:cNvPr>
          <p:cNvSpPr txBox="1"/>
          <p:nvPr/>
        </p:nvSpPr>
        <p:spPr>
          <a:xfrm>
            <a:off x="1229420" y="6190765"/>
            <a:ext cx="6992620" cy="738664"/>
          </a:xfrm>
          <a:prstGeom prst="rect">
            <a:avLst/>
          </a:prstGeom>
          <a:noFill/>
        </p:spPr>
        <p:txBody>
          <a:bodyPr wrap="none" rtlCol="0">
            <a:spAutoFit/>
          </a:bodyPr>
          <a:lstStyle/>
          <a:p>
            <a:r>
              <a:rPr lang="en-US" sz="1400" dirty="0">
                <a:latin typeface="Avenir Book" panose="02000503020000020003" pitchFamily="2" charset="0"/>
              </a:rPr>
              <a:t>[https://</a:t>
            </a:r>
            <a:r>
              <a:rPr lang="en-US" sz="1400" dirty="0" err="1">
                <a:latin typeface="Avenir Book" panose="02000503020000020003" pitchFamily="2" charset="0"/>
              </a:rPr>
              <a:t>cms.cern</a:t>
            </a:r>
            <a:r>
              <a:rPr lang="en-US" sz="1400" dirty="0">
                <a:latin typeface="Avenir Book" panose="02000503020000020003" pitchFamily="2" charset="0"/>
              </a:rPr>
              <a:t>/news/unexplained-long-range-correlations-observed-ppb-collisions]</a:t>
            </a:r>
          </a:p>
          <a:p>
            <a:endParaRPr lang="en-US" sz="1400" dirty="0">
              <a:latin typeface="Avenir Book" panose="02000503020000020003" pitchFamily="2" charset="0"/>
            </a:endParaRPr>
          </a:p>
          <a:p>
            <a:endParaRPr lang="en-US" sz="1400" dirty="0"/>
          </a:p>
        </p:txBody>
      </p:sp>
      <p:sp>
        <p:nvSpPr>
          <p:cNvPr id="14" name="テキスト ボックス 13">
            <a:extLst>
              <a:ext uri="{FF2B5EF4-FFF2-40B4-BE49-F238E27FC236}">
                <a16:creationId xmlns:a16="http://schemas.microsoft.com/office/drawing/2014/main" id="{3CEA2F00-1F7F-9950-A0FD-96803B121375}"/>
              </a:ext>
            </a:extLst>
          </p:cNvPr>
          <p:cNvSpPr txBox="1"/>
          <p:nvPr/>
        </p:nvSpPr>
        <p:spPr>
          <a:xfrm>
            <a:off x="9530312" y="6186850"/>
            <a:ext cx="1667444" cy="307777"/>
          </a:xfrm>
          <a:prstGeom prst="rect">
            <a:avLst/>
          </a:prstGeom>
          <a:noFill/>
        </p:spPr>
        <p:txBody>
          <a:bodyPr wrap="none" rtlCol="0">
            <a:spAutoFit/>
          </a:bodyPr>
          <a:lstStyle/>
          <a:p>
            <a:r>
              <a:rPr lang="en-US" altLang="ja-JP" sz="1400" dirty="0">
                <a:latin typeface="Avenir Book" panose="02000503020000020003" pitchFamily="2" charset="0"/>
              </a:rPr>
              <a:t>[arXiv:1807.08727]</a:t>
            </a:r>
            <a:endParaRPr lang="en-US" sz="1400" dirty="0"/>
          </a:p>
        </p:txBody>
      </p:sp>
    </p:spTree>
    <p:extLst>
      <p:ext uri="{BB962C8B-B14F-4D97-AF65-F5344CB8AC3E}">
        <p14:creationId xmlns:p14="http://schemas.microsoft.com/office/powerpoint/2010/main" val="1859894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B533D89-DDD9-6A83-9D99-5C700EFC44DD}"/>
              </a:ext>
            </a:extLst>
          </p:cNvPr>
          <p:cNvSpPr>
            <a:spLocks noGrp="1"/>
          </p:cNvSpPr>
          <p:nvPr>
            <p:ph sz="quarter" idx="10"/>
          </p:nvPr>
        </p:nvSpPr>
        <p:spPr/>
        <p:txBody>
          <a:bodyPr/>
          <a:lstStyle/>
          <a:p>
            <a:r>
              <a:rPr lang="en-US" altLang="ja-JP" dirty="0" err="1"/>
              <a:t>研究の動機</a:t>
            </a:r>
            <a:endParaRPr lang="en-US" dirty="0"/>
          </a:p>
        </p:txBody>
      </p:sp>
      <p:sp>
        <p:nvSpPr>
          <p:cNvPr id="3" name="スライド番号プレースホルダー 2">
            <a:extLst>
              <a:ext uri="{FF2B5EF4-FFF2-40B4-BE49-F238E27FC236}">
                <a16:creationId xmlns:a16="http://schemas.microsoft.com/office/drawing/2014/main" id="{65E3301F-6B73-AF27-107B-A497EC00472F}"/>
              </a:ext>
            </a:extLst>
          </p:cNvPr>
          <p:cNvSpPr>
            <a:spLocks noGrp="1"/>
          </p:cNvSpPr>
          <p:nvPr>
            <p:ph type="sldNum" sz="quarter" idx="4"/>
          </p:nvPr>
        </p:nvSpPr>
        <p:spPr/>
        <p:txBody>
          <a:bodyPr/>
          <a:lstStyle/>
          <a:p>
            <a:fld id="{2066355A-084C-D24E-9AD2-7E4FC41EA627}" type="slidenum">
              <a:rPr lang="en-US" smtClean="0"/>
              <a:pPr/>
              <a:t>11</a:t>
            </a:fld>
            <a:endParaRPr lang="en-US" dirty="0"/>
          </a:p>
        </p:txBody>
      </p:sp>
      <p:sp>
        <p:nvSpPr>
          <p:cNvPr id="4" name="テキスト プレースホルダー 3">
            <a:extLst>
              <a:ext uri="{FF2B5EF4-FFF2-40B4-BE49-F238E27FC236}">
                <a16:creationId xmlns:a16="http://schemas.microsoft.com/office/drawing/2014/main" id="{3501723E-1C5E-200B-5DDB-625E9C507D73}"/>
              </a:ext>
            </a:extLst>
          </p:cNvPr>
          <p:cNvSpPr>
            <a:spLocks noGrp="1"/>
          </p:cNvSpPr>
          <p:nvPr>
            <p:ph type="body" sz="quarter" idx="11"/>
          </p:nvPr>
        </p:nvSpPr>
        <p:spPr>
          <a:xfrm>
            <a:off x="845675" y="1200354"/>
            <a:ext cx="5630057" cy="4888026"/>
          </a:xfrm>
        </p:spPr>
        <p:txBody>
          <a:bodyPr>
            <a:normAutofit/>
          </a:bodyPr>
          <a:lstStyle/>
          <a:p>
            <a:pPr>
              <a:lnSpc>
                <a:spcPct val="150000"/>
              </a:lnSpc>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小さい系での測定</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lvl="1">
              <a:lnSpc>
                <a:spcPct val="150000"/>
              </a:lnSpc>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その全てはハドロン測定に基づく</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lvl="1">
              <a:lnSpc>
                <a:spcPct val="150000"/>
              </a:lnSpc>
              <a:buFont typeface="Arial" panose="020B0604020202020204" pitchFamily="34" charset="0"/>
              <a:buChar char="•"/>
            </a:pPr>
            <a:r>
              <a:rPr lang="ja-JP" altLang="en-US" sz="1800">
                <a:solidFill>
                  <a:srgbClr val="000000"/>
                </a:solidFill>
                <a:latin typeface="Hiragino Kaku Gothic Pro W3" panose="020B0300000000000000" pitchFamily="34" charset="-128"/>
                <a:ea typeface="Hiragino Kaku Gothic Pro W3" panose="020B0300000000000000" pitchFamily="34" charset="-128"/>
              </a:rPr>
              <a:t>ジェットのマルチプリシティ依存性はないことがわかっている</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lvl="1">
              <a:lnSpc>
                <a:spcPct val="150000"/>
              </a:lnSpc>
              <a:buFont typeface="Arial" panose="020B0604020202020204" pitchFamily="34" charset="0"/>
              <a:buChar char="•"/>
            </a:pPr>
            <a:r>
              <a:rPr lang="ja-JP" altLang="en-US" sz="1800">
                <a:solidFill>
                  <a:srgbClr val="000000"/>
                </a:solidFill>
                <a:latin typeface="Hiragino Kaku Gothic Pro W3" panose="020B0300000000000000" pitchFamily="34" charset="-128"/>
                <a:ea typeface="Hiragino Kaku Gothic Pro W3" panose="020B0300000000000000" pitchFamily="34" charset="-128"/>
              </a:rPr>
              <a:t>電磁プローブはない</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a:lnSpc>
                <a:spcPct val="150000"/>
              </a:lnSpc>
              <a:buFont typeface="Arial" panose="020B0604020202020204" pitchFamily="34" charset="0"/>
              <a:buChar char="•"/>
            </a:pPr>
            <a:r>
              <a:rPr lang="ja-JP" altLang="en-US" sz="1800">
                <a:solidFill>
                  <a:srgbClr val="000000"/>
                </a:solidFill>
                <a:latin typeface="Hiragino Kaku Gothic Pro W3" panose="020B0300000000000000" pitchFamily="34" charset="-128"/>
                <a:ea typeface="Hiragino Kaku Gothic Pro W3" panose="020B0300000000000000" pitchFamily="34" charset="-128"/>
              </a:rPr>
              <a:t>答えるべき問い</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lvl="1">
              <a:lnSpc>
                <a:spcPct val="150000"/>
              </a:lnSpc>
              <a:buFont typeface="Arial" panose="020B0604020202020204" pitchFamily="34" charset="0"/>
              <a:buChar char="•"/>
            </a:pPr>
            <a:r>
              <a:rPr lang="ja-JP" altLang="en-US" sz="1800">
                <a:solidFill>
                  <a:srgbClr val="000000"/>
                </a:solidFill>
                <a:latin typeface="Hiragino Kaku Gothic Pro W3" panose="020B0300000000000000" pitchFamily="34" charset="-128"/>
                <a:ea typeface="Hiragino Kaku Gothic Pro W3" panose="020B0300000000000000" pitchFamily="34" charset="-128"/>
              </a:rPr>
              <a:t>系は熱化しているのか？</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a:lnSpc>
                <a:spcPct val="150000"/>
              </a:lnSpc>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陽子</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陽子衝突と重イオン衝突実験の間のスムーズな接続</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a:t>
            </a:r>
            <a:r>
              <a:rPr lang="en-US" altLang="ja-JP" sz="1800" dirty="0" err="1">
                <a:solidFill>
                  <a:srgbClr val="000000"/>
                </a:solidFill>
                <a:effectLst/>
                <a:latin typeface="Hiragino Kaku Gothic Pro W3" panose="020B0300000000000000" pitchFamily="34" charset="-128"/>
                <a:ea typeface="Hiragino Kaku Gothic Pro W3" panose="020B0300000000000000" pitchFamily="34" charset="-128"/>
              </a:rPr>
              <a:t>p+Au</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 </a:t>
            </a:r>
            <a:r>
              <a:rPr lang="en-US" altLang="ja-JP" sz="1800" dirty="0" err="1">
                <a:solidFill>
                  <a:srgbClr val="000000"/>
                </a:solidFill>
                <a:effectLst/>
                <a:latin typeface="Hiragino Kaku Gothic Pro W3" panose="020B0300000000000000" pitchFamily="34" charset="-128"/>
                <a:ea typeface="Hiragino Kaku Gothic Pro W3" panose="020B0300000000000000" pitchFamily="34" charset="-128"/>
              </a:rPr>
              <a:t>du+Au</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衝突</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a:t>
            </a:r>
          </a:p>
          <a:p>
            <a:pPr marL="457200" lvl="1" indent="0">
              <a:lnSpc>
                <a:spcPct val="150000"/>
              </a:lnSpc>
              <a:buNone/>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→小さい系における</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QGP</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の兆候？</a:t>
            </a: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CBE2BEFF-2CC1-32A0-41C2-7BBAD7EC0138}"/>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91C45368-FAFA-69E7-9E29-892C6DA59BCE}"/>
              </a:ext>
            </a:extLst>
          </p:cNvPr>
          <p:cNvPicPr>
            <a:picLocks noChangeAspect="1"/>
          </p:cNvPicPr>
          <p:nvPr/>
        </p:nvPicPr>
        <p:blipFill>
          <a:blip r:embed="rId3"/>
          <a:stretch>
            <a:fillRect/>
          </a:stretch>
        </p:blipFill>
        <p:spPr>
          <a:xfrm>
            <a:off x="6420254" y="800044"/>
            <a:ext cx="5630057" cy="4232031"/>
          </a:xfrm>
          <a:prstGeom prst="rect">
            <a:avLst/>
          </a:prstGeom>
        </p:spPr>
      </p:pic>
      <p:sp>
        <p:nvSpPr>
          <p:cNvPr id="7" name="テキスト ボックス 6">
            <a:extLst>
              <a:ext uri="{FF2B5EF4-FFF2-40B4-BE49-F238E27FC236}">
                <a16:creationId xmlns:a16="http://schemas.microsoft.com/office/drawing/2014/main" id="{51D1AAF4-122E-DE22-E5CB-36FE022B4A6C}"/>
              </a:ext>
            </a:extLst>
          </p:cNvPr>
          <p:cNvSpPr txBox="1"/>
          <p:nvPr/>
        </p:nvSpPr>
        <p:spPr>
          <a:xfrm>
            <a:off x="7581479" y="399489"/>
            <a:ext cx="4280339" cy="369332"/>
          </a:xfrm>
          <a:prstGeom prst="rect">
            <a:avLst/>
          </a:prstGeom>
          <a:noFill/>
        </p:spPr>
        <p:txBody>
          <a:bodyPr wrap="none" rtlCol="0">
            <a:spAutoFit/>
          </a:bodyPr>
          <a:lstStyle/>
          <a:p>
            <a:r>
              <a:rPr lang="en-US" dirty="0" err="1">
                <a:latin typeface="Hiragino Sans W3" panose="020B0400000000000000" pitchFamily="34" charset="-128"/>
                <a:ea typeface="Hiragino Sans W3" panose="020B0400000000000000" pitchFamily="34" charset="-128"/>
              </a:rPr>
              <a:t>積分光子収量</a:t>
            </a:r>
            <a:r>
              <a:rPr lang="en-US" dirty="0">
                <a:latin typeface="Hiragino Sans W3" panose="020B0400000000000000" pitchFamily="34" charset="-128"/>
                <a:ea typeface="Hiragino Sans W3" panose="020B0400000000000000" pitchFamily="34" charset="-128"/>
              </a:rPr>
              <a:t> vs </a:t>
            </a:r>
            <a:r>
              <a:rPr lang="en-US" dirty="0" err="1">
                <a:latin typeface="Hiragino Sans W3" panose="020B0400000000000000" pitchFamily="34" charset="-128"/>
                <a:ea typeface="Hiragino Sans W3" panose="020B0400000000000000" pitchFamily="34" charset="-128"/>
              </a:rPr>
              <a:t>平均</a:t>
            </a:r>
            <a:r>
              <a:rPr lang="ja-JP" altLang="en-US" sz="1800">
                <a:solidFill>
                  <a:srgbClr val="000000"/>
                </a:solidFill>
                <a:latin typeface="Hiragino Kaku Gothic Pro W3" panose="020B0300000000000000" pitchFamily="34" charset="-128"/>
                <a:ea typeface="Hiragino Kaku Gothic Pro W3" panose="020B0300000000000000" pitchFamily="34" charset="-128"/>
              </a:rPr>
              <a:t>マルチプリシティ</a:t>
            </a:r>
            <a:endParaRPr lang="en-US" dirty="0">
              <a:latin typeface="Hiragino Sans W3" panose="020B0400000000000000" pitchFamily="34" charset="-128"/>
              <a:ea typeface="Hiragino Sans W3" panose="020B0400000000000000" pitchFamily="34" charset="-128"/>
            </a:endParaRPr>
          </a:p>
        </p:txBody>
      </p:sp>
      <p:sp>
        <p:nvSpPr>
          <p:cNvPr id="8" name="テキスト プレースホルダー 3">
            <a:extLst>
              <a:ext uri="{FF2B5EF4-FFF2-40B4-BE49-F238E27FC236}">
                <a16:creationId xmlns:a16="http://schemas.microsoft.com/office/drawing/2014/main" id="{05CA8A7A-9B7D-7B7F-C43F-D7A9584CF1DF}"/>
              </a:ext>
            </a:extLst>
          </p:cNvPr>
          <p:cNvSpPr txBox="1">
            <a:spLocks/>
          </p:cNvSpPr>
          <p:nvPr/>
        </p:nvSpPr>
        <p:spPr>
          <a:xfrm>
            <a:off x="6874176" y="5032075"/>
            <a:ext cx="8307970" cy="48880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ja-JP" sz="1800" dirty="0">
                <a:solidFill>
                  <a:srgbClr val="000000"/>
                </a:solidFill>
                <a:latin typeface="Helvetica" pitchFamily="2" charset="0"/>
                <a:ea typeface="Hiragino Sans" panose="020B0400000000000000" pitchFamily="34" charset="-128"/>
              </a:rPr>
              <a:t>LHC</a:t>
            </a:r>
            <a:r>
              <a:rPr lang="ja-JP" altLang="en-US" sz="1800">
                <a:solidFill>
                  <a:srgbClr val="000000"/>
                </a:solidFill>
                <a:latin typeface="Hiragino Sans" panose="020B0400000000000000" pitchFamily="34" charset="-128"/>
                <a:ea typeface="Hiragino Sans" panose="020B0400000000000000" pitchFamily="34" charset="-128"/>
              </a:rPr>
              <a:t>エネルギーで　　</a:t>
            </a:r>
            <a:r>
              <a:rPr lang="en-US" altLang="ja-JP" sz="1800" dirty="0">
                <a:solidFill>
                  <a:srgbClr val="000000"/>
                </a:solidFill>
                <a:latin typeface="Hiragino Sans" panose="020B0400000000000000" pitchFamily="34" charset="-128"/>
                <a:ea typeface="Hiragino Sans" panose="020B0400000000000000" pitchFamily="34" charset="-128"/>
              </a:rPr>
              <a:t> </a:t>
            </a:r>
            <a:r>
              <a:rPr lang="ja-JP" altLang="en-US" sz="1800">
                <a:solidFill>
                  <a:srgbClr val="000000"/>
                </a:solidFill>
                <a:latin typeface="Hiragino Sans" panose="020B0400000000000000" pitchFamily="34" charset="-128"/>
                <a:ea typeface="Hiragino Sans" panose="020B0400000000000000" pitchFamily="34" charset="-128"/>
              </a:rPr>
              <a:t>領域を調べる</a:t>
            </a:r>
            <a:endParaRPr lang="en-US" altLang="ja-JP" sz="1800" dirty="0">
              <a:solidFill>
                <a:srgbClr val="000000"/>
              </a:solidFill>
              <a:latin typeface="Hiragino Sans" panose="020B0400000000000000" pitchFamily="34" charset="-128"/>
              <a:ea typeface="Hiragino Sans" panose="020B0400000000000000" pitchFamily="34" charset="-128"/>
            </a:endParaRPr>
          </a:p>
          <a:p>
            <a:pPr marL="0" indent="0">
              <a:buNone/>
            </a:pPr>
            <a:r>
              <a:rPr lang="en-US" altLang="ja-JP" sz="1800" dirty="0">
                <a:solidFill>
                  <a:srgbClr val="000000"/>
                </a:solidFill>
                <a:latin typeface="Hiragino Sans" panose="020B0400000000000000" pitchFamily="34" charset="-128"/>
                <a:ea typeface="Hiragino Sans" panose="020B0400000000000000" pitchFamily="34" charset="-128"/>
              </a:rPr>
              <a:t>pp@13TeV</a:t>
            </a:r>
            <a:r>
              <a:rPr lang="ja-JP" altLang="en-US" sz="1800">
                <a:solidFill>
                  <a:srgbClr val="000000"/>
                </a:solidFill>
                <a:latin typeface="Hiragino Sans" panose="020B0400000000000000" pitchFamily="34" charset="-128"/>
                <a:ea typeface="Hiragino Sans" panose="020B0400000000000000" pitchFamily="34" charset="-128"/>
              </a:rPr>
              <a:t>で</a:t>
            </a:r>
            <a:endParaRPr lang="en-US" altLang="ja-JP" sz="1800" dirty="0">
              <a:solidFill>
                <a:srgbClr val="000000"/>
              </a:solidFill>
              <a:latin typeface="Hiragino Sans" panose="020B0400000000000000" pitchFamily="34" charset="-128"/>
              <a:ea typeface="Hiragino Sans" panose="020B0400000000000000" pitchFamily="34" charset="-128"/>
            </a:endParaRPr>
          </a:p>
          <a:p>
            <a:r>
              <a:rPr lang="ja-JP" altLang="en-US" sz="1800">
                <a:solidFill>
                  <a:srgbClr val="000000"/>
                </a:solidFill>
                <a:latin typeface="Hiragino Sans" panose="020B0400000000000000" pitchFamily="34" charset="-128"/>
                <a:ea typeface="Hiragino Sans" panose="020B0400000000000000" pitchFamily="34" charset="-128"/>
              </a:rPr>
              <a:t>全事象相当</a:t>
            </a:r>
            <a:r>
              <a:rPr lang="en-US" altLang="ja-JP" sz="1800" dirty="0">
                <a:solidFill>
                  <a:srgbClr val="000000"/>
                </a:solidFill>
                <a:latin typeface="Hiragino Sans" panose="020B0400000000000000" pitchFamily="34" charset="-128"/>
                <a:ea typeface="Hiragino Sans" panose="020B0400000000000000" pitchFamily="34" charset="-128"/>
              </a:rPr>
              <a:t>(MB)</a:t>
            </a:r>
            <a:r>
              <a:rPr lang="ja-JP" altLang="en-US" sz="1800">
                <a:solidFill>
                  <a:srgbClr val="000000"/>
                </a:solidFill>
                <a:latin typeface="Hiragino Sans" panose="020B0400000000000000" pitchFamily="34" charset="-128"/>
                <a:ea typeface="Hiragino Sans" panose="020B0400000000000000" pitchFamily="34" charset="-128"/>
              </a:rPr>
              <a:t>事象</a:t>
            </a:r>
            <a:r>
              <a:rPr lang="en-US" altLang="ja-JP" sz="1800" dirty="0">
                <a:solidFill>
                  <a:srgbClr val="000000"/>
                </a:solidFill>
                <a:latin typeface="Hiragino Sans" panose="020B0400000000000000" pitchFamily="34" charset="-128"/>
                <a:ea typeface="Hiragino Sans" panose="020B0400000000000000" pitchFamily="34" charset="-128"/>
              </a:rPr>
              <a:t> &lt;</a:t>
            </a:r>
            <a:r>
              <a:rPr lang="en-US" altLang="ja-JP" sz="1800" dirty="0" err="1">
                <a:solidFill>
                  <a:srgbClr val="000000"/>
                </a:solidFill>
                <a:latin typeface="Hiragino Sans" panose="020B0400000000000000" pitchFamily="34" charset="-128"/>
                <a:ea typeface="Hiragino Sans" panose="020B0400000000000000" pitchFamily="34" charset="-128"/>
              </a:rPr>
              <a:t>d</a:t>
            </a:r>
            <a:r>
              <a:rPr lang="en-US" altLang="ja-JP" sz="1800" i="1" dirty="0" err="1">
                <a:solidFill>
                  <a:srgbClr val="000000"/>
                </a:solidFill>
                <a:latin typeface="Hiragino Sans" panose="020B0400000000000000" pitchFamily="34" charset="-128"/>
                <a:ea typeface="Hiragino Sans" panose="020B0400000000000000" pitchFamily="34" charset="-128"/>
              </a:rPr>
              <a:t>N</a:t>
            </a:r>
            <a:r>
              <a:rPr lang="en-US" altLang="ja-JP" sz="1800" baseline="-25000" dirty="0" err="1">
                <a:solidFill>
                  <a:srgbClr val="000000"/>
                </a:solidFill>
                <a:latin typeface="Hiragino Sans" panose="020B0400000000000000" pitchFamily="34" charset="-128"/>
                <a:ea typeface="Hiragino Sans" panose="020B0400000000000000" pitchFamily="34" charset="-128"/>
              </a:rPr>
              <a:t>ch</a:t>
            </a:r>
            <a:r>
              <a:rPr lang="en-US" altLang="ja-JP" sz="1800" dirty="0">
                <a:solidFill>
                  <a:srgbClr val="000000"/>
                </a:solidFill>
                <a:latin typeface="Hiragino Sans" panose="020B0400000000000000" pitchFamily="34" charset="-128"/>
                <a:ea typeface="Hiragino Sans" panose="020B0400000000000000" pitchFamily="34" charset="-128"/>
              </a:rPr>
              <a:t>/</a:t>
            </a:r>
            <a:r>
              <a:rPr lang="en-US" altLang="ja-JP" sz="1800" dirty="0" err="1">
                <a:solidFill>
                  <a:srgbClr val="000000"/>
                </a:solidFill>
                <a:latin typeface="Hiragino Sans" panose="020B0400000000000000" pitchFamily="34" charset="-128"/>
                <a:ea typeface="Hiragino Sans" panose="020B0400000000000000" pitchFamily="34" charset="-128"/>
              </a:rPr>
              <a:t>dη</a:t>
            </a:r>
            <a:r>
              <a:rPr lang="en-US" altLang="ja-JP" sz="1800" dirty="0">
                <a:solidFill>
                  <a:srgbClr val="000000"/>
                </a:solidFill>
                <a:latin typeface="Hiragino Sans" panose="020B0400000000000000" pitchFamily="34" charset="-128"/>
                <a:ea typeface="Hiragino Sans" panose="020B0400000000000000" pitchFamily="34" charset="-128"/>
              </a:rPr>
              <a:t>&gt; ~ 7</a:t>
            </a:r>
          </a:p>
          <a:p>
            <a:r>
              <a:rPr lang="en-US" altLang="ja-JP" sz="1800" dirty="0">
                <a:solidFill>
                  <a:srgbClr val="000000"/>
                </a:solidFill>
                <a:latin typeface="Hiragino Sans" panose="020B0400000000000000" pitchFamily="34" charset="-128"/>
                <a:ea typeface="Hiragino Sans" panose="020B0400000000000000" pitchFamily="34" charset="-128"/>
              </a:rPr>
              <a:t>HM</a:t>
            </a:r>
            <a:r>
              <a:rPr lang="ja-JP" altLang="en-US" sz="1800">
                <a:solidFill>
                  <a:srgbClr val="000000"/>
                </a:solidFill>
                <a:latin typeface="Hiragino Sans" panose="020B0400000000000000" pitchFamily="34" charset="-128"/>
                <a:ea typeface="Hiragino Sans" panose="020B0400000000000000" pitchFamily="34" charset="-128"/>
              </a:rPr>
              <a:t>事象</a:t>
            </a:r>
            <a:r>
              <a:rPr lang="en-US" altLang="ja-JP" sz="1800" dirty="0">
                <a:solidFill>
                  <a:srgbClr val="000000"/>
                </a:solidFill>
                <a:latin typeface="Hiragino Sans" panose="020B0400000000000000" pitchFamily="34" charset="-128"/>
                <a:ea typeface="Hiragino Sans" panose="020B0400000000000000" pitchFamily="34" charset="-128"/>
              </a:rPr>
              <a:t> &lt;</a:t>
            </a:r>
            <a:r>
              <a:rPr lang="en-US" altLang="ja-JP" sz="1800" dirty="0" err="1">
                <a:solidFill>
                  <a:srgbClr val="000000"/>
                </a:solidFill>
                <a:latin typeface="Hiragino Sans" panose="020B0400000000000000" pitchFamily="34" charset="-128"/>
                <a:ea typeface="Hiragino Sans" panose="020B0400000000000000" pitchFamily="34" charset="-128"/>
              </a:rPr>
              <a:t>d</a:t>
            </a:r>
            <a:r>
              <a:rPr lang="en-US" altLang="ja-JP" sz="1800" i="1" dirty="0" err="1">
                <a:solidFill>
                  <a:srgbClr val="000000"/>
                </a:solidFill>
                <a:latin typeface="Hiragino Sans" panose="020B0400000000000000" pitchFamily="34" charset="-128"/>
                <a:ea typeface="Hiragino Sans" panose="020B0400000000000000" pitchFamily="34" charset="-128"/>
              </a:rPr>
              <a:t>N</a:t>
            </a:r>
            <a:r>
              <a:rPr lang="en-US" altLang="ja-JP" sz="1800" baseline="-25000" dirty="0" err="1">
                <a:solidFill>
                  <a:srgbClr val="000000"/>
                </a:solidFill>
                <a:latin typeface="Hiragino Sans" panose="020B0400000000000000" pitchFamily="34" charset="-128"/>
                <a:ea typeface="Hiragino Sans" panose="020B0400000000000000" pitchFamily="34" charset="-128"/>
              </a:rPr>
              <a:t>ch</a:t>
            </a:r>
            <a:r>
              <a:rPr lang="en-US" altLang="ja-JP" sz="1800" dirty="0">
                <a:solidFill>
                  <a:srgbClr val="000000"/>
                </a:solidFill>
                <a:latin typeface="Hiragino Sans" panose="020B0400000000000000" pitchFamily="34" charset="-128"/>
                <a:ea typeface="Hiragino Sans" panose="020B0400000000000000" pitchFamily="34" charset="-128"/>
              </a:rPr>
              <a:t>/</a:t>
            </a:r>
            <a:r>
              <a:rPr lang="en-US" altLang="ja-JP" sz="1800" dirty="0" err="1">
                <a:solidFill>
                  <a:srgbClr val="000000"/>
                </a:solidFill>
                <a:latin typeface="Hiragino Sans" panose="020B0400000000000000" pitchFamily="34" charset="-128"/>
                <a:ea typeface="Hiragino Sans" panose="020B0400000000000000" pitchFamily="34" charset="-128"/>
              </a:rPr>
              <a:t>dη</a:t>
            </a:r>
            <a:r>
              <a:rPr lang="en-US" altLang="ja-JP" sz="1800" dirty="0">
                <a:solidFill>
                  <a:srgbClr val="000000"/>
                </a:solidFill>
                <a:latin typeface="Hiragino Sans" panose="020B0400000000000000" pitchFamily="34" charset="-128"/>
                <a:ea typeface="Hiragino Sans" panose="020B0400000000000000" pitchFamily="34" charset="-128"/>
              </a:rPr>
              <a:t>&gt; ~ 30</a:t>
            </a:r>
            <a:endParaRPr lang="ja-JP" altLang="en-US" sz="1800">
              <a:solidFill>
                <a:srgbClr val="000000"/>
              </a:solidFill>
              <a:latin typeface="Hiragino Sans" panose="020B0400000000000000" pitchFamily="34" charset="-128"/>
              <a:ea typeface="Hiragino Sans" panose="020B0400000000000000" pitchFamily="34" charset="-128"/>
            </a:endParaRPr>
          </a:p>
          <a:p>
            <a:endParaRPr lang="en-US" sz="1800" dirty="0"/>
          </a:p>
        </p:txBody>
      </p:sp>
      <p:sp>
        <p:nvSpPr>
          <p:cNvPr id="10" name="円/楕円 9">
            <a:extLst>
              <a:ext uri="{FF2B5EF4-FFF2-40B4-BE49-F238E27FC236}">
                <a16:creationId xmlns:a16="http://schemas.microsoft.com/office/drawing/2014/main" id="{285D2795-EBD9-CB3B-60D3-CAA65D2397E1}"/>
              </a:ext>
            </a:extLst>
          </p:cNvPr>
          <p:cNvSpPr/>
          <p:nvPr/>
        </p:nvSpPr>
        <p:spPr>
          <a:xfrm>
            <a:off x="8912679" y="5022573"/>
            <a:ext cx="322603" cy="34900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テキスト ボックス 10">
            <a:extLst>
              <a:ext uri="{FF2B5EF4-FFF2-40B4-BE49-F238E27FC236}">
                <a16:creationId xmlns:a16="http://schemas.microsoft.com/office/drawing/2014/main" id="{7E46F4AE-F3A6-A9C2-11B4-7CACA5A448CB}"/>
              </a:ext>
            </a:extLst>
          </p:cNvPr>
          <p:cNvSpPr txBox="1"/>
          <p:nvPr/>
        </p:nvSpPr>
        <p:spPr>
          <a:xfrm>
            <a:off x="-5965282" y="5072717"/>
            <a:ext cx="6106971" cy="369332"/>
          </a:xfrm>
          <a:prstGeom prst="rect">
            <a:avLst/>
          </a:prstGeom>
          <a:noFill/>
        </p:spPr>
        <p:txBody>
          <a:bodyPr wrap="square" rtlCol="0">
            <a:spAutoFit/>
          </a:bodyPr>
          <a:lstStyle/>
          <a:p>
            <a:r>
              <a:rPr lang="en-US" dirty="0"/>
              <a:t> </a:t>
            </a:r>
          </a:p>
        </p:txBody>
      </p:sp>
      <p:sp>
        <p:nvSpPr>
          <p:cNvPr id="9" name="テキスト ボックス 8">
            <a:extLst>
              <a:ext uri="{FF2B5EF4-FFF2-40B4-BE49-F238E27FC236}">
                <a16:creationId xmlns:a16="http://schemas.microsoft.com/office/drawing/2014/main" id="{20A5A39A-55CC-E899-C9B3-920450D11F17}"/>
              </a:ext>
            </a:extLst>
          </p:cNvPr>
          <p:cNvSpPr txBox="1"/>
          <p:nvPr/>
        </p:nvSpPr>
        <p:spPr>
          <a:xfrm>
            <a:off x="10153264" y="724713"/>
            <a:ext cx="1667444" cy="307777"/>
          </a:xfrm>
          <a:prstGeom prst="rect">
            <a:avLst/>
          </a:prstGeom>
          <a:noFill/>
        </p:spPr>
        <p:txBody>
          <a:bodyPr wrap="none" rtlCol="0">
            <a:spAutoFit/>
          </a:bodyPr>
          <a:lstStyle/>
          <a:p>
            <a:r>
              <a:rPr lang="en" altLang="ja-JP" sz="1400" dirty="0">
                <a:effectLst/>
                <a:latin typeface="Avenir Book" panose="02000503020000020003" pitchFamily="2" charset="0"/>
              </a:rPr>
              <a:t>[arXiv:1901.01951]</a:t>
            </a:r>
          </a:p>
        </p:txBody>
      </p:sp>
    </p:spTree>
    <p:extLst>
      <p:ext uri="{BB962C8B-B14F-4D97-AF65-F5344CB8AC3E}">
        <p14:creationId xmlns:p14="http://schemas.microsoft.com/office/powerpoint/2010/main" val="3913358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F4D70F8-FD2F-13F7-2141-597FB85A9860}"/>
              </a:ext>
            </a:extLst>
          </p:cNvPr>
          <p:cNvSpPr>
            <a:spLocks noGrp="1"/>
          </p:cNvSpPr>
          <p:nvPr>
            <p:ph sz="quarter" idx="10"/>
          </p:nvPr>
        </p:nvSpPr>
        <p:spPr/>
        <p:txBody>
          <a:bodyPr/>
          <a:lstStyle/>
          <a:p>
            <a:r>
              <a:rPr lang="en-US" altLang="ja-JP" dirty="0" err="1"/>
              <a:t>研究の動機</a:t>
            </a:r>
            <a:r>
              <a:rPr lang="en-US" altLang="ja-JP" dirty="0"/>
              <a:t> (</a:t>
            </a:r>
            <a:r>
              <a:rPr lang="ja-JP" altLang="en-US"/>
              <a:t>理論的な視点</a:t>
            </a:r>
            <a:r>
              <a:rPr lang="en-US" altLang="ja-JP" dirty="0"/>
              <a:t>)</a:t>
            </a:r>
          </a:p>
          <a:p>
            <a:endParaRPr lang="en-US" dirty="0"/>
          </a:p>
        </p:txBody>
      </p:sp>
      <p:sp>
        <p:nvSpPr>
          <p:cNvPr id="3" name="スライド番号プレースホルダー 2">
            <a:extLst>
              <a:ext uri="{FF2B5EF4-FFF2-40B4-BE49-F238E27FC236}">
                <a16:creationId xmlns:a16="http://schemas.microsoft.com/office/drawing/2014/main" id="{AC73568C-BEE1-E524-E88D-BD56B173A36E}"/>
              </a:ext>
            </a:extLst>
          </p:cNvPr>
          <p:cNvSpPr>
            <a:spLocks noGrp="1"/>
          </p:cNvSpPr>
          <p:nvPr>
            <p:ph type="sldNum" sz="quarter" idx="4"/>
          </p:nvPr>
        </p:nvSpPr>
        <p:spPr/>
        <p:txBody>
          <a:bodyPr/>
          <a:lstStyle/>
          <a:p>
            <a:fld id="{2066355A-084C-D24E-9AD2-7E4FC41EA627}" type="slidenum">
              <a:rPr lang="en-US" smtClean="0"/>
              <a:pPr/>
              <a:t>12</a:t>
            </a:fld>
            <a:endParaRPr lang="en-US" dirty="0"/>
          </a:p>
        </p:txBody>
      </p:sp>
      <p:sp>
        <p:nvSpPr>
          <p:cNvPr id="4" name="テキスト プレースホルダー 3">
            <a:extLst>
              <a:ext uri="{FF2B5EF4-FFF2-40B4-BE49-F238E27FC236}">
                <a16:creationId xmlns:a16="http://schemas.microsoft.com/office/drawing/2014/main" id="{8FB54D03-2CFC-CDC4-6C58-D5FA96AC1639}"/>
              </a:ext>
            </a:extLst>
          </p:cNvPr>
          <p:cNvSpPr>
            <a:spLocks noGrp="1"/>
          </p:cNvSpPr>
          <p:nvPr>
            <p:ph type="body" sz="quarter" idx="11"/>
          </p:nvPr>
        </p:nvSpPr>
        <p:spPr>
          <a:xfrm>
            <a:off x="845675" y="1200354"/>
            <a:ext cx="6708063" cy="4888026"/>
          </a:xfrm>
        </p:spPr>
        <p:txBody>
          <a:bodyPr/>
          <a:lstStyle/>
          <a:p>
            <a:pPr>
              <a:lnSpc>
                <a:spcPct val="150000"/>
              </a:lnSpc>
            </a:pPr>
            <a:r>
              <a:rPr lang="ja-JP" altLang="en-US" sz="1600">
                <a:solidFill>
                  <a:srgbClr val="000000"/>
                </a:solidFill>
                <a:latin typeface="Hiragino Kaku Gothic Pro W3" panose="020B0300000000000000" pitchFamily="34" charset="-128"/>
                <a:ea typeface="Hiragino Kaku Gothic Pro W3" panose="020B0300000000000000" pitchFamily="34" charset="-128"/>
              </a:rPr>
              <a:t>重イオン衝突では系がどう熱化して</a:t>
            </a:r>
            <a:r>
              <a:rPr lang="en-US" altLang="ja-JP" sz="1600" dirty="0">
                <a:solidFill>
                  <a:srgbClr val="000000"/>
                </a:solidFill>
                <a:latin typeface="Hiragino Kaku Gothic Pro W3" panose="020B0300000000000000" pitchFamily="34" charset="-128"/>
                <a:ea typeface="Hiragino Kaku Gothic Pro W3" panose="020B0300000000000000" pitchFamily="34" charset="-128"/>
              </a:rPr>
              <a:t>QGP</a:t>
            </a:r>
            <a:r>
              <a:rPr lang="ja-JP" altLang="en-US" sz="1600">
                <a:solidFill>
                  <a:srgbClr val="000000"/>
                </a:solidFill>
                <a:latin typeface="Hiragino Kaku Gothic Pro W3" panose="020B0300000000000000" pitchFamily="34" charset="-128"/>
                <a:ea typeface="Hiragino Kaku Gothic Pro W3" panose="020B0300000000000000" pitchFamily="34" charset="-128"/>
              </a:rPr>
              <a:t>が生成するのかは理解されていない</a:t>
            </a:r>
            <a:endParaRPr lang="en-US" altLang="ja-JP" sz="1600" dirty="0">
              <a:solidFill>
                <a:srgbClr val="000000"/>
              </a:solidFill>
              <a:latin typeface="Hiragino Kaku Gothic Pro W3" panose="020B0300000000000000" pitchFamily="34" charset="-128"/>
              <a:ea typeface="Hiragino Kaku Gothic Pro W3" panose="020B0300000000000000" pitchFamily="34" charset="-128"/>
            </a:endParaRPr>
          </a:p>
          <a:p>
            <a:pPr>
              <a:lnSpc>
                <a:spcPct val="150000"/>
              </a:lnSpc>
              <a:buFont typeface="Arial" panose="020B0604020202020204" pitchFamily="34" charset="0"/>
              <a:buChar char="•"/>
            </a:pPr>
            <a:r>
              <a:rPr lang="ja-JP" altLang="en-US" sz="1600">
                <a:solidFill>
                  <a:srgbClr val="000000"/>
                </a:solidFill>
                <a:latin typeface="Hiragino Kaku Gothic Pro W3" panose="020B0300000000000000" pitchFamily="34" charset="-128"/>
                <a:ea typeface="Hiragino Kaku Gothic Pro W3" panose="020B0300000000000000" pitchFamily="34" charset="-128"/>
              </a:rPr>
              <a:t>ボトムアップ的にモデル化しようとする</a:t>
            </a:r>
            <a:r>
              <a:rPr lang="ja-JP" altLang="en-US" sz="1600">
                <a:solidFill>
                  <a:srgbClr val="000000"/>
                </a:solidFill>
                <a:effectLst/>
                <a:latin typeface="Hiragino Kaku Gothic Pro W3" panose="020B0300000000000000" pitchFamily="34" charset="-128"/>
                <a:ea typeface="Hiragino Kaku Gothic Pro W3" panose="020B0300000000000000" pitchFamily="34" charset="-128"/>
              </a:rPr>
              <a:t>理論もある</a:t>
            </a:r>
            <a:endParaRPr lang="en-US" altLang="ja-JP" sz="1600" dirty="0">
              <a:solidFill>
                <a:srgbClr val="000000"/>
              </a:solidFill>
              <a:effectLst/>
              <a:latin typeface="Hiragino Kaku Gothic Pro W3" panose="020B0300000000000000" pitchFamily="34" charset="-128"/>
              <a:ea typeface="Hiragino Kaku Gothic Pro W3" panose="020B0300000000000000" pitchFamily="34" charset="-128"/>
            </a:endParaRPr>
          </a:p>
          <a:p>
            <a:pPr lvl="1"/>
            <a:r>
              <a:rPr lang="ja-JP" altLang="en-US" sz="1600">
                <a:solidFill>
                  <a:srgbClr val="FF0000"/>
                </a:solidFill>
                <a:latin typeface="Hiragino Kaku Gothic Pro W3" panose="020B0300000000000000" pitchFamily="34" charset="-128"/>
                <a:ea typeface="Hiragino Kaku Gothic Pro W3" panose="020B0300000000000000" pitchFamily="34" charset="-128"/>
              </a:rPr>
              <a:t>コア</a:t>
            </a:r>
            <a:r>
              <a:rPr lang="en-US" altLang="ja-JP" sz="1600" dirty="0">
                <a:solidFill>
                  <a:srgbClr val="000000"/>
                </a:solidFill>
                <a:latin typeface="Hiragino Kaku Gothic Pro W3" panose="020B0300000000000000" pitchFamily="34" charset="-128"/>
                <a:ea typeface="Hiragino Kaku Gothic Pro W3" panose="020B0300000000000000" pitchFamily="34" charset="-128"/>
              </a:rPr>
              <a:t>…</a:t>
            </a:r>
            <a:r>
              <a:rPr lang="ja-JP" altLang="en-US" sz="1600">
                <a:latin typeface="Hiragino Kaku Gothic Pro W3" panose="020B0300000000000000" pitchFamily="34" charset="-128"/>
                <a:ea typeface="Hiragino Kaku Gothic Pro W3" panose="020B0300000000000000" pitchFamily="34" charset="-128"/>
              </a:rPr>
              <a:t>高密度</a:t>
            </a:r>
            <a:r>
              <a:rPr lang="en-US" altLang="ja-JP" sz="1600" dirty="0">
                <a:latin typeface="Hiragino Kaku Gothic Pro W3" panose="020B0300000000000000" pitchFamily="34" charset="-128"/>
                <a:ea typeface="Hiragino Kaku Gothic Pro W3" panose="020B0300000000000000" pitchFamily="34" charset="-128"/>
              </a:rPr>
              <a:t>(</a:t>
            </a:r>
            <a:r>
              <a:rPr lang="ja-JP" altLang="en-US" sz="1600">
                <a:latin typeface="Hiragino Kaku Gothic Pro W3" panose="020B0300000000000000" pitchFamily="34" charset="-128"/>
                <a:ea typeface="Hiragino Kaku Gothic Pro W3" panose="020B0300000000000000" pitchFamily="34" charset="-128"/>
              </a:rPr>
              <a:t>熱的な部分</a:t>
            </a:r>
            <a:r>
              <a:rPr lang="en-US" altLang="ja-JP" sz="1600" dirty="0">
                <a:latin typeface="Hiragino Kaku Gothic Pro W3" panose="020B0300000000000000" pitchFamily="34" charset="-128"/>
                <a:ea typeface="Hiragino Kaku Gothic Pro W3" panose="020B0300000000000000" pitchFamily="34" charset="-128"/>
              </a:rPr>
              <a:t>)</a:t>
            </a:r>
          </a:p>
          <a:p>
            <a:pPr lvl="1"/>
            <a:r>
              <a:rPr lang="ja-JP" altLang="en-US" sz="1600">
                <a:solidFill>
                  <a:srgbClr val="002060"/>
                </a:solidFill>
                <a:latin typeface="Hiragino Kaku Gothic Pro W3" panose="020B0300000000000000" pitchFamily="34" charset="-128"/>
                <a:ea typeface="Hiragino Kaku Gothic Pro W3" panose="020B0300000000000000" pitchFamily="34" charset="-128"/>
              </a:rPr>
              <a:t>コロナ</a:t>
            </a:r>
            <a:r>
              <a:rPr lang="en-US" altLang="ja-JP" sz="1600" dirty="0">
                <a:solidFill>
                  <a:srgbClr val="000000"/>
                </a:solidFill>
                <a:latin typeface="Hiragino Kaku Gothic Pro W3" panose="020B0300000000000000" pitchFamily="34" charset="-128"/>
                <a:ea typeface="Hiragino Kaku Gothic Pro W3" panose="020B0300000000000000" pitchFamily="34" charset="-128"/>
              </a:rPr>
              <a:t>…</a:t>
            </a:r>
            <a:r>
              <a:rPr lang="ja-JP" altLang="en-US" sz="1600">
                <a:latin typeface="Hiragino Kaku Gothic Pro W3" panose="020B0300000000000000" pitchFamily="34" charset="-128"/>
                <a:ea typeface="Hiragino Kaku Gothic Pro W3" panose="020B0300000000000000" pitchFamily="34" charset="-128"/>
              </a:rPr>
              <a:t>低密度</a:t>
            </a:r>
            <a:r>
              <a:rPr lang="en-US" altLang="ja-JP" sz="1600" dirty="0">
                <a:latin typeface="Hiragino Kaku Gothic Pro W3" panose="020B0300000000000000" pitchFamily="34" charset="-128"/>
                <a:ea typeface="Hiragino Kaku Gothic Pro W3" panose="020B0300000000000000" pitchFamily="34" charset="-128"/>
              </a:rPr>
              <a:t>(</a:t>
            </a:r>
            <a:r>
              <a:rPr lang="ja-JP" altLang="en-US" sz="1600">
                <a:latin typeface="Hiragino Kaku Gothic Pro W3" panose="020B0300000000000000" pitchFamily="34" charset="-128"/>
                <a:ea typeface="Hiragino Kaku Gothic Pro W3" panose="020B0300000000000000" pitchFamily="34" charset="-128"/>
              </a:rPr>
              <a:t>非熱的な部分</a:t>
            </a:r>
            <a:r>
              <a:rPr lang="en-US" altLang="ja-JP" sz="1600" dirty="0">
                <a:latin typeface="Hiragino Kaku Gothic Pro W3" panose="020B0300000000000000" pitchFamily="34" charset="-128"/>
                <a:ea typeface="Hiragino Kaku Gothic Pro W3" panose="020B0300000000000000" pitchFamily="34" charset="-128"/>
              </a:rPr>
              <a:t>)</a:t>
            </a:r>
            <a:endParaRPr lang="en-US" altLang="ja-JP" sz="1600" dirty="0">
              <a:solidFill>
                <a:srgbClr val="000000"/>
              </a:solidFill>
              <a:latin typeface="Hiragino Kaku Gothic Pro W3" panose="020B0300000000000000" pitchFamily="34" charset="-128"/>
              <a:ea typeface="Hiragino Kaku Gothic Pro W3" panose="020B0300000000000000" pitchFamily="34" charset="-128"/>
            </a:endParaRPr>
          </a:p>
          <a:p>
            <a:pPr marL="457200" lvl="1" indent="0">
              <a:lnSpc>
                <a:spcPct val="150000"/>
              </a:lnSpc>
              <a:buNone/>
            </a:pPr>
            <a:r>
              <a:rPr lang="ja-JP" altLang="en-US" sz="1600">
                <a:solidFill>
                  <a:srgbClr val="000000"/>
                </a:solidFill>
                <a:latin typeface="Hiragino Kaku Gothic Pro W3" panose="020B0300000000000000" pitchFamily="34" charset="-128"/>
                <a:ea typeface="Hiragino Kaku Gothic Pro W3" panose="020B0300000000000000" pitchFamily="34" charset="-128"/>
              </a:rPr>
              <a:t>→コアとコロナをそれぞれ時空発展</a:t>
            </a:r>
            <a:endParaRPr lang="en-US" altLang="ja-JP" sz="1600" dirty="0">
              <a:solidFill>
                <a:srgbClr val="000000"/>
              </a:solidFill>
              <a:effectLst/>
              <a:latin typeface="Hiragino Kaku Gothic Pro W3" panose="020B0300000000000000" pitchFamily="34" charset="-128"/>
              <a:ea typeface="Hiragino Kaku Gothic Pro W3" panose="020B0300000000000000" pitchFamily="34" charset="-128"/>
            </a:endParaRPr>
          </a:p>
          <a:p>
            <a:pPr>
              <a:lnSpc>
                <a:spcPct val="150000"/>
              </a:lnSpc>
              <a:buFont typeface="Arial" panose="020B0604020202020204" pitchFamily="34" charset="0"/>
              <a:buChar char="•"/>
            </a:pPr>
            <a:r>
              <a:rPr lang="en-US" altLang="ja-JP" sz="1600" dirty="0" err="1">
                <a:latin typeface="Hiragino Kaku Gothic Pro W3" panose="020B0300000000000000" pitchFamily="34" charset="-128"/>
                <a:ea typeface="Hiragino Kaku Gothic Pro W3" panose="020B0300000000000000" pitchFamily="34" charset="-128"/>
              </a:rPr>
              <a:t>ストレンジネスの収量増大を再現するモデル</a:t>
            </a:r>
            <a:endParaRPr lang="en-US" altLang="ja-JP" sz="1600" dirty="0">
              <a:latin typeface="Hiragino Kaku Gothic Pro W3" panose="020B0300000000000000" pitchFamily="34" charset="-128"/>
              <a:ea typeface="Hiragino Kaku Gothic Pro W3" panose="020B0300000000000000" pitchFamily="34" charset="-128"/>
            </a:endParaRPr>
          </a:p>
          <a:p>
            <a:pPr>
              <a:lnSpc>
                <a:spcPct val="150000"/>
              </a:lnSpc>
              <a:buFont typeface="Arial" panose="020B0604020202020204" pitchFamily="34" charset="0"/>
              <a:buChar char="•"/>
            </a:pPr>
            <a:r>
              <a:rPr lang="ja-JP" altLang="en-US" sz="1600">
                <a:solidFill>
                  <a:srgbClr val="000000"/>
                </a:solidFill>
                <a:latin typeface="Hiragino Kaku Gothic Pro W3" panose="020B0300000000000000" pitchFamily="34" charset="-128"/>
                <a:ea typeface="Hiragino Kaku Gothic Pro W3" panose="020B0300000000000000" pitchFamily="34" charset="-128"/>
              </a:rPr>
              <a:t>実験的に検証できるのが</a:t>
            </a:r>
            <a:r>
              <a:rPr lang="en-US" altLang="ja-JP" sz="1600" dirty="0" err="1">
                <a:latin typeface="Hiragino Kaku Gothic Pro W3" panose="020B0300000000000000" pitchFamily="34" charset="-128"/>
                <a:ea typeface="Hiragino Kaku Gothic Pro W3" panose="020B0300000000000000" pitchFamily="34" charset="-128"/>
              </a:rPr>
              <a:t>粒子多重度</a:t>
            </a:r>
            <a:r>
              <a:rPr lang="ja-JP" altLang="en-US" sz="1600">
                <a:latin typeface="Hiragino Kaku Gothic Pro W3" panose="020B0300000000000000" pitchFamily="34" charset="-128"/>
                <a:ea typeface="Hiragino Kaku Gothic Pro W3" panose="020B0300000000000000" pitchFamily="34" charset="-128"/>
              </a:rPr>
              <a:t>に着目した直接光子測定</a:t>
            </a:r>
            <a:endParaRPr lang="en-US" altLang="ja-JP" sz="1600" dirty="0">
              <a:solidFill>
                <a:srgbClr val="000000"/>
              </a:solidFill>
              <a:latin typeface="Hiragino Kaku Gothic Pro W3" panose="020B0300000000000000" pitchFamily="34" charset="-128"/>
              <a:ea typeface="Hiragino Kaku Gothic Pro W3" panose="020B0300000000000000" pitchFamily="34" charset="-128"/>
            </a:endParaRPr>
          </a:p>
          <a:p>
            <a:endParaRPr lang="en-US"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BB962708-1CC7-7698-8147-AE7EFBBFDE8C}"/>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9AC6FE08-69F4-0CF1-D49A-22E38E69B482}"/>
              </a:ext>
            </a:extLst>
          </p:cNvPr>
          <p:cNvPicPr>
            <a:picLocks noChangeAspect="1"/>
          </p:cNvPicPr>
          <p:nvPr/>
        </p:nvPicPr>
        <p:blipFill>
          <a:blip r:embed="rId3"/>
          <a:stretch>
            <a:fillRect/>
          </a:stretch>
        </p:blipFill>
        <p:spPr>
          <a:xfrm>
            <a:off x="2006396" y="4331167"/>
            <a:ext cx="4070124" cy="1962158"/>
          </a:xfrm>
          <a:prstGeom prst="rect">
            <a:avLst/>
          </a:prstGeom>
        </p:spPr>
      </p:pic>
      <p:pic>
        <p:nvPicPr>
          <p:cNvPr id="7" name="図 6">
            <a:extLst>
              <a:ext uri="{FF2B5EF4-FFF2-40B4-BE49-F238E27FC236}">
                <a16:creationId xmlns:a16="http://schemas.microsoft.com/office/drawing/2014/main" id="{FC3C0648-8629-A7AD-8A5E-4DA513003D34}"/>
              </a:ext>
            </a:extLst>
          </p:cNvPr>
          <p:cNvPicPr>
            <a:picLocks noChangeAspect="1"/>
          </p:cNvPicPr>
          <p:nvPr/>
        </p:nvPicPr>
        <p:blipFill>
          <a:blip r:embed="rId4"/>
          <a:stretch>
            <a:fillRect/>
          </a:stretch>
        </p:blipFill>
        <p:spPr>
          <a:xfrm>
            <a:off x="6938290" y="1827395"/>
            <a:ext cx="4600608" cy="3221663"/>
          </a:xfrm>
          <a:prstGeom prst="rect">
            <a:avLst/>
          </a:prstGeom>
        </p:spPr>
      </p:pic>
      <p:sp>
        <p:nvSpPr>
          <p:cNvPr id="9" name="テキスト ボックス 8">
            <a:extLst>
              <a:ext uri="{FF2B5EF4-FFF2-40B4-BE49-F238E27FC236}">
                <a16:creationId xmlns:a16="http://schemas.microsoft.com/office/drawing/2014/main" id="{6051DBC1-B778-AF0A-1F13-464BE26BB4B7}"/>
              </a:ext>
            </a:extLst>
          </p:cNvPr>
          <p:cNvSpPr txBox="1"/>
          <p:nvPr/>
        </p:nvSpPr>
        <p:spPr>
          <a:xfrm>
            <a:off x="6973904" y="5164402"/>
            <a:ext cx="4600607" cy="646331"/>
          </a:xfrm>
          <a:prstGeom prst="rect">
            <a:avLst/>
          </a:prstGeom>
          <a:noFill/>
        </p:spPr>
        <p:txBody>
          <a:bodyPr wrap="square">
            <a:spAutoFit/>
          </a:bodyPr>
          <a:lstStyle/>
          <a:p>
            <a:pPr marL="285750" indent="-285750">
              <a:buFont typeface="Arial" panose="020B0604020202020204" pitchFamily="34" charset="0"/>
              <a:buChar char="•"/>
            </a:pPr>
            <a:r>
              <a:rPr lang="en-US" altLang="ja-JP" sz="1800" dirty="0">
                <a:solidFill>
                  <a:srgbClr val="C00000"/>
                </a:solidFill>
                <a:latin typeface="Hiragino Sans" panose="020B0400000000000000" pitchFamily="34" charset="-128"/>
                <a:ea typeface="Hiragino Sans" panose="020B0400000000000000" pitchFamily="34" charset="-128"/>
              </a:rPr>
              <a:t>&lt;</a:t>
            </a:r>
            <a:r>
              <a:rPr lang="en-US" altLang="ja-JP" sz="1800" dirty="0" err="1">
                <a:solidFill>
                  <a:srgbClr val="C00000"/>
                </a:solidFill>
                <a:latin typeface="Hiragino Sans" panose="020B0400000000000000" pitchFamily="34" charset="-128"/>
                <a:ea typeface="Hiragino Sans" panose="020B0400000000000000" pitchFamily="34" charset="-128"/>
              </a:rPr>
              <a:t>d</a:t>
            </a:r>
            <a:r>
              <a:rPr lang="en-US" altLang="ja-JP" sz="1800" i="1" dirty="0" err="1">
                <a:solidFill>
                  <a:srgbClr val="C00000"/>
                </a:solidFill>
                <a:latin typeface="Hiragino Sans" panose="020B0400000000000000" pitchFamily="34" charset="-128"/>
                <a:ea typeface="Hiragino Sans" panose="020B0400000000000000" pitchFamily="34" charset="-128"/>
              </a:rPr>
              <a:t>N</a:t>
            </a:r>
            <a:r>
              <a:rPr lang="en-US" altLang="ja-JP" sz="1800" baseline="-25000" dirty="0" err="1">
                <a:solidFill>
                  <a:srgbClr val="C00000"/>
                </a:solidFill>
                <a:latin typeface="Hiragino Sans" panose="020B0400000000000000" pitchFamily="34" charset="-128"/>
                <a:ea typeface="Hiragino Sans" panose="020B0400000000000000" pitchFamily="34" charset="-128"/>
              </a:rPr>
              <a:t>ch</a:t>
            </a:r>
            <a:r>
              <a:rPr lang="en-US" altLang="ja-JP" sz="1800" dirty="0">
                <a:solidFill>
                  <a:srgbClr val="C00000"/>
                </a:solidFill>
                <a:latin typeface="Hiragino Sans" panose="020B0400000000000000" pitchFamily="34" charset="-128"/>
                <a:ea typeface="Hiragino Sans" panose="020B0400000000000000" pitchFamily="34" charset="-128"/>
              </a:rPr>
              <a:t>/</a:t>
            </a:r>
            <a:r>
              <a:rPr lang="en-US" altLang="ja-JP" sz="1800" dirty="0" err="1">
                <a:solidFill>
                  <a:srgbClr val="C00000"/>
                </a:solidFill>
                <a:latin typeface="Hiragino Sans" panose="020B0400000000000000" pitchFamily="34" charset="-128"/>
                <a:ea typeface="Hiragino Sans" panose="020B0400000000000000" pitchFamily="34" charset="-128"/>
              </a:rPr>
              <a:t>dη</a:t>
            </a:r>
            <a:r>
              <a:rPr lang="en-US" altLang="ja-JP" sz="1800" dirty="0">
                <a:solidFill>
                  <a:srgbClr val="C00000"/>
                </a:solidFill>
                <a:latin typeface="Hiragino Sans" panose="020B0400000000000000" pitchFamily="34" charset="-128"/>
                <a:ea typeface="Hiragino Sans" panose="020B0400000000000000" pitchFamily="34" charset="-128"/>
              </a:rPr>
              <a:t>&gt; ≈ 18</a:t>
            </a:r>
            <a:r>
              <a:rPr lang="ja-JP" altLang="en-US" sz="1800">
                <a:solidFill>
                  <a:srgbClr val="000000"/>
                </a:solidFill>
                <a:latin typeface="Hiragino Sans" panose="020B0400000000000000" pitchFamily="34" charset="-128"/>
                <a:ea typeface="Hiragino Sans" panose="020B0400000000000000" pitchFamily="34" charset="-128"/>
              </a:rPr>
              <a:t>でコアがコロナを逆転</a:t>
            </a:r>
            <a:endParaRPr lang="en-US" altLang="ja-JP" sz="1800" dirty="0">
              <a:solidFill>
                <a:srgbClr val="000000"/>
              </a:solidFill>
              <a:latin typeface="Hiragino Sans" panose="020B0400000000000000" pitchFamily="34" charset="-128"/>
              <a:ea typeface="Hiragino Sans" panose="020B0400000000000000" pitchFamily="34" charset="-128"/>
            </a:endParaRPr>
          </a:p>
          <a:p>
            <a:pPr marL="285750" indent="-285750">
              <a:buFont typeface="Arial" panose="020B0604020202020204" pitchFamily="34" charset="0"/>
              <a:buChar char="•"/>
            </a:pPr>
            <a:r>
              <a:rPr lang="ja-JP" altLang="en-US" sz="1800">
                <a:solidFill>
                  <a:srgbClr val="000000"/>
                </a:solidFill>
                <a:latin typeface="Hiragino Sans" panose="020B0400000000000000" pitchFamily="34" charset="-128"/>
                <a:ea typeface="Hiragino Sans" panose="020B0400000000000000" pitchFamily="34" charset="-128"/>
              </a:rPr>
              <a:t>体積によらず</a:t>
            </a:r>
            <a:r>
              <a:rPr lang="en-US" altLang="ja-JP" sz="1800" i="1" dirty="0" err="1">
                <a:solidFill>
                  <a:srgbClr val="000000"/>
                </a:solidFill>
                <a:latin typeface="Hiragino Sans" panose="020B0400000000000000" pitchFamily="34" charset="-128"/>
                <a:ea typeface="Hiragino Sans" panose="020B0400000000000000" pitchFamily="34" charset="-128"/>
              </a:rPr>
              <a:t>N</a:t>
            </a:r>
            <a:r>
              <a:rPr lang="en-US" altLang="ja-JP" sz="1800" baseline="-25000" dirty="0" err="1">
                <a:solidFill>
                  <a:srgbClr val="000000"/>
                </a:solidFill>
                <a:latin typeface="Hiragino Sans" panose="020B0400000000000000" pitchFamily="34" charset="-128"/>
                <a:ea typeface="Hiragino Sans" panose="020B0400000000000000" pitchFamily="34" charset="-128"/>
              </a:rPr>
              <a:t>ch</a:t>
            </a:r>
            <a:r>
              <a:rPr lang="ja-JP" altLang="en-US" sz="1800">
                <a:solidFill>
                  <a:srgbClr val="000000"/>
                </a:solidFill>
                <a:latin typeface="Hiragino Sans" panose="020B0400000000000000" pitchFamily="34" charset="-128"/>
                <a:ea typeface="Hiragino Sans" panose="020B0400000000000000" pitchFamily="34" charset="-128"/>
              </a:rPr>
              <a:t>によって記述</a:t>
            </a:r>
            <a:endParaRPr lang="en-US" altLang="ja-JP" sz="1800" dirty="0">
              <a:solidFill>
                <a:srgbClr val="000000"/>
              </a:solidFill>
              <a:latin typeface="Hiragino Sans" panose="020B0400000000000000" pitchFamily="34" charset="-128"/>
              <a:ea typeface="Hiragino Sans" panose="020B0400000000000000" pitchFamily="34" charset="-128"/>
            </a:endParaRPr>
          </a:p>
        </p:txBody>
      </p:sp>
      <p:sp>
        <p:nvSpPr>
          <p:cNvPr id="10" name="テキスト ボックス 9">
            <a:extLst>
              <a:ext uri="{FF2B5EF4-FFF2-40B4-BE49-F238E27FC236}">
                <a16:creationId xmlns:a16="http://schemas.microsoft.com/office/drawing/2014/main" id="{2A843333-F0BC-6266-F9E0-EAC8A0853F55}"/>
              </a:ext>
            </a:extLst>
          </p:cNvPr>
          <p:cNvSpPr txBox="1"/>
          <p:nvPr/>
        </p:nvSpPr>
        <p:spPr>
          <a:xfrm>
            <a:off x="7619582" y="1320890"/>
            <a:ext cx="3954929" cy="307777"/>
          </a:xfrm>
          <a:prstGeom prst="rect">
            <a:avLst/>
          </a:prstGeom>
          <a:noFill/>
        </p:spPr>
        <p:txBody>
          <a:bodyPr wrap="none" rtlCol="0">
            <a:spAutoFit/>
          </a:bodyPr>
          <a:lstStyle/>
          <a:p>
            <a:r>
              <a:rPr lang="en-US" sz="1400" dirty="0" err="1">
                <a:latin typeface="Hiragino Sans W3" panose="020B0400000000000000" pitchFamily="34" charset="-128"/>
                <a:ea typeface="Hiragino Sans W3" panose="020B0400000000000000" pitchFamily="34" charset="-128"/>
              </a:rPr>
              <a:t>コア・コロナ比の平均</a:t>
            </a:r>
            <a:r>
              <a:rPr lang="ja-JP" altLang="en-US" sz="1400">
                <a:solidFill>
                  <a:srgbClr val="000000"/>
                </a:solidFill>
                <a:latin typeface="Hiragino Kaku Gothic Pro W3" panose="020B0300000000000000" pitchFamily="34" charset="-128"/>
                <a:ea typeface="Hiragino Kaku Gothic Pro W3" panose="020B0300000000000000" pitchFamily="34" charset="-128"/>
              </a:rPr>
              <a:t>マルチプリシティ</a:t>
            </a:r>
            <a:r>
              <a:rPr lang="en-US" sz="1400" dirty="0" err="1">
                <a:latin typeface="Hiragino Sans W3" panose="020B0400000000000000" pitchFamily="34" charset="-128"/>
                <a:ea typeface="Hiragino Sans W3" panose="020B0400000000000000" pitchFamily="34" charset="-128"/>
              </a:rPr>
              <a:t>依存性</a:t>
            </a:r>
            <a:endParaRPr lang="en-US" sz="1400" dirty="0">
              <a:latin typeface="Hiragino Sans W3" panose="020B0400000000000000" pitchFamily="34" charset="-128"/>
              <a:ea typeface="Hiragino Sans W3" panose="020B0400000000000000" pitchFamily="34" charset="-128"/>
            </a:endParaRPr>
          </a:p>
        </p:txBody>
      </p:sp>
      <p:cxnSp>
        <p:nvCxnSpPr>
          <p:cNvPr id="12" name="直線コネクタ 11">
            <a:extLst>
              <a:ext uri="{FF2B5EF4-FFF2-40B4-BE49-F238E27FC236}">
                <a16:creationId xmlns:a16="http://schemas.microsoft.com/office/drawing/2014/main" id="{864854C8-43CE-4D5F-4DD4-B81F4947AC5D}"/>
              </a:ext>
            </a:extLst>
          </p:cNvPr>
          <p:cNvCxnSpPr>
            <a:cxnSpLocks/>
          </p:cNvCxnSpPr>
          <p:nvPr/>
        </p:nvCxnSpPr>
        <p:spPr>
          <a:xfrm flipV="1">
            <a:off x="8947079" y="3331027"/>
            <a:ext cx="0" cy="1718031"/>
          </a:xfrm>
          <a:prstGeom prst="line">
            <a:avLst/>
          </a:prstGeom>
          <a:ln w="12700">
            <a:headEnd w="med" len="med"/>
            <a:tailEnd type="stealth"/>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55A94D0A-F8A6-08F6-9A41-09A4C102D53F}"/>
              </a:ext>
            </a:extLst>
          </p:cNvPr>
          <p:cNvCxnSpPr>
            <a:cxnSpLocks/>
          </p:cNvCxnSpPr>
          <p:nvPr/>
        </p:nvCxnSpPr>
        <p:spPr>
          <a:xfrm flipV="1">
            <a:off x="9174983" y="1885335"/>
            <a:ext cx="0" cy="2718375"/>
          </a:xfrm>
          <a:prstGeom prst="line">
            <a:avLst/>
          </a:prstGeom>
          <a:ln w="6350">
            <a:solidFill>
              <a:srgbClr val="0432FF"/>
            </a:solidFill>
            <a:prstDash val="sysDot"/>
          </a:ln>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285DD955-9675-8475-3C68-73D738A28D7A}"/>
              </a:ext>
            </a:extLst>
          </p:cNvPr>
          <p:cNvCxnSpPr>
            <a:cxnSpLocks/>
          </p:cNvCxnSpPr>
          <p:nvPr/>
        </p:nvCxnSpPr>
        <p:spPr>
          <a:xfrm flipH="1" flipV="1">
            <a:off x="8464667" y="1885335"/>
            <a:ext cx="498" cy="2718375"/>
          </a:xfrm>
          <a:prstGeom prst="line">
            <a:avLst/>
          </a:prstGeom>
          <a:ln w="6350">
            <a:solidFill>
              <a:srgbClr val="0432FF"/>
            </a:solidFill>
            <a:prstDash val="sysDot"/>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5DF32C26-AD10-E49E-4881-7658FE87A4D9}"/>
              </a:ext>
            </a:extLst>
          </p:cNvPr>
          <p:cNvSpPr txBox="1"/>
          <p:nvPr/>
        </p:nvSpPr>
        <p:spPr>
          <a:xfrm>
            <a:off x="9402887" y="1585687"/>
            <a:ext cx="2097049" cy="307777"/>
          </a:xfrm>
          <a:prstGeom prst="rect">
            <a:avLst/>
          </a:prstGeom>
          <a:noFill/>
        </p:spPr>
        <p:txBody>
          <a:bodyPr wrap="none" rtlCol="0">
            <a:spAutoFit/>
          </a:bodyPr>
          <a:lstStyle/>
          <a:p>
            <a:r>
              <a:rPr lang="en" altLang="ja-JP" sz="1400" dirty="0">
                <a:effectLst/>
                <a:latin typeface="Avenir" panose="02000503020000020003" pitchFamily="2" charset="0"/>
              </a:rPr>
              <a:t>[PRC105 (2022) 024905]</a:t>
            </a:r>
            <a:endParaRPr lang="en" altLang="ja-JP" sz="1400" dirty="0">
              <a:effectLst/>
            </a:endParaRPr>
          </a:p>
        </p:txBody>
      </p:sp>
    </p:spTree>
    <p:extLst>
      <p:ext uri="{BB962C8B-B14F-4D97-AF65-F5344CB8AC3E}">
        <p14:creationId xmlns:p14="http://schemas.microsoft.com/office/powerpoint/2010/main" val="2094812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1807858-84B5-7A16-2A30-B0ED46BB5539}"/>
              </a:ext>
            </a:extLst>
          </p:cNvPr>
          <p:cNvSpPr>
            <a:spLocks noGrp="1"/>
          </p:cNvSpPr>
          <p:nvPr>
            <p:ph sz="quarter" idx="10"/>
          </p:nvPr>
        </p:nvSpPr>
        <p:spPr/>
        <p:txBody>
          <a:bodyPr/>
          <a:lstStyle/>
          <a:p>
            <a:r>
              <a:rPr lang="ja-JP" altLang="en-US">
                <a:solidFill>
                  <a:srgbClr val="000000"/>
                </a:solidFill>
                <a:latin typeface="Hiragino Sans" panose="020B0400000000000000" pitchFamily="34" charset="-128"/>
                <a:ea typeface="Hiragino Sans" panose="020B0400000000000000" pitchFamily="34" charset="-128"/>
              </a:rPr>
              <a:t>研究目的および内容</a:t>
            </a:r>
            <a:endParaRPr lang="en-US" dirty="0"/>
          </a:p>
        </p:txBody>
      </p:sp>
      <p:sp>
        <p:nvSpPr>
          <p:cNvPr id="3" name="スライド番号プレースホルダー 2">
            <a:extLst>
              <a:ext uri="{FF2B5EF4-FFF2-40B4-BE49-F238E27FC236}">
                <a16:creationId xmlns:a16="http://schemas.microsoft.com/office/drawing/2014/main" id="{AFB40978-B571-4F64-3FF4-834FD2E24061}"/>
              </a:ext>
            </a:extLst>
          </p:cNvPr>
          <p:cNvSpPr>
            <a:spLocks noGrp="1"/>
          </p:cNvSpPr>
          <p:nvPr>
            <p:ph type="sldNum" sz="quarter" idx="4"/>
          </p:nvPr>
        </p:nvSpPr>
        <p:spPr/>
        <p:txBody>
          <a:bodyPr/>
          <a:lstStyle/>
          <a:p>
            <a:fld id="{2066355A-084C-D24E-9AD2-7E4FC41EA627}" type="slidenum">
              <a:rPr lang="en-US" smtClean="0"/>
              <a:pPr/>
              <a:t>13</a:t>
            </a:fld>
            <a:endParaRPr lang="en-US" dirty="0"/>
          </a:p>
        </p:txBody>
      </p:sp>
      <p:sp>
        <p:nvSpPr>
          <p:cNvPr id="4" name="テキスト プレースホルダー 3">
            <a:extLst>
              <a:ext uri="{FF2B5EF4-FFF2-40B4-BE49-F238E27FC236}">
                <a16:creationId xmlns:a16="http://schemas.microsoft.com/office/drawing/2014/main" id="{81E10EC4-1B3A-FCB8-4EB9-758990F9770E}"/>
              </a:ext>
            </a:extLst>
          </p:cNvPr>
          <p:cNvSpPr>
            <a:spLocks noGrp="1"/>
          </p:cNvSpPr>
          <p:nvPr>
            <p:ph type="body" sz="quarter" idx="11"/>
          </p:nvPr>
        </p:nvSpPr>
        <p:spPr/>
        <p:txBody>
          <a:bodyPr/>
          <a:lstStyle/>
          <a:p>
            <a:pPr>
              <a:lnSpc>
                <a:spcPct val="150000"/>
              </a:lnSpc>
              <a:buFont typeface="Arial" panose="020B0604020202020204" pitchFamily="34" charset="0"/>
              <a:buChar char="•"/>
            </a:pPr>
            <a:r>
              <a:rPr lang="ja-JP" altLang="en-US" sz="2000">
                <a:solidFill>
                  <a:srgbClr val="000000"/>
                </a:solidFill>
                <a:effectLst/>
                <a:latin typeface="Hiragino Kaku Gothic Pro W3" panose="020B0300000000000000" pitchFamily="34" charset="-128"/>
                <a:ea typeface="Hiragino Kaku Gothic Pro W3" panose="020B0300000000000000" pitchFamily="34" charset="-128"/>
              </a:rPr>
              <a:t>小さい系での</a:t>
            </a:r>
            <a:r>
              <a:rPr lang="en-US" altLang="ja-JP" sz="2000" dirty="0">
                <a:solidFill>
                  <a:srgbClr val="000000"/>
                </a:solidFill>
                <a:effectLst/>
                <a:latin typeface="Hiragino Kaku Gothic Pro W3" panose="020B0300000000000000" pitchFamily="34" charset="-128"/>
                <a:ea typeface="Hiragino Kaku Gothic Pro W3" panose="020B0300000000000000" pitchFamily="34" charset="-128"/>
              </a:rPr>
              <a:t>QGP</a:t>
            </a:r>
            <a:r>
              <a:rPr lang="ja-JP" altLang="en-US" sz="2000">
                <a:solidFill>
                  <a:srgbClr val="000000"/>
                </a:solidFill>
                <a:effectLst/>
                <a:latin typeface="Hiragino Kaku Gothic Pro W3" panose="020B0300000000000000" pitchFamily="34" charset="-128"/>
                <a:ea typeface="Hiragino Kaku Gothic Pro W3" panose="020B0300000000000000" pitchFamily="34" charset="-128"/>
              </a:rPr>
              <a:t>生成の探索</a:t>
            </a:r>
            <a:endParaRPr lang="en-US" altLang="ja-JP" sz="2000" dirty="0">
              <a:solidFill>
                <a:srgbClr val="000000"/>
              </a:solidFill>
              <a:effectLst/>
              <a:latin typeface="Hiragino Kaku Gothic Pro W3" panose="020B0300000000000000" pitchFamily="34" charset="-128"/>
              <a:ea typeface="Hiragino Kaku Gothic Pro W3" panose="020B0300000000000000" pitchFamily="34" charset="-128"/>
            </a:endParaRPr>
          </a:p>
          <a:p>
            <a:pPr>
              <a:lnSpc>
                <a:spcPct val="150000"/>
              </a:lnSpc>
              <a:buFont typeface="Arial" panose="020B0604020202020204" pitchFamily="34" charset="0"/>
              <a:buChar char="•"/>
            </a:pPr>
            <a:r>
              <a:rPr lang="ja-JP" altLang="en-US" sz="2000">
                <a:solidFill>
                  <a:srgbClr val="000000"/>
                </a:solidFill>
                <a:latin typeface="Hiragino Kaku Gothic Pro W3" panose="020B0300000000000000" pitchFamily="34" charset="-128"/>
                <a:ea typeface="Hiragino Kaku Gothic Pro W3" panose="020B0300000000000000" pitchFamily="34" charset="-128"/>
              </a:rPr>
              <a:t>熱的光子探索を通じて検証</a:t>
            </a:r>
            <a:endParaRPr lang="ja-JP" altLang="en-US" sz="2000">
              <a:solidFill>
                <a:srgbClr val="000000"/>
              </a:solidFill>
              <a:effectLst/>
              <a:latin typeface="Hiragino Kaku Gothic Pro W3" panose="020B0300000000000000" pitchFamily="34" charset="-128"/>
              <a:ea typeface="Hiragino Kaku Gothic Pro W3" panose="020B0300000000000000" pitchFamily="34" charset="-128"/>
            </a:endParaRPr>
          </a:p>
          <a:p>
            <a:pPr>
              <a:lnSpc>
                <a:spcPct val="150000"/>
              </a:lnSpc>
              <a:buFont typeface="Arial" panose="020B0604020202020204" pitchFamily="34" charset="0"/>
              <a:buChar char="•"/>
            </a:pPr>
            <a:r>
              <a:rPr lang="en-US" altLang="ja-JP" sz="2000" dirty="0">
                <a:solidFill>
                  <a:srgbClr val="000000"/>
                </a:solidFill>
                <a:effectLst/>
                <a:latin typeface="Hiragino Kaku Gothic Pro W3" panose="020B0300000000000000" pitchFamily="34" charset="-128"/>
                <a:ea typeface="Hiragino Kaku Gothic Pro W3" panose="020B0300000000000000" pitchFamily="34" charset="-128"/>
              </a:rPr>
              <a:t>LHC-ALICE</a:t>
            </a:r>
            <a:r>
              <a:rPr lang="ja-JP" altLang="en-US" sz="2000">
                <a:solidFill>
                  <a:srgbClr val="000000"/>
                </a:solidFill>
                <a:effectLst/>
                <a:latin typeface="Hiragino Kaku Gothic Pro W3" panose="020B0300000000000000" pitchFamily="34" charset="-128"/>
                <a:ea typeface="Hiragino Kaku Gothic Pro W3" panose="020B0300000000000000" pitchFamily="34" charset="-128"/>
              </a:rPr>
              <a:t>実験で行った直接光子測定について</a:t>
            </a:r>
          </a:p>
          <a:p>
            <a:pPr marL="742950" lvl="1" indent="-285750">
              <a:lnSpc>
                <a:spcPct val="150000"/>
              </a:lnSpc>
              <a:buFont typeface="Arial" panose="020B0604020202020204" pitchFamily="34" charset="0"/>
              <a:buChar char="•"/>
            </a:pPr>
            <a:r>
              <a:rPr lang="ja-JP" altLang="en-US" sz="2000">
                <a:solidFill>
                  <a:srgbClr val="000000"/>
                </a:solidFill>
                <a:effectLst/>
                <a:latin typeface="Hiragino Kaku Gothic Pro W3" panose="020B0300000000000000" pitchFamily="34" charset="-128"/>
                <a:ea typeface="Hiragino Kaku Gothic Pro W3" panose="020B0300000000000000" pitchFamily="34" charset="-128"/>
              </a:rPr>
              <a:t>低横運動</a:t>
            </a:r>
            <a:r>
              <a:rPr lang="en-US" altLang="ja-JP" sz="2000" i="1" dirty="0" err="1">
                <a:solidFill>
                  <a:srgbClr val="000000"/>
                </a:solidFill>
                <a:effectLst/>
                <a:latin typeface="Hiragino Kaku Gothic Pro W3" panose="020B0300000000000000" pitchFamily="34" charset="-128"/>
                <a:ea typeface="Hiragino Kaku Gothic Pro W3" panose="020B0300000000000000" pitchFamily="34" charset="-128"/>
              </a:rPr>
              <a:t>p</a:t>
            </a:r>
            <a:r>
              <a:rPr lang="en-US" altLang="ja-JP" sz="2000" baseline="-25000" dirty="0" err="1">
                <a:solidFill>
                  <a:srgbClr val="000000"/>
                </a:solidFill>
                <a:effectLst/>
                <a:latin typeface="Hiragino Kaku Gothic Pro W3" panose="020B0300000000000000" pitchFamily="34" charset="-128"/>
                <a:ea typeface="Hiragino Kaku Gothic Pro W3" panose="020B0300000000000000" pitchFamily="34" charset="-128"/>
              </a:rPr>
              <a:t>T</a:t>
            </a:r>
            <a:r>
              <a:rPr lang="ja-JP" altLang="en-US" sz="2000">
                <a:solidFill>
                  <a:srgbClr val="000000"/>
                </a:solidFill>
                <a:effectLst/>
                <a:latin typeface="Hiragino Kaku Gothic Pro W3" panose="020B0300000000000000" pitchFamily="34" charset="-128"/>
                <a:ea typeface="Hiragino Kaku Gothic Pro W3" panose="020B0300000000000000" pitchFamily="34" charset="-128"/>
              </a:rPr>
              <a:t>領域</a:t>
            </a:r>
          </a:p>
          <a:p>
            <a:pPr marL="742950" lvl="1" indent="-285750">
              <a:lnSpc>
                <a:spcPct val="150000"/>
              </a:lnSpc>
              <a:buFont typeface="Arial" panose="020B0604020202020204" pitchFamily="34" charset="0"/>
              <a:buChar char="•"/>
            </a:pPr>
            <a:r>
              <a:rPr lang="en-US" altLang="ja-JP" sz="2000" dirty="0">
                <a:solidFill>
                  <a:srgbClr val="000000"/>
                </a:solidFill>
                <a:latin typeface="Hiragino Kaku Gothic Pro W3" panose="020B0300000000000000" pitchFamily="34" charset="-128"/>
                <a:ea typeface="Hiragino Kaku Gothic Pro W3" panose="020B0300000000000000" pitchFamily="34" charset="-128"/>
              </a:rPr>
              <a:t>2</a:t>
            </a:r>
            <a:r>
              <a:rPr lang="ja-JP" altLang="en-US" sz="2000">
                <a:solidFill>
                  <a:srgbClr val="000000"/>
                </a:solidFill>
                <a:effectLst/>
                <a:latin typeface="Hiragino Kaku Gothic Pro W3" panose="020B0300000000000000" pitchFamily="34" charset="-128"/>
                <a:ea typeface="Hiragino Kaku Gothic Pro W3" panose="020B0300000000000000" pitchFamily="34" charset="-128"/>
              </a:rPr>
              <a:t>つの異なるマルチプリシティ</a:t>
            </a:r>
            <a:r>
              <a:rPr lang="en-US" altLang="ja-JP" sz="2000" dirty="0" err="1">
                <a:solidFill>
                  <a:srgbClr val="000000"/>
                </a:solidFill>
                <a:effectLst/>
                <a:latin typeface="Hiragino Kaku Gothic Pro W3" panose="020B0300000000000000" pitchFamily="34" charset="-128"/>
                <a:ea typeface="Hiragino Kaku Gothic Pro W3" panose="020B0300000000000000" pitchFamily="34" charset="-128"/>
              </a:rPr>
              <a:t>dN</a:t>
            </a:r>
            <a:r>
              <a:rPr lang="en-US" altLang="ja-JP" sz="2000" baseline="-25000" dirty="0" err="1">
                <a:solidFill>
                  <a:srgbClr val="000000"/>
                </a:solidFill>
                <a:effectLst/>
                <a:latin typeface="Hiragino Kaku Gothic Pro W3" panose="020B0300000000000000" pitchFamily="34" charset="-128"/>
                <a:ea typeface="Hiragino Kaku Gothic Pro W3" panose="020B0300000000000000" pitchFamily="34" charset="-128"/>
              </a:rPr>
              <a:t>ch</a:t>
            </a:r>
            <a:r>
              <a:rPr lang="en-US" altLang="ja-JP" sz="2000" dirty="0">
                <a:solidFill>
                  <a:srgbClr val="000000"/>
                </a:solidFill>
                <a:effectLst/>
                <a:latin typeface="Hiragino Kaku Gothic Pro W3" panose="020B0300000000000000" pitchFamily="34" charset="-128"/>
                <a:ea typeface="Hiragino Kaku Gothic Pro W3" panose="020B0300000000000000" pitchFamily="34" charset="-128"/>
              </a:rPr>
              <a:t>/</a:t>
            </a:r>
            <a:r>
              <a:rPr lang="en-US" altLang="ja-JP" sz="2000" dirty="0" err="1">
                <a:solidFill>
                  <a:srgbClr val="000000"/>
                </a:solidFill>
                <a:effectLst/>
                <a:latin typeface="Hiragino Kaku Gothic Pro W3" panose="020B0300000000000000" pitchFamily="34" charset="-128"/>
                <a:ea typeface="Hiragino Kaku Gothic Pro W3" panose="020B0300000000000000" pitchFamily="34" charset="-128"/>
              </a:rPr>
              <a:t>dη</a:t>
            </a:r>
            <a:r>
              <a:rPr lang="ja-JP" altLang="en-US" sz="2000">
                <a:solidFill>
                  <a:srgbClr val="000000"/>
                </a:solidFill>
                <a:effectLst/>
                <a:latin typeface="Hiragino Kaku Gothic Pro W3" panose="020B0300000000000000" pitchFamily="34" charset="-128"/>
                <a:ea typeface="Hiragino Kaku Gothic Pro W3" panose="020B0300000000000000" pitchFamily="34" charset="-128"/>
              </a:rPr>
              <a:t>事象での測定</a:t>
            </a:r>
          </a:p>
          <a:p>
            <a:endParaRPr lang="en-US"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8A7987D5-23B0-5B87-9EFF-E2C8EE11575B}"/>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spTree>
    <p:extLst>
      <p:ext uri="{BB962C8B-B14F-4D97-AF65-F5344CB8AC3E}">
        <p14:creationId xmlns:p14="http://schemas.microsoft.com/office/powerpoint/2010/main" val="2791657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843E67-1E5E-54BA-7D24-61F840E512BB}"/>
              </a:ext>
            </a:extLst>
          </p:cNvPr>
          <p:cNvSpPr>
            <a:spLocks noGrp="1"/>
          </p:cNvSpPr>
          <p:nvPr>
            <p:ph type="title"/>
          </p:nvPr>
        </p:nvSpPr>
        <p:spPr/>
        <p:txBody>
          <a:bodyPr/>
          <a:lstStyle/>
          <a:p>
            <a:r>
              <a:rPr lang="en-US" altLang="ja-JP" dirty="0" err="1"/>
              <a:t>直接光子、測定の基本</a:t>
            </a:r>
            <a:endParaRPr lang="en-US" dirty="0"/>
          </a:p>
        </p:txBody>
      </p:sp>
    </p:spTree>
    <p:extLst>
      <p:ext uri="{BB962C8B-B14F-4D97-AF65-F5344CB8AC3E}">
        <p14:creationId xmlns:p14="http://schemas.microsoft.com/office/powerpoint/2010/main" val="2838761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B8236-5819-4712-7103-A1D0D1C4F362}"/>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2E389BA2-9A02-F737-88E8-3AFF471D3621}"/>
              </a:ext>
            </a:extLst>
          </p:cNvPr>
          <p:cNvPicPr>
            <a:picLocks noChangeAspect="1"/>
          </p:cNvPicPr>
          <p:nvPr/>
        </p:nvPicPr>
        <p:blipFill>
          <a:blip r:embed="rId3"/>
          <a:stretch>
            <a:fillRect/>
          </a:stretch>
        </p:blipFill>
        <p:spPr>
          <a:xfrm>
            <a:off x="4761053" y="1061100"/>
            <a:ext cx="7430947" cy="3885059"/>
          </a:xfrm>
          <a:prstGeom prst="rect">
            <a:avLst/>
          </a:prstGeom>
        </p:spPr>
      </p:pic>
      <p:sp>
        <p:nvSpPr>
          <p:cNvPr id="2" name="コンテンツ プレースホルダー 1">
            <a:extLst>
              <a:ext uri="{FF2B5EF4-FFF2-40B4-BE49-F238E27FC236}">
                <a16:creationId xmlns:a16="http://schemas.microsoft.com/office/drawing/2014/main" id="{E04B0794-9695-8EA1-9D40-2177F36F33AE}"/>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光子のソース</a:t>
            </a:r>
            <a:endParaRPr lang="en-US" dirty="0"/>
          </a:p>
        </p:txBody>
      </p:sp>
      <p:sp>
        <p:nvSpPr>
          <p:cNvPr id="3" name="スライド番号プレースホルダー 2">
            <a:extLst>
              <a:ext uri="{FF2B5EF4-FFF2-40B4-BE49-F238E27FC236}">
                <a16:creationId xmlns:a16="http://schemas.microsoft.com/office/drawing/2014/main" id="{E4B36F56-FAA3-842C-CEC3-6536D358737C}"/>
              </a:ext>
            </a:extLst>
          </p:cNvPr>
          <p:cNvSpPr>
            <a:spLocks noGrp="1"/>
          </p:cNvSpPr>
          <p:nvPr>
            <p:ph type="sldNum" sz="quarter" idx="4"/>
          </p:nvPr>
        </p:nvSpPr>
        <p:spPr/>
        <p:txBody>
          <a:bodyPr/>
          <a:lstStyle/>
          <a:p>
            <a:fld id="{2066355A-084C-D24E-9AD2-7E4FC41EA627}" type="slidenum">
              <a:rPr lang="en-US" smtClean="0"/>
              <a:pPr/>
              <a:t>15</a:t>
            </a:fld>
            <a:endParaRPr lang="en-US" dirty="0"/>
          </a:p>
        </p:txBody>
      </p:sp>
      <p:sp>
        <p:nvSpPr>
          <p:cNvPr id="4" name="テキスト プレースホルダー 3">
            <a:extLst>
              <a:ext uri="{FF2B5EF4-FFF2-40B4-BE49-F238E27FC236}">
                <a16:creationId xmlns:a16="http://schemas.microsoft.com/office/drawing/2014/main" id="{A2C7FD72-FF34-46EF-5BBF-F9B1F8A5729B}"/>
              </a:ext>
            </a:extLst>
          </p:cNvPr>
          <p:cNvSpPr>
            <a:spLocks noGrp="1"/>
          </p:cNvSpPr>
          <p:nvPr>
            <p:ph type="body" sz="quarter" idx="11"/>
          </p:nvPr>
        </p:nvSpPr>
        <p:spPr/>
        <p:txBody>
          <a:bodyPr>
            <a:normAutofit/>
          </a:bodyPr>
          <a:lstStyle/>
          <a:p>
            <a:pPr>
              <a:buFont typeface="Arial" panose="020B0604020202020204" pitchFamily="34" charset="0"/>
              <a:buChar char="•"/>
            </a:pPr>
            <a:r>
              <a:rPr lang="ja-JP" altLang="en-US" sz="1800">
                <a:solidFill>
                  <a:srgbClr val="0432FF"/>
                </a:solidFill>
                <a:effectLst/>
                <a:latin typeface="Hiragino Kaku Gothic Pro W3" panose="020B0300000000000000" pitchFamily="34" charset="-128"/>
                <a:ea typeface="Hiragino Kaku Gothic Pro W3" panose="020B0300000000000000" pitchFamily="34" charset="-128"/>
              </a:rPr>
              <a:t>直接</a:t>
            </a:r>
            <a:r>
              <a:rPr lang="ja-JP" altLang="en-US" sz="1800">
                <a:solidFill>
                  <a:srgbClr val="0432FF"/>
                </a:solidFill>
                <a:latin typeface="Hiragino Kaku Gothic Pro W3" panose="020B0300000000000000" pitchFamily="34" charset="-128"/>
                <a:ea typeface="Hiragino Kaku Gothic Pro W3" panose="020B0300000000000000" pitchFamily="34" charset="-128"/>
              </a:rPr>
              <a:t>光子</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a:effectLst/>
                <a:latin typeface="Hiragino Kaku Gothic Pro W3" panose="020B0300000000000000" pitchFamily="34" charset="-128"/>
                <a:ea typeface="Hiragino Kaku Gothic Pro W3" panose="020B0300000000000000" pitchFamily="34" charset="-128"/>
              </a:rPr>
              <a:t>= </a:t>
            </a:r>
            <a:r>
              <a:rPr lang="ja-JP" altLang="en-US" sz="1800">
                <a:effectLst/>
                <a:latin typeface="Hiragino Kaku Gothic Pro W3" panose="020B0300000000000000" pitchFamily="34" charset="-128"/>
                <a:ea typeface="Hiragino Kaku Gothic Pro W3" panose="020B0300000000000000" pitchFamily="34" charset="-128"/>
              </a:rPr>
              <a:t>崩壊</a:t>
            </a:r>
            <a:r>
              <a:rPr lang="ja-JP" altLang="en-US" sz="1800">
                <a:latin typeface="Hiragino Kaku Gothic Pro W3" panose="020B0300000000000000" pitchFamily="34" charset="-128"/>
                <a:ea typeface="Hiragino Kaku Gothic Pro W3" panose="020B0300000000000000" pitchFamily="34" charset="-128"/>
              </a:rPr>
              <a:t>光子</a:t>
            </a:r>
            <a:r>
              <a:rPr lang="ja-JP" altLang="en-US" sz="1800">
                <a:effectLst/>
                <a:latin typeface="Hiragino Kaku Gothic Pro W3" panose="020B0300000000000000" pitchFamily="34" charset="-128"/>
                <a:ea typeface="Hiragino Kaku Gothic Pro W3" panose="020B0300000000000000" pitchFamily="34" charset="-128"/>
              </a:rPr>
              <a:t>でないもの</a:t>
            </a:r>
            <a:endParaRPr lang="en-US" altLang="ja-JP" sz="1800" dirty="0">
              <a:latin typeface="Hiragino Kaku Gothic Pro W3" panose="020B0300000000000000" pitchFamily="34" charset="-128"/>
              <a:ea typeface="Hiragino Kaku Gothic Pro W3" panose="020B0300000000000000" pitchFamily="34" charset="-128"/>
            </a:endParaRPr>
          </a:p>
          <a:p>
            <a:pPr lvl="3">
              <a:buFont typeface="Arial" panose="020B0604020202020204" pitchFamily="34" charset="0"/>
              <a:buChar char="•"/>
            </a:pPr>
            <a:endParaRPr lang="en-US" altLang="ja-JP" sz="1800" dirty="0">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endParaRPr lang="en-US" altLang="ja-JP" sz="1800" dirty="0">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endParaRPr lang="en-US" altLang="ja-JP" sz="1800" dirty="0">
              <a:solidFill>
                <a:srgbClr val="C00000"/>
              </a:solidFill>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重イオン</a:t>
            </a: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(A+A)</a:t>
            </a: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衝突実験 </a:t>
            </a:r>
          </a:p>
          <a:p>
            <a:pPr marL="742950" lvl="1" indent="-285750">
              <a:buFont typeface="Arial" panose="020B0604020202020204" pitchFamily="34" charset="0"/>
              <a:buChar char="•"/>
            </a:pP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Prompt photon </a:t>
            </a:r>
          </a:p>
          <a:p>
            <a:pPr marL="742950" lvl="1" indent="-285750">
              <a:buFont typeface="Arial" panose="020B0604020202020204" pitchFamily="34" charset="0"/>
              <a:buChar char="•"/>
            </a:pP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Thermal </a:t>
            </a:r>
          </a:p>
          <a:p>
            <a:pPr marL="742950" lvl="1" indent="-285750">
              <a:buFont typeface="Arial" panose="020B0604020202020204" pitchFamily="34" charset="0"/>
              <a:buChar char="•"/>
            </a:pP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他</a:t>
            </a:r>
            <a:endParaRPr lang="en-US" altLang="ja-JP" sz="1800" dirty="0">
              <a:solidFill>
                <a:schemeClr val="bg1"/>
              </a:solidFill>
              <a:effectLst/>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solidFill>
                <a:schemeClr val="bg1"/>
              </a:solidFill>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endParaRPr lang="en-US" altLang="ja-JP" sz="1800" dirty="0">
              <a:solidFill>
                <a:schemeClr val="bg1"/>
              </a:solidFill>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陽子</a:t>
            </a: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a:t>
            </a: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陽子</a:t>
            </a: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a:t>
            </a:r>
            <a:r>
              <a:rPr lang="en-US" altLang="ja-JP" sz="1800" dirty="0" err="1">
                <a:solidFill>
                  <a:schemeClr val="bg1"/>
                </a:solidFill>
                <a:effectLst/>
                <a:latin typeface="Hiragino Kaku Gothic Pro W3" panose="020B0300000000000000" pitchFamily="34" charset="-128"/>
                <a:ea typeface="Hiragino Kaku Gothic Pro W3" panose="020B0300000000000000" pitchFamily="34" charset="-128"/>
              </a:rPr>
              <a:t>p+p</a:t>
            </a: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a:t>
            </a: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衝突実験</a:t>
            </a:r>
          </a:p>
          <a:p>
            <a:pPr marL="742950" lvl="1" indent="-285750">
              <a:buFont typeface="Arial" panose="020B0604020202020204" pitchFamily="34" charset="0"/>
              <a:buChar char="•"/>
            </a:pP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Prompt photon(</a:t>
            </a: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通常はこれだけ</a:t>
            </a: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a:t>
            </a:r>
          </a:p>
          <a:p>
            <a:pPr marL="57150" indent="0">
              <a:buNone/>
            </a:pP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	</a:t>
            </a: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重イオン</a:t>
            </a: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(A+A)</a:t>
            </a: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衝突実験</a:t>
            </a:r>
            <a:r>
              <a:rPr lang="ja-JP" altLang="en-US" sz="1800">
                <a:solidFill>
                  <a:schemeClr val="bg1"/>
                </a:solidFill>
                <a:latin typeface="Hiragino Kaku Gothic Pro W3" panose="020B0300000000000000" pitchFamily="34" charset="-128"/>
                <a:ea typeface="Hiragino Kaku Gothic Pro W3" panose="020B0300000000000000" pitchFamily="34" charset="-128"/>
              </a:rPr>
              <a:t>との類推から</a:t>
            </a:r>
            <a:endParaRPr lang="en-US" altLang="ja-JP" sz="1800" dirty="0">
              <a:solidFill>
                <a:schemeClr val="bg1"/>
              </a:solidFill>
              <a:effectLst/>
              <a:latin typeface="Hiragino Kaku Gothic Pro W3" panose="020B0300000000000000" pitchFamily="34" charset="-128"/>
              <a:ea typeface="Hiragino Kaku Gothic Pro W3" panose="020B0300000000000000" pitchFamily="34" charset="-128"/>
            </a:endParaRPr>
          </a:p>
          <a:p>
            <a:pPr marL="742950" lvl="1" indent="-285750">
              <a:buFont typeface="Arial" panose="020B0604020202020204" pitchFamily="34" charset="0"/>
              <a:buChar char="•"/>
            </a:pPr>
            <a:r>
              <a:rPr lang="en-US" altLang="ja-JP" sz="1800" dirty="0">
                <a:solidFill>
                  <a:schemeClr val="bg1"/>
                </a:solidFill>
                <a:latin typeface="Hiragino Kaku Gothic Pro W3" panose="020B0300000000000000" pitchFamily="34" charset="-128"/>
                <a:ea typeface="Hiragino Kaku Gothic Pro W3" panose="020B0300000000000000" pitchFamily="34" charset="-128"/>
              </a:rPr>
              <a:t>HM</a:t>
            </a:r>
            <a:r>
              <a:rPr lang="ja-JP" altLang="en-US" sz="1800">
                <a:solidFill>
                  <a:schemeClr val="bg1"/>
                </a:solidFill>
                <a:latin typeface="Hiragino Kaku Gothic Pro W3" panose="020B0300000000000000" pitchFamily="34" charset="-128"/>
                <a:ea typeface="Hiragino Kaku Gothic Pro W3" panose="020B0300000000000000" pitchFamily="34" charset="-128"/>
              </a:rPr>
              <a:t>事象なら</a:t>
            </a:r>
            <a:r>
              <a:rPr lang="en-US" altLang="ja-JP" sz="1800" dirty="0">
                <a:solidFill>
                  <a:schemeClr val="bg1"/>
                </a:solidFill>
                <a:latin typeface="Hiragino Kaku Gothic Pro W3" panose="020B0300000000000000" pitchFamily="34" charset="-128"/>
                <a:ea typeface="Hiragino Kaku Gothic Pro W3" panose="020B0300000000000000" pitchFamily="34" charset="-128"/>
              </a:rPr>
              <a:t>Thermal</a:t>
            </a:r>
            <a:r>
              <a:rPr lang="ja-JP" altLang="en-US" sz="1800">
                <a:solidFill>
                  <a:schemeClr val="bg1"/>
                </a:solidFill>
                <a:latin typeface="Hiragino Kaku Gothic Pro W3" panose="020B0300000000000000" pitchFamily="34" charset="-128"/>
                <a:ea typeface="Hiragino Kaku Gothic Pro W3" panose="020B0300000000000000" pitchFamily="34" charset="-128"/>
              </a:rPr>
              <a:t>もあるかも</a:t>
            </a:r>
            <a:endParaRPr lang="en-US" altLang="ja-JP" sz="1800" dirty="0">
              <a:solidFill>
                <a:schemeClr val="bg1"/>
              </a:solidFill>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6B5B65AE-0CB6-7D79-3686-05EA2EC4BEF4}"/>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sp>
        <p:nvSpPr>
          <p:cNvPr id="7" name="円/楕円 6">
            <a:extLst>
              <a:ext uri="{FF2B5EF4-FFF2-40B4-BE49-F238E27FC236}">
                <a16:creationId xmlns:a16="http://schemas.microsoft.com/office/drawing/2014/main" id="{EC035648-9AE4-838F-CE5E-1C6105799F67}"/>
              </a:ext>
            </a:extLst>
          </p:cNvPr>
          <p:cNvSpPr/>
          <p:nvPr/>
        </p:nvSpPr>
        <p:spPr>
          <a:xfrm>
            <a:off x="6206837" y="1758707"/>
            <a:ext cx="1472505" cy="679694"/>
          </a:xfrm>
          <a:prstGeom prst="ellipse">
            <a:avLst/>
          </a:prstGeom>
          <a:noFill/>
          <a:ln w="25400">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432FF"/>
              </a:solidFill>
            </a:endParaRPr>
          </a:p>
        </p:txBody>
      </p:sp>
      <p:pic>
        <p:nvPicPr>
          <p:cNvPr id="18" name="図 17">
            <a:extLst>
              <a:ext uri="{FF2B5EF4-FFF2-40B4-BE49-F238E27FC236}">
                <a16:creationId xmlns:a16="http://schemas.microsoft.com/office/drawing/2014/main" id="{FD2F1671-ABB7-A2EB-C78F-4176DBD4B6C2}"/>
              </a:ext>
            </a:extLst>
          </p:cNvPr>
          <p:cNvPicPr>
            <a:picLocks noChangeAspect="1"/>
          </p:cNvPicPr>
          <p:nvPr/>
        </p:nvPicPr>
        <p:blipFill>
          <a:blip r:embed="rId4"/>
          <a:stretch>
            <a:fillRect/>
          </a:stretch>
        </p:blipFill>
        <p:spPr>
          <a:xfrm>
            <a:off x="2752751" y="1574673"/>
            <a:ext cx="2008302" cy="310718"/>
          </a:xfrm>
          <a:prstGeom prst="rect">
            <a:avLst/>
          </a:prstGeom>
        </p:spPr>
      </p:pic>
    </p:spTree>
    <p:extLst>
      <p:ext uri="{BB962C8B-B14F-4D97-AF65-F5344CB8AC3E}">
        <p14:creationId xmlns:p14="http://schemas.microsoft.com/office/powerpoint/2010/main" val="1085704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CF0D536-8C8A-BFEF-EE16-14E41E8B12D6}"/>
              </a:ext>
            </a:extLst>
          </p:cNvPr>
          <p:cNvPicPr>
            <a:picLocks noChangeAspect="1"/>
          </p:cNvPicPr>
          <p:nvPr/>
        </p:nvPicPr>
        <p:blipFill>
          <a:blip r:embed="rId3"/>
          <a:stretch>
            <a:fillRect/>
          </a:stretch>
        </p:blipFill>
        <p:spPr>
          <a:xfrm>
            <a:off x="4761053" y="1061100"/>
            <a:ext cx="7430947" cy="3885059"/>
          </a:xfrm>
          <a:prstGeom prst="rect">
            <a:avLst/>
          </a:prstGeom>
        </p:spPr>
      </p:pic>
      <p:sp>
        <p:nvSpPr>
          <p:cNvPr id="2" name="コンテンツ プレースホルダー 1">
            <a:extLst>
              <a:ext uri="{FF2B5EF4-FFF2-40B4-BE49-F238E27FC236}">
                <a16:creationId xmlns:a16="http://schemas.microsoft.com/office/drawing/2014/main" id="{EEE9FB29-354D-C51E-2C4D-74C20F355570}"/>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直接光子のソース</a:t>
            </a:r>
            <a:endParaRPr lang="en-US" dirty="0"/>
          </a:p>
        </p:txBody>
      </p:sp>
      <p:sp>
        <p:nvSpPr>
          <p:cNvPr id="3" name="スライド番号プレースホルダー 2">
            <a:extLst>
              <a:ext uri="{FF2B5EF4-FFF2-40B4-BE49-F238E27FC236}">
                <a16:creationId xmlns:a16="http://schemas.microsoft.com/office/drawing/2014/main" id="{04F64883-2127-1958-F79C-9F6541077E28}"/>
              </a:ext>
            </a:extLst>
          </p:cNvPr>
          <p:cNvSpPr>
            <a:spLocks noGrp="1"/>
          </p:cNvSpPr>
          <p:nvPr>
            <p:ph type="sldNum" sz="quarter" idx="4"/>
          </p:nvPr>
        </p:nvSpPr>
        <p:spPr/>
        <p:txBody>
          <a:bodyPr/>
          <a:lstStyle/>
          <a:p>
            <a:fld id="{2066355A-084C-D24E-9AD2-7E4FC41EA627}" type="slidenum">
              <a:rPr lang="en-US" smtClean="0"/>
              <a:pPr/>
              <a:t>16</a:t>
            </a:fld>
            <a:endParaRPr lang="en-US" dirty="0"/>
          </a:p>
        </p:txBody>
      </p:sp>
      <p:sp>
        <p:nvSpPr>
          <p:cNvPr id="4" name="テキスト プレースホルダー 3">
            <a:extLst>
              <a:ext uri="{FF2B5EF4-FFF2-40B4-BE49-F238E27FC236}">
                <a16:creationId xmlns:a16="http://schemas.microsoft.com/office/drawing/2014/main" id="{29001E44-1E5C-7EFA-2A54-F3382C65EF14}"/>
              </a:ext>
            </a:extLst>
          </p:cNvPr>
          <p:cNvSpPr>
            <a:spLocks noGrp="1"/>
          </p:cNvSpPr>
          <p:nvPr>
            <p:ph type="body" sz="quarter" idx="11"/>
          </p:nvPr>
        </p:nvSpPr>
        <p:spPr/>
        <p:txBody>
          <a:bodyPr>
            <a:normAutofit/>
          </a:bodyPr>
          <a:lstStyle/>
          <a:p>
            <a:pPr>
              <a:buFont typeface="Arial" panose="020B0604020202020204" pitchFamily="34" charset="0"/>
              <a:buChar char="•"/>
            </a:pPr>
            <a:r>
              <a:rPr lang="ja-JP" altLang="en-US" sz="1800">
                <a:solidFill>
                  <a:srgbClr val="0432FF"/>
                </a:solidFill>
                <a:effectLst/>
                <a:latin typeface="Hiragino Kaku Gothic Pro W3" panose="020B0300000000000000" pitchFamily="34" charset="-128"/>
                <a:ea typeface="Hiragino Kaku Gothic Pro W3" panose="020B0300000000000000" pitchFamily="34" charset="-128"/>
              </a:rPr>
              <a:t>直接</a:t>
            </a:r>
            <a:r>
              <a:rPr lang="ja-JP" altLang="en-US" sz="1800">
                <a:solidFill>
                  <a:srgbClr val="0432FF"/>
                </a:solidFill>
                <a:latin typeface="Hiragino Kaku Gothic Pro W3" panose="020B0300000000000000" pitchFamily="34" charset="-128"/>
                <a:ea typeface="Hiragino Kaku Gothic Pro W3" panose="020B0300000000000000" pitchFamily="34" charset="-128"/>
              </a:rPr>
              <a:t>光子</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a:effectLst/>
                <a:latin typeface="Hiragino Kaku Gothic Pro W3" panose="020B0300000000000000" pitchFamily="34" charset="-128"/>
                <a:ea typeface="Hiragino Kaku Gothic Pro W3" panose="020B0300000000000000" pitchFamily="34" charset="-128"/>
              </a:rPr>
              <a:t>= </a:t>
            </a:r>
            <a:r>
              <a:rPr lang="ja-JP" altLang="en-US" sz="1800">
                <a:effectLst/>
                <a:latin typeface="Hiragino Kaku Gothic Pro W3" panose="020B0300000000000000" pitchFamily="34" charset="-128"/>
                <a:ea typeface="Hiragino Kaku Gothic Pro W3" panose="020B0300000000000000" pitchFamily="34" charset="-128"/>
              </a:rPr>
              <a:t>崩壊</a:t>
            </a:r>
            <a:r>
              <a:rPr lang="ja-JP" altLang="en-US" sz="1800">
                <a:latin typeface="Hiragino Kaku Gothic Pro W3" panose="020B0300000000000000" pitchFamily="34" charset="-128"/>
                <a:ea typeface="Hiragino Kaku Gothic Pro W3" panose="020B0300000000000000" pitchFamily="34" charset="-128"/>
              </a:rPr>
              <a:t>光子</a:t>
            </a:r>
            <a:r>
              <a:rPr lang="ja-JP" altLang="en-US" sz="1800">
                <a:effectLst/>
                <a:latin typeface="Hiragino Kaku Gothic Pro W3" panose="020B0300000000000000" pitchFamily="34" charset="-128"/>
                <a:ea typeface="Hiragino Kaku Gothic Pro W3" panose="020B0300000000000000" pitchFamily="34" charset="-128"/>
              </a:rPr>
              <a:t>でないもの</a:t>
            </a:r>
            <a:endParaRPr lang="en-US" altLang="ja-JP" sz="1800" dirty="0">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endParaRPr lang="en-US" altLang="ja-JP" sz="1800" dirty="0">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endParaRPr lang="en-US" altLang="ja-JP" sz="1800" dirty="0">
              <a:solidFill>
                <a:srgbClr val="C00000"/>
              </a:solidFill>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r>
              <a:rPr lang="ja-JP" altLang="en-US" sz="1800">
                <a:solidFill>
                  <a:srgbClr val="C00000"/>
                </a:solidFill>
                <a:effectLst/>
                <a:latin typeface="Hiragino Kaku Gothic Pro W3" panose="020B0300000000000000" pitchFamily="34" charset="-128"/>
                <a:ea typeface="Hiragino Kaku Gothic Pro W3" panose="020B0300000000000000" pitchFamily="34" charset="-128"/>
              </a:rPr>
              <a:t>重イオン</a:t>
            </a:r>
            <a:r>
              <a:rPr lang="en-US" altLang="ja-JP" sz="1800" dirty="0">
                <a:solidFill>
                  <a:srgbClr val="C00000"/>
                </a:solidFill>
                <a:effectLst/>
                <a:latin typeface="Hiragino Kaku Gothic Pro W3" panose="020B0300000000000000" pitchFamily="34" charset="-128"/>
                <a:ea typeface="Hiragino Kaku Gothic Pro W3" panose="020B0300000000000000" pitchFamily="34" charset="-128"/>
              </a:rPr>
              <a:t>(A+A)</a:t>
            </a:r>
            <a:r>
              <a:rPr lang="ja-JP" altLang="en-US" sz="1800">
                <a:solidFill>
                  <a:srgbClr val="C00000"/>
                </a:solidFill>
                <a:effectLst/>
                <a:latin typeface="Hiragino Kaku Gothic Pro W3" panose="020B0300000000000000" pitchFamily="34" charset="-128"/>
                <a:ea typeface="Hiragino Kaku Gothic Pro W3" panose="020B0300000000000000" pitchFamily="34" charset="-128"/>
              </a:rPr>
              <a:t>衝突実験</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 </a:t>
            </a:r>
          </a:p>
          <a:p>
            <a:pPr marL="742950" lvl="1" indent="-285750">
              <a:buFont typeface="Arial" panose="020B0604020202020204" pitchFamily="34" charset="0"/>
              <a:buChar char="•"/>
            </a:pP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Prompt photon </a:t>
            </a:r>
          </a:p>
          <a:p>
            <a:pPr marL="742950" lvl="1" indent="-285750">
              <a:buFont typeface="Arial" panose="020B0604020202020204" pitchFamily="34" charset="0"/>
              <a:buChar char="•"/>
            </a:pP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Thermal </a:t>
            </a:r>
          </a:p>
          <a:p>
            <a:pPr marL="742950" lvl="1" indent="-285750">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他</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endParaRPr lang="en-US" altLang="ja-JP" sz="1800" dirty="0">
              <a:solidFill>
                <a:srgbClr val="009051"/>
              </a:solidFill>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陽子</a:t>
            </a: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a:t>
            </a: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陽子</a:t>
            </a: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a:t>
            </a:r>
            <a:r>
              <a:rPr lang="en-US" altLang="ja-JP" sz="1800" dirty="0" err="1">
                <a:solidFill>
                  <a:schemeClr val="bg1"/>
                </a:solidFill>
                <a:effectLst/>
                <a:latin typeface="Hiragino Kaku Gothic Pro W3" panose="020B0300000000000000" pitchFamily="34" charset="-128"/>
                <a:ea typeface="Hiragino Kaku Gothic Pro W3" panose="020B0300000000000000" pitchFamily="34" charset="-128"/>
              </a:rPr>
              <a:t>p+p</a:t>
            </a: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a:t>
            </a: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衝突実験</a:t>
            </a:r>
          </a:p>
          <a:p>
            <a:pPr marL="742950" lvl="1" indent="-285750">
              <a:buFont typeface="Arial" panose="020B0604020202020204" pitchFamily="34" charset="0"/>
              <a:buChar char="•"/>
            </a:pP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Prompt photon(</a:t>
            </a: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通常はこれだけ</a:t>
            </a: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a:t>
            </a:r>
          </a:p>
          <a:p>
            <a:pPr marL="57150" indent="0">
              <a:buNone/>
            </a:pP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	</a:t>
            </a: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重イオン</a:t>
            </a:r>
            <a:r>
              <a:rPr lang="en-US" altLang="ja-JP" sz="1800" dirty="0">
                <a:solidFill>
                  <a:schemeClr val="bg1"/>
                </a:solidFill>
                <a:effectLst/>
                <a:latin typeface="Hiragino Kaku Gothic Pro W3" panose="020B0300000000000000" pitchFamily="34" charset="-128"/>
                <a:ea typeface="Hiragino Kaku Gothic Pro W3" panose="020B0300000000000000" pitchFamily="34" charset="-128"/>
              </a:rPr>
              <a:t>(A+A)</a:t>
            </a: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衝突実験</a:t>
            </a:r>
            <a:r>
              <a:rPr lang="ja-JP" altLang="en-US" sz="1800">
                <a:solidFill>
                  <a:schemeClr val="bg1"/>
                </a:solidFill>
                <a:latin typeface="Hiragino Kaku Gothic Pro W3" panose="020B0300000000000000" pitchFamily="34" charset="-128"/>
                <a:ea typeface="Hiragino Kaku Gothic Pro W3" panose="020B0300000000000000" pitchFamily="34" charset="-128"/>
              </a:rPr>
              <a:t>との類推から</a:t>
            </a:r>
            <a:endParaRPr lang="en-US" altLang="ja-JP" sz="1800" dirty="0">
              <a:solidFill>
                <a:schemeClr val="bg1"/>
              </a:solidFill>
              <a:effectLst/>
              <a:latin typeface="Hiragino Kaku Gothic Pro W3" panose="020B0300000000000000" pitchFamily="34" charset="-128"/>
              <a:ea typeface="Hiragino Kaku Gothic Pro W3" panose="020B0300000000000000" pitchFamily="34" charset="-128"/>
            </a:endParaRPr>
          </a:p>
          <a:p>
            <a:pPr marL="742950" lvl="1" indent="-285750">
              <a:buFont typeface="Arial" panose="020B0604020202020204" pitchFamily="34" charset="0"/>
              <a:buChar char="•"/>
            </a:pPr>
            <a:r>
              <a:rPr lang="en-US" altLang="ja-JP" sz="1800" dirty="0">
                <a:solidFill>
                  <a:schemeClr val="bg1"/>
                </a:solidFill>
                <a:latin typeface="Hiragino Kaku Gothic Pro W3" panose="020B0300000000000000" pitchFamily="34" charset="-128"/>
                <a:ea typeface="Hiragino Kaku Gothic Pro W3" panose="020B0300000000000000" pitchFamily="34" charset="-128"/>
              </a:rPr>
              <a:t>HM</a:t>
            </a:r>
            <a:r>
              <a:rPr lang="ja-JP" altLang="en-US" sz="1800">
                <a:solidFill>
                  <a:schemeClr val="bg1"/>
                </a:solidFill>
                <a:latin typeface="Hiragino Kaku Gothic Pro W3" panose="020B0300000000000000" pitchFamily="34" charset="-128"/>
                <a:ea typeface="Hiragino Kaku Gothic Pro W3" panose="020B0300000000000000" pitchFamily="34" charset="-128"/>
              </a:rPr>
              <a:t>事象なら</a:t>
            </a:r>
            <a:r>
              <a:rPr lang="en-US" altLang="ja-JP" sz="1800" dirty="0">
                <a:solidFill>
                  <a:schemeClr val="bg1"/>
                </a:solidFill>
                <a:latin typeface="Hiragino Kaku Gothic Pro W3" panose="020B0300000000000000" pitchFamily="34" charset="-128"/>
                <a:ea typeface="Hiragino Kaku Gothic Pro W3" panose="020B0300000000000000" pitchFamily="34" charset="-128"/>
              </a:rPr>
              <a:t>Thermal</a:t>
            </a:r>
            <a:r>
              <a:rPr lang="ja-JP" altLang="en-US" sz="1800">
                <a:solidFill>
                  <a:schemeClr val="bg1"/>
                </a:solidFill>
                <a:latin typeface="Hiragino Kaku Gothic Pro W3" panose="020B0300000000000000" pitchFamily="34" charset="-128"/>
                <a:ea typeface="Hiragino Kaku Gothic Pro W3" panose="020B0300000000000000" pitchFamily="34" charset="-128"/>
              </a:rPr>
              <a:t>もあるかも</a:t>
            </a:r>
            <a:endParaRPr lang="en-US" altLang="ja-JP" sz="1800" dirty="0">
              <a:solidFill>
                <a:schemeClr val="bg1"/>
              </a:solidFill>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D9222430-873E-E7A0-2E47-4F52C35B47A5}"/>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sp>
        <p:nvSpPr>
          <p:cNvPr id="7" name="円/楕円 6">
            <a:extLst>
              <a:ext uri="{FF2B5EF4-FFF2-40B4-BE49-F238E27FC236}">
                <a16:creationId xmlns:a16="http://schemas.microsoft.com/office/drawing/2014/main" id="{59399031-141F-9D2A-2BD8-8AF515F79921}"/>
              </a:ext>
            </a:extLst>
          </p:cNvPr>
          <p:cNvSpPr/>
          <p:nvPr/>
        </p:nvSpPr>
        <p:spPr>
          <a:xfrm rot="287080">
            <a:off x="4546577" y="2380208"/>
            <a:ext cx="7101191" cy="1860802"/>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図 12">
            <a:extLst>
              <a:ext uri="{FF2B5EF4-FFF2-40B4-BE49-F238E27FC236}">
                <a16:creationId xmlns:a16="http://schemas.microsoft.com/office/drawing/2014/main" id="{D3312DB4-388E-0EBC-4B3B-FDF2782B207F}"/>
              </a:ext>
            </a:extLst>
          </p:cNvPr>
          <p:cNvPicPr>
            <a:picLocks noChangeAspect="1"/>
          </p:cNvPicPr>
          <p:nvPr/>
        </p:nvPicPr>
        <p:blipFill>
          <a:blip r:embed="rId4"/>
          <a:stretch>
            <a:fillRect/>
          </a:stretch>
        </p:blipFill>
        <p:spPr>
          <a:xfrm>
            <a:off x="2752751" y="1574673"/>
            <a:ext cx="2008302" cy="310718"/>
          </a:xfrm>
          <a:prstGeom prst="rect">
            <a:avLst/>
          </a:prstGeom>
        </p:spPr>
      </p:pic>
      <p:sp>
        <p:nvSpPr>
          <p:cNvPr id="15" name="円/楕円 14">
            <a:extLst>
              <a:ext uri="{FF2B5EF4-FFF2-40B4-BE49-F238E27FC236}">
                <a16:creationId xmlns:a16="http://schemas.microsoft.com/office/drawing/2014/main" id="{25030932-48E0-75BD-D80E-16530804F690}"/>
              </a:ext>
            </a:extLst>
          </p:cNvPr>
          <p:cNvSpPr/>
          <p:nvPr/>
        </p:nvSpPr>
        <p:spPr>
          <a:xfrm>
            <a:off x="6206837" y="1758707"/>
            <a:ext cx="1472505" cy="679694"/>
          </a:xfrm>
          <a:prstGeom prst="ellipse">
            <a:avLst/>
          </a:prstGeom>
          <a:noFill/>
          <a:ln w="25400">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432FF"/>
              </a:solidFill>
            </a:endParaRPr>
          </a:p>
        </p:txBody>
      </p:sp>
    </p:spTree>
    <p:extLst>
      <p:ext uri="{BB962C8B-B14F-4D97-AF65-F5344CB8AC3E}">
        <p14:creationId xmlns:p14="http://schemas.microsoft.com/office/powerpoint/2010/main" val="259478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0D460-089B-A173-5A59-0D8B3BACD623}"/>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45A7965B-216A-FAA8-0991-5564FDDE5D10}"/>
              </a:ext>
            </a:extLst>
          </p:cNvPr>
          <p:cNvPicPr>
            <a:picLocks noChangeAspect="1"/>
          </p:cNvPicPr>
          <p:nvPr/>
        </p:nvPicPr>
        <p:blipFill>
          <a:blip r:embed="rId3"/>
          <a:stretch>
            <a:fillRect/>
          </a:stretch>
        </p:blipFill>
        <p:spPr>
          <a:xfrm>
            <a:off x="4761053" y="1061100"/>
            <a:ext cx="7430947" cy="3885059"/>
          </a:xfrm>
          <a:prstGeom prst="rect">
            <a:avLst/>
          </a:prstGeom>
        </p:spPr>
      </p:pic>
      <p:sp>
        <p:nvSpPr>
          <p:cNvPr id="2" name="コンテンツ プレースホルダー 1">
            <a:extLst>
              <a:ext uri="{FF2B5EF4-FFF2-40B4-BE49-F238E27FC236}">
                <a16:creationId xmlns:a16="http://schemas.microsoft.com/office/drawing/2014/main" id="{8D8B2B99-1587-A7DB-FC81-D69C35233E70}"/>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直接光子のソース</a:t>
            </a:r>
            <a:endParaRPr lang="en-US" dirty="0"/>
          </a:p>
        </p:txBody>
      </p:sp>
      <p:sp>
        <p:nvSpPr>
          <p:cNvPr id="3" name="スライド番号プレースホルダー 2">
            <a:extLst>
              <a:ext uri="{FF2B5EF4-FFF2-40B4-BE49-F238E27FC236}">
                <a16:creationId xmlns:a16="http://schemas.microsoft.com/office/drawing/2014/main" id="{764DE23F-6389-E818-83B7-DA3E9899EA9C}"/>
              </a:ext>
            </a:extLst>
          </p:cNvPr>
          <p:cNvSpPr>
            <a:spLocks noGrp="1"/>
          </p:cNvSpPr>
          <p:nvPr>
            <p:ph type="sldNum" sz="quarter" idx="4"/>
          </p:nvPr>
        </p:nvSpPr>
        <p:spPr/>
        <p:txBody>
          <a:bodyPr/>
          <a:lstStyle/>
          <a:p>
            <a:fld id="{2066355A-084C-D24E-9AD2-7E4FC41EA627}" type="slidenum">
              <a:rPr lang="en-US" smtClean="0"/>
              <a:pPr/>
              <a:t>17</a:t>
            </a:fld>
            <a:endParaRPr lang="en-US" dirty="0"/>
          </a:p>
        </p:txBody>
      </p:sp>
      <p:sp>
        <p:nvSpPr>
          <p:cNvPr id="4" name="テキスト プレースホルダー 3">
            <a:extLst>
              <a:ext uri="{FF2B5EF4-FFF2-40B4-BE49-F238E27FC236}">
                <a16:creationId xmlns:a16="http://schemas.microsoft.com/office/drawing/2014/main" id="{D5268873-F644-CF22-1C08-E54EDC9DB957}"/>
              </a:ext>
            </a:extLst>
          </p:cNvPr>
          <p:cNvSpPr>
            <a:spLocks noGrp="1"/>
          </p:cNvSpPr>
          <p:nvPr>
            <p:ph type="body" sz="quarter" idx="11"/>
          </p:nvPr>
        </p:nvSpPr>
        <p:spPr/>
        <p:txBody>
          <a:bodyPr>
            <a:normAutofit/>
          </a:bodyPr>
          <a:lstStyle/>
          <a:p>
            <a:pPr>
              <a:buFont typeface="Arial" panose="020B0604020202020204" pitchFamily="34" charset="0"/>
              <a:buChar char="•"/>
            </a:pPr>
            <a:r>
              <a:rPr lang="ja-JP" altLang="en-US" sz="1800">
                <a:solidFill>
                  <a:srgbClr val="0432FF"/>
                </a:solidFill>
                <a:effectLst/>
                <a:latin typeface="Hiragino Kaku Gothic Pro W3" panose="020B0300000000000000" pitchFamily="34" charset="-128"/>
                <a:ea typeface="Hiragino Kaku Gothic Pro W3" panose="020B0300000000000000" pitchFamily="34" charset="-128"/>
              </a:rPr>
              <a:t>直接</a:t>
            </a:r>
            <a:r>
              <a:rPr lang="ja-JP" altLang="en-US" sz="1800">
                <a:solidFill>
                  <a:srgbClr val="0432FF"/>
                </a:solidFill>
                <a:latin typeface="Hiragino Kaku Gothic Pro W3" panose="020B0300000000000000" pitchFamily="34" charset="-128"/>
                <a:ea typeface="Hiragino Kaku Gothic Pro W3" panose="020B0300000000000000" pitchFamily="34" charset="-128"/>
              </a:rPr>
              <a:t>光子</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a:effectLst/>
                <a:latin typeface="Hiragino Kaku Gothic Pro W3" panose="020B0300000000000000" pitchFamily="34" charset="-128"/>
                <a:ea typeface="Hiragino Kaku Gothic Pro W3" panose="020B0300000000000000" pitchFamily="34" charset="-128"/>
              </a:rPr>
              <a:t>= </a:t>
            </a:r>
            <a:r>
              <a:rPr lang="ja-JP" altLang="en-US" sz="1800">
                <a:effectLst/>
                <a:latin typeface="Hiragino Kaku Gothic Pro W3" panose="020B0300000000000000" pitchFamily="34" charset="-128"/>
                <a:ea typeface="Hiragino Kaku Gothic Pro W3" panose="020B0300000000000000" pitchFamily="34" charset="-128"/>
              </a:rPr>
              <a:t>崩壊</a:t>
            </a:r>
            <a:r>
              <a:rPr lang="ja-JP" altLang="en-US" sz="1800">
                <a:latin typeface="Hiragino Kaku Gothic Pro W3" panose="020B0300000000000000" pitchFamily="34" charset="-128"/>
                <a:ea typeface="Hiragino Kaku Gothic Pro W3" panose="020B0300000000000000" pitchFamily="34" charset="-128"/>
              </a:rPr>
              <a:t>光子</a:t>
            </a:r>
            <a:r>
              <a:rPr lang="ja-JP" altLang="en-US" sz="1800">
                <a:effectLst/>
                <a:latin typeface="Hiragino Kaku Gothic Pro W3" panose="020B0300000000000000" pitchFamily="34" charset="-128"/>
                <a:ea typeface="Hiragino Kaku Gothic Pro W3" panose="020B0300000000000000" pitchFamily="34" charset="-128"/>
              </a:rPr>
              <a:t>でないもの</a:t>
            </a:r>
            <a:endParaRPr lang="en-US" altLang="ja-JP" sz="1800" dirty="0">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endParaRPr lang="en-US" altLang="ja-JP" sz="1800" dirty="0">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endParaRPr lang="en-US" altLang="ja-JP" sz="1800" dirty="0">
              <a:solidFill>
                <a:srgbClr val="C00000"/>
              </a:solidFill>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r>
              <a:rPr lang="ja-JP" altLang="en-US" sz="1800">
                <a:solidFill>
                  <a:srgbClr val="C00000"/>
                </a:solidFill>
                <a:effectLst/>
                <a:latin typeface="Hiragino Kaku Gothic Pro W3" panose="020B0300000000000000" pitchFamily="34" charset="-128"/>
                <a:ea typeface="Hiragino Kaku Gothic Pro W3" panose="020B0300000000000000" pitchFamily="34" charset="-128"/>
              </a:rPr>
              <a:t>重イオン</a:t>
            </a:r>
            <a:r>
              <a:rPr lang="en-US" altLang="ja-JP" sz="1800" dirty="0">
                <a:solidFill>
                  <a:srgbClr val="C00000"/>
                </a:solidFill>
                <a:effectLst/>
                <a:latin typeface="Hiragino Kaku Gothic Pro W3" panose="020B0300000000000000" pitchFamily="34" charset="-128"/>
                <a:ea typeface="Hiragino Kaku Gothic Pro W3" panose="020B0300000000000000" pitchFamily="34" charset="-128"/>
              </a:rPr>
              <a:t>(A+A)</a:t>
            </a:r>
            <a:r>
              <a:rPr lang="ja-JP" altLang="en-US" sz="1800">
                <a:solidFill>
                  <a:srgbClr val="C00000"/>
                </a:solidFill>
                <a:effectLst/>
                <a:latin typeface="Hiragino Kaku Gothic Pro W3" panose="020B0300000000000000" pitchFamily="34" charset="-128"/>
                <a:ea typeface="Hiragino Kaku Gothic Pro W3" panose="020B0300000000000000" pitchFamily="34" charset="-128"/>
              </a:rPr>
              <a:t>衝突実験</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 </a:t>
            </a:r>
          </a:p>
          <a:p>
            <a:pPr marL="742950" lvl="1" indent="-285750">
              <a:buFont typeface="Arial" panose="020B0604020202020204" pitchFamily="34" charset="0"/>
              <a:buChar char="•"/>
            </a:pP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Prompt photon </a:t>
            </a:r>
          </a:p>
          <a:p>
            <a:pPr marL="742950" lvl="1" indent="-285750">
              <a:buFont typeface="Arial" panose="020B0604020202020204" pitchFamily="34" charset="0"/>
              <a:buChar char="•"/>
            </a:pP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Thermal </a:t>
            </a:r>
          </a:p>
          <a:p>
            <a:pPr marL="742950" lvl="1" indent="-285750">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他</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solidFill>
                <a:srgbClr val="009051"/>
              </a:solidFill>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r>
              <a:rPr lang="ja-JP" altLang="en-US" sz="1800">
                <a:solidFill>
                  <a:srgbClr val="009051"/>
                </a:solidFill>
                <a:effectLst/>
                <a:latin typeface="Hiragino Kaku Gothic Pro W3" panose="020B0300000000000000" pitchFamily="34" charset="-128"/>
                <a:ea typeface="Hiragino Kaku Gothic Pro W3" panose="020B0300000000000000" pitchFamily="34" charset="-128"/>
              </a:rPr>
              <a:t>陽子</a:t>
            </a:r>
            <a:r>
              <a:rPr lang="en-US" altLang="ja-JP" sz="1800" dirty="0">
                <a:solidFill>
                  <a:srgbClr val="009051"/>
                </a:solidFill>
                <a:effectLst/>
                <a:latin typeface="Hiragino Kaku Gothic Pro W3" panose="020B0300000000000000" pitchFamily="34" charset="-128"/>
                <a:ea typeface="Hiragino Kaku Gothic Pro W3" panose="020B0300000000000000" pitchFamily="34" charset="-128"/>
              </a:rPr>
              <a:t>+</a:t>
            </a:r>
            <a:r>
              <a:rPr lang="ja-JP" altLang="en-US" sz="1800">
                <a:solidFill>
                  <a:srgbClr val="009051"/>
                </a:solidFill>
                <a:effectLst/>
                <a:latin typeface="Hiragino Kaku Gothic Pro W3" panose="020B0300000000000000" pitchFamily="34" charset="-128"/>
                <a:ea typeface="Hiragino Kaku Gothic Pro W3" panose="020B0300000000000000" pitchFamily="34" charset="-128"/>
              </a:rPr>
              <a:t>陽子</a:t>
            </a:r>
            <a:r>
              <a:rPr lang="en-US" altLang="ja-JP" sz="1800" dirty="0">
                <a:solidFill>
                  <a:srgbClr val="009051"/>
                </a:solidFill>
                <a:effectLst/>
                <a:latin typeface="Hiragino Kaku Gothic Pro W3" panose="020B0300000000000000" pitchFamily="34" charset="-128"/>
                <a:ea typeface="Hiragino Kaku Gothic Pro W3" panose="020B0300000000000000" pitchFamily="34" charset="-128"/>
              </a:rPr>
              <a:t>(</a:t>
            </a:r>
            <a:r>
              <a:rPr lang="en-US" altLang="ja-JP" sz="1800" dirty="0" err="1">
                <a:solidFill>
                  <a:srgbClr val="009051"/>
                </a:solidFill>
                <a:effectLst/>
                <a:latin typeface="Hiragino Kaku Gothic Pro W3" panose="020B0300000000000000" pitchFamily="34" charset="-128"/>
                <a:ea typeface="Hiragino Kaku Gothic Pro W3" panose="020B0300000000000000" pitchFamily="34" charset="-128"/>
              </a:rPr>
              <a:t>p+p</a:t>
            </a:r>
            <a:r>
              <a:rPr lang="en-US" altLang="ja-JP" sz="1800" dirty="0">
                <a:solidFill>
                  <a:srgbClr val="009051"/>
                </a:solidFill>
                <a:effectLst/>
                <a:latin typeface="Hiragino Kaku Gothic Pro W3" panose="020B0300000000000000" pitchFamily="34" charset="-128"/>
                <a:ea typeface="Hiragino Kaku Gothic Pro W3" panose="020B0300000000000000" pitchFamily="34" charset="-128"/>
              </a:rPr>
              <a:t>)</a:t>
            </a:r>
            <a:r>
              <a:rPr lang="ja-JP" altLang="en-US" sz="1800">
                <a:solidFill>
                  <a:srgbClr val="009051"/>
                </a:solidFill>
                <a:effectLst/>
                <a:latin typeface="Hiragino Kaku Gothic Pro W3" panose="020B0300000000000000" pitchFamily="34" charset="-128"/>
                <a:ea typeface="Hiragino Kaku Gothic Pro W3" panose="020B0300000000000000" pitchFamily="34" charset="-128"/>
              </a:rPr>
              <a:t>衝突実験</a:t>
            </a:r>
          </a:p>
          <a:p>
            <a:pPr marL="742950" lvl="1" indent="-285750">
              <a:buFont typeface="Arial" panose="020B0604020202020204" pitchFamily="34" charset="0"/>
              <a:buChar char="•"/>
            </a:pP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Prompt photon</a:t>
            </a:r>
          </a:p>
          <a:p>
            <a:pPr marL="57150" indent="0">
              <a:buNone/>
            </a:pPr>
            <a:r>
              <a:rPr lang="en-US" altLang="ja-JP" sz="1800" dirty="0">
                <a:effectLst/>
                <a:latin typeface="Hiragino Kaku Gothic Pro W3" panose="020B0300000000000000" pitchFamily="34" charset="-128"/>
                <a:ea typeface="Hiragino Kaku Gothic Pro W3" panose="020B0300000000000000" pitchFamily="34" charset="-128"/>
              </a:rPr>
              <a:t>	</a:t>
            </a:r>
            <a:r>
              <a:rPr lang="ja-JP" altLang="en-US" sz="1800">
                <a:effectLst/>
                <a:latin typeface="Hiragino Kaku Gothic Pro W3" panose="020B0300000000000000" pitchFamily="34" charset="-128"/>
                <a:ea typeface="Hiragino Kaku Gothic Pro W3" panose="020B0300000000000000" pitchFamily="34" charset="-128"/>
              </a:rPr>
              <a:t>重イオン</a:t>
            </a:r>
            <a:r>
              <a:rPr lang="en-US" altLang="ja-JP" sz="1800" dirty="0">
                <a:effectLst/>
                <a:latin typeface="Hiragino Kaku Gothic Pro W3" panose="020B0300000000000000" pitchFamily="34" charset="-128"/>
                <a:ea typeface="Hiragino Kaku Gothic Pro W3" panose="020B0300000000000000" pitchFamily="34" charset="-128"/>
              </a:rPr>
              <a:t>(A+A)</a:t>
            </a:r>
            <a:r>
              <a:rPr lang="ja-JP" altLang="en-US" sz="1800">
                <a:effectLst/>
                <a:latin typeface="Hiragino Kaku Gothic Pro W3" panose="020B0300000000000000" pitchFamily="34" charset="-128"/>
                <a:ea typeface="Hiragino Kaku Gothic Pro W3" panose="020B0300000000000000" pitchFamily="34" charset="-128"/>
              </a:rPr>
              <a:t>衝突実験</a:t>
            </a:r>
            <a:r>
              <a:rPr lang="ja-JP" altLang="en-US" sz="1800">
                <a:latin typeface="Hiragino Kaku Gothic Pro W3" panose="020B0300000000000000" pitchFamily="34" charset="-128"/>
                <a:ea typeface="Hiragino Kaku Gothic Pro W3" panose="020B0300000000000000" pitchFamily="34" charset="-128"/>
              </a:rPr>
              <a:t>との類推から</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marL="742950" lvl="1" indent="-285750">
              <a:buFont typeface="Arial" panose="020B0604020202020204" pitchFamily="34" charset="0"/>
              <a:buChar char="•"/>
            </a:pPr>
            <a:r>
              <a:rPr lang="en-US" altLang="ja-JP" sz="1800" dirty="0">
                <a:solidFill>
                  <a:srgbClr val="000000"/>
                </a:solidFill>
                <a:latin typeface="Hiragino Kaku Gothic Pro W3" panose="020B0300000000000000" pitchFamily="34" charset="-128"/>
                <a:ea typeface="Hiragino Kaku Gothic Pro W3" panose="020B0300000000000000" pitchFamily="34" charset="-128"/>
              </a:rPr>
              <a:t>Thermal photon (HM</a:t>
            </a:r>
            <a:r>
              <a:rPr lang="ja-JP" altLang="en-US" sz="1800">
                <a:solidFill>
                  <a:srgbClr val="000000"/>
                </a:solidFill>
                <a:latin typeface="Hiragino Kaku Gothic Pro W3" panose="020B0300000000000000" pitchFamily="34" charset="-128"/>
                <a:ea typeface="Hiragino Kaku Gothic Pro W3" panose="020B0300000000000000" pitchFamily="34" charset="-128"/>
              </a:rPr>
              <a:t>事象</a:t>
            </a:r>
            <a:r>
              <a:rPr lang="en-US" altLang="ja-JP" sz="1800" dirty="0">
                <a:solidFill>
                  <a:srgbClr val="000000"/>
                </a:solidFill>
                <a:latin typeface="Hiragino Kaku Gothic Pro W3" panose="020B0300000000000000" pitchFamily="34" charset="-128"/>
                <a:ea typeface="Hiragino Kaku Gothic Pro W3" panose="020B0300000000000000" pitchFamily="34" charset="-128"/>
              </a:rPr>
              <a:t>)</a:t>
            </a:r>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B16FC05B-61B9-6F1B-280D-13C4683FB227}"/>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sp>
        <p:nvSpPr>
          <p:cNvPr id="7" name="円/楕円 6">
            <a:extLst>
              <a:ext uri="{FF2B5EF4-FFF2-40B4-BE49-F238E27FC236}">
                <a16:creationId xmlns:a16="http://schemas.microsoft.com/office/drawing/2014/main" id="{B14111DF-F4FB-931D-E025-F96FCE1EF975}"/>
              </a:ext>
            </a:extLst>
          </p:cNvPr>
          <p:cNvSpPr/>
          <p:nvPr/>
        </p:nvSpPr>
        <p:spPr>
          <a:xfrm rot="287080">
            <a:off x="4546577" y="2380208"/>
            <a:ext cx="7101191" cy="1860802"/>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円/楕円 7">
            <a:extLst>
              <a:ext uri="{FF2B5EF4-FFF2-40B4-BE49-F238E27FC236}">
                <a16:creationId xmlns:a16="http://schemas.microsoft.com/office/drawing/2014/main" id="{E4953AE1-42B5-D10C-DE4C-5940146420D0}"/>
              </a:ext>
            </a:extLst>
          </p:cNvPr>
          <p:cNvSpPr/>
          <p:nvPr/>
        </p:nvSpPr>
        <p:spPr>
          <a:xfrm>
            <a:off x="4568467" y="2665379"/>
            <a:ext cx="1433073" cy="515567"/>
          </a:xfrm>
          <a:prstGeom prst="ellipse">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円/楕円 8">
            <a:extLst>
              <a:ext uri="{FF2B5EF4-FFF2-40B4-BE49-F238E27FC236}">
                <a16:creationId xmlns:a16="http://schemas.microsoft.com/office/drawing/2014/main" id="{31E9650C-E30C-3D8D-AC94-D490CC4113BB}"/>
              </a:ext>
            </a:extLst>
          </p:cNvPr>
          <p:cNvSpPr/>
          <p:nvPr/>
        </p:nvSpPr>
        <p:spPr>
          <a:xfrm>
            <a:off x="7580799" y="3435487"/>
            <a:ext cx="1433073" cy="515567"/>
          </a:xfrm>
          <a:prstGeom prst="ellipse">
            <a:avLst/>
          </a:prstGeom>
          <a:noFill/>
          <a:ln w="25400">
            <a:solidFill>
              <a:srgbClr val="00B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051"/>
              </a:solidFill>
            </a:endParaRPr>
          </a:p>
        </p:txBody>
      </p:sp>
      <p:pic>
        <p:nvPicPr>
          <p:cNvPr id="13" name="図 12">
            <a:extLst>
              <a:ext uri="{FF2B5EF4-FFF2-40B4-BE49-F238E27FC236}">
                <a16:creationId xmlns:a16="http://schemas.microsoft.com/office/drawing/2014/main" id="{DE3F7386-0D93-EB05-5AB0-36EBC953790B}"/>
              </a:ext>
            </a:extLst>
          </p:cNvPr>
          <p:cNvPicPr>
            <a:picLocks noChangeAspect="1"/>
          </p:cNvPicPr>
          <p:nvPr/>
        </p:nvPicPr>
        <p:blipFill>
          <a:blip r:embed="rId4"/>
          <a:stretch>
            <a:fillRect/>
          </a:stretch>
        </p:blipFill>
        <p:spPr>
          <a:xfrm>
            <a:off x="2752751" y="1574673"/>
            <a:ext cx="2008302" cy="310718"/>
          </a:xfrm>
          <a:prstGeom prst="rect">
            <a:avLst/>
          </a:prstGeom>
        </p:spPr>
      </p:pic>
      <p:sp>
        <p:nvSpPr>
          <p:cNvPr id="15" name="円/楕円 14">
            <a:extLst>
              <a:ext uri="{FF2B5EF4-FFF2-40B4-BE49-F238E27FC236}">
                <a16:creationId xmlns:a16="http://schemas.microsoft.com/office/drawing/2014/main" id="{1CB019D7-6B43-7C97-B970-D883E2EAEACF}"/>
              </a:ext>
            </a:extLst>
          </p:cNvPr>
          <p:cNvSpPr/>
          <p:nvPr/>
        </p:nvSpPr>
        <p:spPr>
          <a:xfrm>
            <a:off x="6206837" y="1758707"/>
            <a:ext cx="1472505" cy="679694"/>
          </a:xfrm>
          <a:prstGeom prst="ellipse">
            <a:avLst/>
          </a:prstGeom>
          <a:noFill/>
          <a:ln w="25400">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432FF"/>
              </a:solidFill>
            </a:endParaRPr>
          </a:p>
        </p:txBody>
      </p:sp>
    </p:spTree>
    <p:extLst>
      <p:ext uri="{BB962C8B-B14F-4D97-AF65-F5344CB8AC3E}">
        <p14:creationId xmlns:p14="http://schemas.microsoft.com/office/powerpoint/2010/main" val="988016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D2A9705-EFB6-161F-1945-7069354A4F13}"/>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直接光子の生成機構</a:t>
            </a:r>
            <a:r>
              <a:rPr lang="en-US" altLang="ja-JP" b="1" dirty="0">
                <a:solidFill>
                  <a:srgbClr val="000000"/>
                </a:solidFill>
                <a:effectLst/>
                <a:latin typeface="Hiragino Sans" panose="020B0400000000000000" pitchFamily="34" charset="-128"/>
                <a:ea typeface="Hiragino Sans" panose="020B0400000000000000" pitchFamily="34" charset="-128"/>
              </a:rPr>
              <a:t> - </a:t>
            </a:r>
            <a:r>
              <a:rPr lang="en-US" altLang="ja-JP" sz="3600" dirty="0">
                <a:solidFill>
                  <a:srgbClr val="000000"/>
                </a:solidFill>
                <a:effectLst/>
                <a:latin typeface="Helvetica" pitchFamily="2" charset="0"/>
              </a:rPr>
              <a:t>Prompt</a:t>
            </a:r>
            <a:r>
              <a:rPr lang="en-US" altLang="ja-JP" sz="3600" dirty="0">
                <a:solidFill>
                  <a:srgbClr val="000000"/>
                </a:solidFill>
                <a:latin typeface="Helvetica" pitchFamily="2" charset="0"/>
              </a:rPr>
              <a:t> </a:t>
            </a:r>
            <a:r>
              <a:rPr lang="en-US" altLang="ja-JP" sz="3600" dirty="0">
                <a:solidFill>
                  <a:srgbClr val="000000"/>
                </a:solidFill>
                <a:effectLst/>
                <a:latin typeface="Symbol" pitchFamily="2" charset="2"/>
              </a:rPr>
              <a:t>g</a:t>
            </a:r>
            <a:endParaRPr lang="en-US" altLang="ja-JP" dirty="0"/>
          </a:p>
          <a:p>
            <a:endParaRPr lang="en-US" dirty="0"/>
          </a:p>
        </p:txBody>
      </p:sp>
      <p:sp>
        <p:nvSpPr>
          <p:cNvPr id="3" name="スライド番号プレースホルダー 2">
            <a:extLst>
              <a:ext uri="{FF2B5EF4-FFF2-40B4-BE49-F238E27FC236}">
                <a16:creationId xmlns:a16="http://schemas.microsoft.com/office/drawing/2014/main" id="{BE00B1F2-068A-47C2-AAE6-23D30B982A13}"/>
              </a:ext>
            </a:extLst>
          </p:cNvPr>
          <p:cNvSpPr>
            <a:spLocks noGrp="1"/>
          </p:cNvSpPr>
          <p:nvPr>
            <p:ph type="sldNum" sz="quarter" idx="4"/>
          </p:nvPr>
        </p:nvSpPr>
        <p:spPr/>
        <p:txBody>
          <a:bodyPr/>
          <a:lstStyle/>
          <a:p>
            <a:fld id="{2066355A-084C-D24E-9AD2-7E4FC41EA627}" type="slidenum">
              <a:rPr lang="en-US" smtClean="0"/>
              <a:pPr/>
              <a:t>18</a:t>
            </a:fld>
            <a:endParaRPr lang="en-US" dirty="0"/>
          </a:p>
        </p:txBody>
      </p:sp>
      <p:sp>
        <p:nvSpPr>
          <p:cNvPr id="4" name="テキスト プレースホルダー 3">
            <a:extLst>
              <a:ext uri="{FF2B5EF4-FFF2-40B4-BE49-F238E27FC236}">
                <a16:creationId xmlns:a16="http://schemas.microsoft.com/office/drawing/2014/main" id="{0AD03D11-4CB5-4805-ACAB-0CE6475A0147}"/>
              </a:ext>
            </a:extLst>
          </p:cNvPr>
          <p:cNvSpPr>
            <a:spLocks noGrp="1"/>
          </p:cNvSpPr>
          <p:nvPr>
            <p:ph type="body" sz="quarter" idx="11"/>
          </p:nvPr>
        </p:nvSpPr>
        <p:spPr>
          <a:xfrm>
            <a:off x="5106050" y="1200354"/>
            <a:ext cx="6957613" cy="4888026"/>
          </a:xfrm>
        </p:spPr>
        <p:txBody>
          <a:bodyPr>
            <a:normAutofit/>
          </a:bodyPr>
          <a:lstStyle/>
          <a:p>
            <a:pPr>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衝突初期のハード散乱で生成</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ダイアグラムで計算できる</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lvl="1">
              <a:buFont typeface="Arial" panose="020B0604020202020204" pitchFamily="34" charset="0"/>
              <a:buChar char="•"/>
            </a:pPr>
            <a:r>
              <a:rPr lang="ja-JP" altLang="en-US" sz="1800">
                <a:solidFill>
                  <a:srgbClr val="FF00FF"/>
                </a:solidFill>
                <a:effectLst/>
                <a:latin typeface="Helvetica" pitchFamily="2" charset="0"/>
                <a:ea typeface="Hiragino Sans" panose="020B0400000000000000" pitchFamily="34" charset="-128"/>
              </a:rPr>
              <a:t>コンプトン散乱</a:t>
            </a:r>
            <a:r>
              <a:rPr lang="ja-JP" altLang="en-US" sz="1800">
                <a:solidFill>
                  <a:srgbClr val="FF00FF"/>
                </a:solidFill>
                <a:latin typeface="Helvetica" pitchFamily="2" charset="0"/>
                <a:ea typeface="Hiragino Sans" panose="020B0400000000000000" pitchFamily="34" charset="-128"/>
              </a:rPr>
              <a:t>、</a:t>
            </a:r>
            <a:r>
              <a:rPr lang="ja-JP" altLang="en-US" sz="1800">
                <a:solidFill>
                  <a:srgbClr val="FF00FF"/>
                </a:solidFill>
                <a:effectLst/>
                <a:latin typeface="Helvetica" pitchFamily="2" charset="0"/>
                <a:ea typeface="Hiragino Sans" panose="020B0400000000000000" pitchFamily="34" charset="-128"/>
              </a:rPr>
              <a:t>クォーク対生成</a:t>
            </a:r>
            <a:endParaRPr lang="en-US" altLang="ja-JP" sz="1800" dirty="0">
              <a:solidFill>
                <a:srgbClr val="FF00FF"/>
              </a:solidFill>
              <a:effectLst/>
              <a:latin typeface="Helvetica" pitchFamily="2" charset="0"/>
              <a:ea typeface="Hiragino Sans" panose="020B0400000000000000" pitchFamily="34" charset="-128"/>
            </a:endParaRPr>
          </a:p>
          <a:p>
            <a:pPr lvl="1">
              <a:buFont typeface="Arial" panose="020B0604020202020204" pitchFamily="34" charset="0"/>
              <a:buChar char="•"/>
            </a:pPr>
            <a:r>
              <a:rPr lang="ja-JP" altLang="en-US" sz="1800">
                <a:solidFill>
                  <a:srgbClr val="0432FF"/>
                </a:solidFill>
                <a:effectLst/>
                <a:latin typeface="Helvetica" pitchFamily="2" charset="0"/>
                <a:ea typeface="Hiragino Sans" panose="020B0400000000000000" pitchFamily="34" charset="-128"/>
              </a:rPr>
              <a:t>フラグメンテーション</a:t>
            </a:r>
            <a:r>
              <a:rPr lang="en-US" altLang="ja-JP" sz="1800" dirty="0">
                <a:solidFill>
                  <a:srgbClr val="0432FF"/>
                </a:solidFill>
                <a:effectLst/>
                <a:latin typeface="Helvetica" pitchFamily="2" charset="0"/>
                <a:ea typeface="Hiragino Sans" panose="020B0400000000000000" pitchFamily="34" charset="-128"/>
              </a:rPr>
              <a:t> </a:t>
            </a:r>
            <a:r>
              <a:rPr lang="en-US" altLang="ja-JP" sz="1800" dirty="0">
                <a:solidFill>
                  <a:srgbClr val="0432FF"/>
                </a:solidFill>
                <a:effectLst/>
                <a:latin typeface="Symbol" pitchFamily="2" charset="2"/>
              </a:rPr>
              <a:t>g</a:t>
            </a:r>
            <a:endParaRPr lang="en-US" altLang="ja-JP" sz="1800" dirty="0">
              <a:solidFill>
                <a:srgbClr val="0432FF"/>
              </a:solidFill>
              <a:effectLst/>
              <a:latin typeface="Helvetica" pitchFamily="2" charset="0"/>
              <a:ea typeface="Hiragino Sans" panose="020B0400000000000000" pitchFamily="34" charset="-128"/>
            </a:endParaRPr>
          </a:p>
          <a:p>
            <a:endParaRPr lang="en-US" sz="1800" dirty="0"/>
          </a:p>
        </p:txBody>
      </p:sp>
      <p:sp>
        <p:nvSpPr>
          <p:cNvPr id="5" name="フッター プレースホルダー 4">
            <a:extLst>
              <a:ext uri="{FF2B5EF4-FFF2-40B4-BE49-F238E27FC236}">
                <a16:creationId xmlns:a16="http://schemas.microsoft.com/office/drawing/2014/main" id="{651C99B9-BDEE-8B2C-35EC-06033134824E}"/>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82DB371F-2CE5-B7FD-2F13-D28DA9B84B4D}"/>
              </a:ext>
            </a:extLst>
          </p:cNvPr>
          <p:cNvPicPr>
            <a:picLocks noChangeAspect="1"/>
          </p:cNvPicPr>
          <p:nvPr/>
        </p:nvPicPr>
        <p:blipFill>
          <a:blip r:embed="rId3"/>
          <a:stretch>
            <a:fillRect/>
          </a:stretch>
        </p:blipFill>
        <p:spPr>
          <a:xfrm>
            <a:off x="385013" y="1394847"/>
            <a:ext cx="4578476" cy="2019280"/>
          </a:xfrm>
          <a:prstGeom prst="rect">
            <a:avLst/>
          </a:prstGeom>
        </p:spPr>
      </p:pic>
      <p:sp>
        <p:nvSpPr>
          <p:cNvPr id="7" name="テキスト ボックス 6">
            <a:extLst>
              <a:ext uri="{FF2B5EF4-FFF2-40B4-BE49-F238E27FC236}">
                <a16:creationId xmlns:a16="http://schemas.microsoft.com/office/drawing/2014/main" id="{F3534CE2-84E8-3464-5CF8-E1E1B211C520}"/>
              </a:ext>
            </a:extLst>
          </p:cNvPr>
          <p:cNvSpPr txBox="1"/>
          <p:nvPr/>
        </p:nvSpPr>
        <p:spPr>
          <a:xfrm>
            <a:off x="1349118" y="1015688"/>
            <a:ext cx="3518912" cy="369332"/>
          </a:xfrm>
          <a:prstGeom prst="rect">
            <a:avLst/>
          </a:prstGeom>
          <a:noFill/>
        </p:spPr>
        <p:txBody>
          <a:bodyPr wrap="none" rtlCol="0">
            <a:spAutoFit/>
          </a:bodyPr>
          <a:lstStyle/>
          <a:p>
            <a:r>
              <a:rPr lang="en-US" dirty="0" err="1"/>
              <a:t>最低次</a:t>
            </a:r>
            <a:r>
              <a:rPr lang="en-US" dirty="0"/>
              <a:t>(LO)                 </a:t>
            </a:r>
            <a:r>
              <a:rPr lang="en-US" dirty="0" err="1"/>
              <a:t>高次</a:t>
            </a:r>
            <a:r>
              <a:rPr lang="en-US" dirty="0"/>
              <a:t>(NLO)</a:t>
            </a:r>
          </a:p>
        </p:txBody>
      </p:sp>
      <p:sp>
        <p:nvSpPr>
          <p:cNvPr id="8" name="正方形/長方形 7">
            <a:extLst>
              <a:ext uri="{FF2B5EF4-FFF2-40B4-BE49-F238E27FC236}">
                <a16:creationId xmlns:a16="http://schemas.microsoft.com/office/drawing/2014/main" id="{864C1023-0372-F81A-80E4-1E98D1A89759}"/>
              </a:ext>
            </a:extLst>
          </p:cNvPr>
          <p:cNvSpPr/>
          <p:nvPr/>
        </p:nvSpPr>
        <p:spPr>
          <a:xfrm>
            <a:off x="527574" y="1394846"/>
            <a:ext cx="2824221" cy="2049028"/>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正方形/長方形 8">
            <a:extLst>
              <a:ext uri="{FF2B5EF4-FFF2-40B4-BE49-F238E27FC236}">
                <a16:creationId xmlns:a16="http://schemas.microsoft.com/office/drawing/2014/main" id="{75FD6520-E6AD-0528-2A47-672E94566CDD}"/>
              </a:ext>
            </a:extLst>
          </p:cNvPr>
          <p:cNvSpPr/>
          <p:nvPr/>
        </p:nvSpPr>
        <p:spPr>
          <a:xfrm>
            <a:off x="3433898" y="1379974"/>
            <a:ext cx="1529592" cy="2063900"/>
          </a:xfrm>
          <a:prstGeom prst="rect">
            <a:avLst/>
          </a:prstGeom>
          <a:no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432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4715F-0AAB-5B69-9B59-66E6246366B6}"/>
            </a:ext>
          </a:extLst>
        </p:cNvPr>
        <p:cNvGrpSpPr/>
        <p:nvPr/>
      </p:nvGrpSpPr>
      <p:grpSpPr>
        <a:xfrm>
          <a:off x="0" y="0"/>
          <a:ext cx="0" cy="0"/>
          <a:chOff x="0" y="0"/>
          <a:chExt cx="0" cy="0"/>
        </a:xfrm>
      </p:grpSpPr>
      <p:sp>
        <p:nvSpPr>
          <p:cNvPr id="14" name="テキスト プレースホルダー 3">
            <a:extLst>
              <a:ext uri="{FF2B5EF4-FFF2-40B4-BE49-F238E27FC236}">
                <a16:creationId xmlns:a16="http://schemas.microsoft.com/office/drawing/2014/main" id="{A8A042B4-FDE7-1892-B6DD-13F1ABC7D022}"/>
              </a:ext>
            </a:extLst>
          </p:cNvPr>
          <p:cNvSpPr txBox="1">
            <a:spLocks/>
          </p:cNvSpPr>
          <p:nvPr/>
        </p:nvSpPr>
        <p:spPr>
          <a:xfrm>
            <a:off x="380381" y="3982293"/>
            <a:ext cx="3756393" cy="23353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tx1"/>
                </a:solidFill>
                <a:latin typeface="Hiragino Sans W3" panose="020B0400000000000000" pitchFamily="34" charset="-128"/>
                <a:ea typeface="Hiragino Sans W3" panose="020B0400000000000000" pitchFamily="34" charset="-128"/>
                <a:cs typeface="+mn-cs"/>
              </a:defRPr>
            </a:lvl1pPr>
            <a:lvl2pPr marL="742950" indent="-285750" algn="l" defTabSz="457200" rtl="0" eaLnBrk="1" latinLnBrk="0" hangingPunct="1">
              <a:spcBef>
                <a:spcPct val="20000"/>
              </a:spcBef>
              <a:buFont typeface="Arial"/>
              <a:buChar char="–"/>
              <a:defRPr sz="2400" b="0" i="0" kern="1200">
                <a:solidFill>
                  <a:schemeClr val="tx1"/>
                </a:solidFill>
                <a:latin typeface="Hiragino Sans W3" panose="020B0400000000000000" pitchFamily="34" charset="-128"/>
                <a:ea typeface="Hiragino Sans W3" panose="020B0400000000000000" pitchFamily="34" charset="-128"/>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Hiragino Sans W3" panose="020B0400000000000000" pitchFamily="34" charset="-128"/>
                <a:ea typeface="Hiragino Sans W3" panose="020B0400000000000000" pitchFamily="34" charset="-128"/>
                <a:cs typeface="+mn-cs"/>
              </a:defRPr>
            </a:lvl3pPr>
            <a:lvl4pPr marL="1600200" indent="-228600" algn="l" defTabSz="457200" rtl="0" eaLnBrk="1" latinLnBrk="0" hangingPunct="1">
              <a:spcBef>
                <a:spcPct val="20000"/>
              </a:spcBef>
              <a:buFont typeface="Arial"/>
              <a:buChar char="–"/>
              <a:defRPr sz="2400" b="0" i="0" kern="1200">
                <a:solidFill>
                  <a:schemeClr val="tx1"/>
                </a:solidFill>
                <a:latin typeface="Hiragino Sans W3" panose="020B0400000000000000" pitchFamily="34" charset="-128"/>
                <a:ea typeface="Hiragino Sans W3" panose="020B0400000000000000" pitchFamily="34" charset="-128"/>
                <a:cs typeface="+mn-cs"/>
              </a:defRPr>
            </a:lvl4pPr>
            <a:lvl5pPr marL="2057400" indent="-228600" algn="l" defTabSz="457200" rtl="0" eaLnBrk="1" latinLnBrk="0" hangingPunct="1">
              <a:spcBef>
                <a:spcPct val="20000"/>
              </a:spcBef>
              <a:buFont typeface="Arial"/>
              <a:buChar char="»"/>
              <a:defRPr sz="2400" b="0" i="0" kern="1200">
                <a:solidFill>
                  <a:schemeClr val="tx1"/>
                </a:solidFill>
                <a:latin typeface="Hiragino Sans W3" panose="020B0400000000000000" pitchFamily="34" charset="-128"/>
                <a:ea typeface="Hiragino Sans W3" panose="020B0400000000000000"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sz="1800" dirty="0">
                <a:effectLst/>
                <a:latin typeface="Hiragino Kaku Gothic Pro W3" panose="020B0300000000000000" pitchFamily="34" charset="-128"/>
                <a:ea typeface="Hiragino Kaku Gothic Pro W3" panose="020B0300000000000000" pitchFamily="34" charset="-128"/>
              </a:rPr>
              <a:t>RHIC</a:t>
            </a:r>
            <a:r>
              <a:rPr lang="ja-JP" altLang="en-US" sz="1800">
                <a:effectLst/>
                <a:latin typeface="Hiragino Kaku Gothic Pro W3" panose="020B0300000000000000" pitchFamily="34" charset="-128"/>
                <a:ea typeface="Hiragino Kaku Gothic Pro W3" panose="020B0300000000000000" pitchFamily="34" charset="-128"/>
              </a:rPr>
              <a:t>と</a:t>
            </a:r>
            <a:r>
              <a:rPr lang="en-US" altLang="ja-JP" sz="1800" dirty="0">
                <a:effectLst/>
                <a:latin typeface="Hiragino Kaku Gothic Pro W3" panose="020B0300000000000000" pitchFamily="34" charset="-128"/>
                <a:ea typeface="Hiragino Kaku Gothic Pro W3" panose="020B0300000000000000" pitchFamily="34" charset="-128"/>
              </a:rPr>
              <a:t>LHC</a:t>
            </a:r>
            <a:r>
              <a:rPr lang="ja-JP" altLang="en-US" sz="1800">
                <a:effectLst/>
                <a:latin typeface="Hiragino Kaku Gothic Pro W3" panose="020B0300000000000000" pitchFamily="34" charset="-128"/>
                <a:ea typeface="Hiragino Kaku Gothic Pro W3" panose="020B0300000000000000" pitchFamily="34" charset="-128"/>
              </a:rPr>
              <a:t>では割合が逆転し高次の過程が重要になる</a:t>
            </a:r>
            <a:endParaRPr lang="en-US" altLang="ja-JP" sz="1800" dirty="0">
              <a:latin typeface="Hiragino Kaku Gothic Pro W3" panose="020B0300000000000000" pitchFamily="34" charset="-128"/>
              <a:ea typeface="Hiragino Kaku Gothic Pro W3" panose="020B0300000000000000" pitchFamily="34" charset="-128"/>
            </a:endParaRPr>
          </a:p>
          <a:p>
            <a:pPr marL="685800" lvl="1">
              <a:buFont typeface="Arial" panose="020B0604020202020204" pitchFamily="34" charset="0"/>
              <a:buChar char="•"/>
            </a:pP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LHC</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での測定が必要</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marL="0" indent="0">
              <a:buNone/>
            </a:pP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	</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→まずは</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MB</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事象で測定</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p:txBody>
      </p:sp>
      <p:sp>
        <p:nvSpPr>
          <p:cNvPr id="2" name="コンテンツ プレースホルダー 1">
            <a:extLst>
              <a:ext uri="{FF2B5EF4-FFF2-40B4-BE49-F238E27FC236}">
                <a16:creationId xmlns:a16="http://schemas.microsoft.com/office/drawing/2014/main" id="{7FFAD121-45B0-DCF6-915A-23FA24F34B26}"/>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直接光子の生成機構</a:t>
            </a:r>
            <a:r>
              <a:rPr lang="en-US" altLang="ja-JP" b="1" dirty="0">
                <a:solidFill>
                  <a:srgbClr val="000000"/>
                </a:solidFill>
                <a:effectLst/>
                <a:latin typeface="Hiragino Sans" panose="020B0400000000000000" pitchFamily="34" charset="-128"/>
                <a:ea typeface="Hiragino Sans" panose="020B0400000000000000" pitchFamily="34" charset="-128"/>
              </a:rPr>
              <a:t> - </a:t>
            </a:r>
            <a:r>
              <a:rPr lang="en-US" altLang="ja-JP" sz="3600" dirty="0">
                <a:solidFill>
                  <a:srgbClr val="000000"/>
                </a:solidFill>
                <a:effectLst/>
                <a:latin typeface="Helvetica" pitchFamily="2" charset="0"/>
              </a:rPr>
              <a:t>Prompt</a:t>
            </a:r>
            <a:r>
              <a:rPr lang="en-US" altLang="ja-JP" sz="3600" dirty="0">
                <a:solidFill>
                  <a:srgbClr val="000000"/>
                </a:solidFill>
                <a:latin typeface="Helvetica" pitchFamily="2" charset="0"/>
              </a:rPr>
              <a:t> </a:t>
            </a:r>
            <a:r>
              <a:rPr lang="en-US" altLang="ja-JP" sz="3600" dirty="0">
                <a:solidFill>
                  <a:srgbClr val="000000"/>
                </a:solidFill>
                <a:effectLst/>
                <a:latin typeface="Symbol" pitchFamily="2" charset="2"/>
              </a:rPr>
              <a:t>g</a:t>
            </a:r>
            <a:endParaRPr lang="en-US" altLang="ja-JP" dirty="0"/>
          </a:p>
          <a:p>
            <a:endParaRPr lang="en-US" dirty="0"/>
          </a:p>
        </p:txBody>
      </p:sp>
      <p:sp>
        <p:nvSpPr>
          <p:cNvPr id="3" name="スライド番号プレースホルダー 2">
            <a:extLst>
              <a:ext uri="{FF2B5EF4-FFF2-40B4-BE49-F238E27FC236}">
                <a16:creationId xmlns:a16="http://schemas.microsoft.com/office/drawing/2014/main" id="{FE815F19-89D7-B408-7963-DAAF94045793}"/>
              </a:ext>
            </a:extLst>
          </p:cNvPr>
          <p:cNvSpPr>
            <a:spLocks noGrp="1"/>
          </p:cNvSpPr>
          <p:nvPr>
            <p:ph type="sldNum" sz="quarter" idx="4"/>
          </p:nvPr>
        </p:nvSpPr>
        <p:spPr/>
        <p:txBody>
          <a:bodyPr/>
          <a:lstStyle/>
          <a:p>
            <a:fld id="{2066355A-084C-D24E-9AD2-7E4FC41EA627}" type="slidenum">
              <a:rPr lang="en-US" smtClean="0"/>
              <a:pPr/>
              <a:t>19</a:t>
            </a:fld>
            <a:endParaRPr lang="en-US" dirty="0"/>
          </a:p>
        </p:txBody>
      </p:sp>
      <p:sp>
        <p:nvSpPr>
          <p:cNvPr id="4" name="テキスト プレースホルダー 3">
            <a:extLst>
              <a:ext uri="{FF2B5EF4-FFF2-40B4-BE49-F238E27FC236}">
                <a16:creationId xmlns:a16="http://schemas.microsoft.com/office/drawing/2014/main" id="{6CD0E2BD-3DF1-D37A-98EC-7E00F3EBBEC7}"/>
              </a:ext>
            </a:extLst>
          </p:cNvPr>
          <p:cNvSpPr>
            <a:spLocks noGrp="1"/>
          </p:cNvSpPr>
          <p:nvPr>
            <p:ph type="body" sz="quarter" idx="11"/>
          </p:nvPr>
        </p:nvSpPr>
        <p:spPr>
          <a:xfrm>
            <a:off x="5106050" y="1200354"/>
            <a:ext cx="6957613" cy="4888026"/>
          </a:xfrm>
        </p:spPr>
        <p:txBody>
          <a:bodyPr>
            <a:normAutofit/>
          </a:bodyPr>
          <a:lstStyle/>
          <a:p>
            <a:pPr>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衝突初期のハード散乱で生成</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ダイアグラムで計算できる</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lvl="1">
              <a:buFont typeface="Arial" panose="020B0604020202020204" pitchFamily="34" charset="0"/>
              <a:buChar char="•"/>
            </a:pPr>
            <a:r>
              <a:rPr lang="ja-JP" altLang="en-US" sz="1800">
                <a:solidFill>
                  <a:srgbClr val="FF00FF"/>
                </a:solidFill>
                <a:effectLst/>
                <a:latin typeface="Helvetica" pitchFamily="2" charset="0"/>
                <a:ea typeface="Hiragino Sans" panose="020B0400000000000000" pitchFamily="34" charset="-128"/>
              </a:rPr>
              <a:t>コンプトン散乱</a:t>
            </a:r>
            <a:r>
              <a:rPr lang="ja-JP" altLang="en-US" sz="1800">
                <a:solidFill>
                  <a:srgbClr val="FF00FF"/>
                </a:solidFill>
                <a:latin typeface="Helvetica" pitchFamily="2" charset="0"/>
                <a:ea typeface="Hiragino Sans" panose="020B0400000000000000" pitchFamily="34" charset="-128"/>
              </a:rPr>
              <a:t>、</a:t>
            </a:r>
            <a:r>
              <a:rPr lang="ja-JP" altLang="en-US" sz="1800">
                <a:solidFill>
                  <a:srgbClr val="FF00FF"/>
                </a:solidFill>
                <a:effectLst/>
                <a:latin typeface="Helvetica" pitchFamily="2" charset="0"/>
                <a:ea typeface="Hiragino Sans" panose="020B0400000000000000" pitchFamily="34" charset="-128"/>
              </a:rPr>
              <a:t>クォーク対生成</a:t>
            </a:r>
            <a:endParaRPr lang="en-US" altLang="ja-JP" sz="1800" dirty="0">
              <a:solidFill>
                <a:srgbClr val="FF00FF"/>
              </a:solidFill>
              <a:effectLst/>
              <a:latin typeface="Helvetica" pitchFamily="2" charset="0"/>
              <a:ea typeface="Hiragino Sans" panose="020B0400000000000000" pitchFamily="34" charset="-128"/>
            </a:endParaRPr>
          </a:p>
          <a:p>
            <a:pPr lvl="1">
              <a:buFont typeface="Arial" panose="020B0604020202020204" pitchFamily="34" charset="0"/>
              <a:buChar char="•"/>
            </a:pPr>
            <a:r>
              <a:rPr lang="ja-JP" altLang="en-US" sz="1800">
                <a:solidFill>
                  <a:srgbClr val="0432FF"/>
                </a:solidFill>
                <a:effectLst/>
                <a:latin typeface="Helvetica" pitchFamily="2" charset="0"/>
                <a:ea typeface="Hiragino Sans" panose="020B0400000000000000" pitchFamily="34" charset="-128"/>
              </a:rPr>
              <a:t>フラグメンテーション</a:t>
            </a:r>
            <a:r>
              <a:rPr lang="en-US" altLang="ja-JP" sz="1800" dirty="0">
                <a:solidFill>
                  <a:srgbClr val="0432FF"/>
                </a:solidFill>
                <a:effectLst/>
                <a:latin typeface="Helvetica" pitchFamily="2" charset="0"/>
                <a:ea typeface="Hiragino Sans" panose="020B0400000000000000" pitchFamily="34" charset="-128"/>
              </a:rPr>
              <a:t> </a:t>
            </a:r>
            <a:r>
              <a:rPr lang="en-US" altLang="ja-JP" sz="1800" dirty="0">
                <a:solidFill>
                  <a:srgbClr val="0432FF"/>
                </a:solidFill>
                <a:effectLst/>
                <a:latin typeface="Symbol" pitchFamily="2" charset="2"/>
              </a:rPr>
              <a:t>g</a:t>
            </a:r>
            <a:endParaRPr lang="en-US" altLang="ja-JP" sz="1800" dirty="0">
              <a:solidFill>
                <a:srgbClr val="0432FF"/>
              </a:solidFill>
              <a:effectLst/>
              <a:latin typeface="Helvetica" pitchFamily="2" charset="0"/>
              <a:ea typeface="Hiragino Sans" panose="020B0400000000000000" pitchFamily="34" charset="-128"/>
            </a:endParaRPr>
          </a:p>
          <a:p>
            <a:endParaRPr lang="en-US" sz="1800" dirty="0"/>
          </a:p>
        </p:txBody>
      </p:sp>
      <p:sp>
        <p:nvSpPr>
          <p:cNvPr id="5" name="フッター プレースホルダー 4">
            <a:extLst>
              <a:ext uri="{FF2B5EF4-FFF2-40B4-BE49-F238E27FC236}">
                <a16:creationId xmlns:a16="http://schemas.microsoft.com/office/drawing/2014/main" id="{C3AC17CB-B3D8-11EE-859A-9B3B408B78E0}"/>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E506AB7E-EDF2-9FAC-16FD-E36AF1BE212F}"/>
              </a:ext>
            </a:extLst>
          </p:cNvPr>
          <p:cNvPicPr>
            <a:picLocks noChangeAspect="1"/>
          </p:cNvPicPr>
          <p:nvPr/>
        </p:nvPicPr>
        <p:blipFill>
          <a:blip r:embed="rId2"/>
          <a:stretch>
            <a:fillRect/>
          </a:stretch>
        </p:blipFill>
        <p:spPr>
          <a:xfrm>
            <a:off x="385013" y="1394847"/>
            <a:ext cx="4578476" cy="2019280"/>
          </a:xfrm>
          <a:prstGeom prst="rect">
            <a:avLst/>
          </a:prstGeom>
        </p:spPr>
      </p:pic>
      <p:sp>
        <p:nvSpPr>
          <p:cNvPr id="7" name="テキスト ボックス 6">
            <a:extLst>
              <a:ext uri="{FF2B5EF4-FFF2-40B4-BE49-F238E27FC236}">
                <a16:creationId xmlns:a16="http://schemas.microsoft.com/office/drawing/2014/main" id="{D20EE59B-B95E-9787-CCC3-6A6F52474632}"/>
              </a:ext>
            </a:extLst>
          </p:cNvPr>
          <p:cNvSpPr txBox="1"/>
          <p:nvPr/>
        </p:nvSpPr>
        <p:spPr>
          <a:xfrm>
            <a:off x="1349118" y="1015688"/>
            <a:ext cx="3518912" cy="369332"/>
          </a:xfrm>
          <a:prstGeom prst="rect">
            <a:avLst/>
          </a:prstGeom>
          <a:noFill/>
        </p:spPr>
        <p:txBody>
          <a:bodyPr wrap="none" rtlCol="0">
            <a:spAutoFit/>
          </a:bodyPr>
          <a:lstStyle/>
          <a:p>
            <a:r>
              <a:rPr lang="en-US" dirty="0" err="1"/>
              <a:t>最低次</a:t>
            </a:r>
            <a:r>
              <a:rPr lang="en-US" dirty="0"/>
              <a:t>(LO)                 </a:t>
            </a:r>
            <a:r>
              <a:rPr lang="en-US" dirty="0" err="1"/>
              <a:t>高次</a:t>
            </a:r>
            <a:r>
              <a:rPr lang="en-US" dirty="0"/>
              <a:t>(NLO)</a:t>
            </a:r>
          </a:p>
        </p:txBody>
      </p:sp>
      <p:sp>
        <p:nvSpPr>
          <p:cNvPr id="8" name="正方形/長方形 7">
            <a:extLst>
              <a:ext uri="{FF2B5EF4-FFF2-40B4-BE49-F238E27FC236}">
                <a16:creationId xmlns:a16="http://schemas.microsoft.com/office/drawing/2014/main" id="{AB8B7EA0-17DD-0537-22A3-FEDC366BF831}"/>
              </a:ext>
            </a:extLst>
          </p:cNvPr>
          <p:cNvSpPr/>
          <p:nvPr/>
        </p:nvSpPr>
        <p:spPr>
          <a:xfrm>
            <a:off x="527574" y="1394846"/>
            <a:ext cx="2824221" cy="2049028"/>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正方形/長方形 8">
            <a:extLst>
              <a:ext uri="{FF2B5EF4-FFF2-40B4-BE49-F238E27FC236}">
                <a16:creationId xmlns:a16="http://schemas.microsoft.com/office/drawing/2014/main" id="{10FC70A2-0733-AA06-775A-75027944B2FD}"/>
              </a:ext>
            </a:extLst>
          </p:cNvPr>
          <p:cNvSpPr/>
          <p:nvPr/>
        </p:nvSpPr>
        <p:spPr>
          <a:xfrm>
            <a:off x="3433898" y="1379974"/>
            <a:ext cx="1529592" cy="2063900"/>
          </a:xfrm>
          <a:prstGeom prst="rect">
            <a:avLst/>
          </a:prstGeom>
          <a:no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図 9">
            <a:extLst>
              <a:ext uri="{FF2B5EF4-FFF2-40B4-BE49-F238E27FC236}">
                <a16:creationId xmlns:a16="http://schemas.microsoft.com/office/drawing/2014/main" id="{3E6EC754-58F6-609B-5DB4-3C707FF159DF}"/>
              </a:ext>
            </a:extLst>
          </p:cNvPr>
          <p:cNvPicPr>
            <a:picLocks noChangeAspect="1"/>
          </p:cNvPicPr>
          <p:nvPr/>
        </p:nvPicPr>
        <p:blipFill>
          <a:blip r:embed="rId3"/>
          <a:stretch>
            <a:fillRect/>
          </a:stretch>
        </p:blipFill>
        <p:spPr>
          <a:xfrm>
            <a:off x="4136774" y="3144253"/>
            <a:ext cx="7725044" cy="3322764"/>
          </a:xfrm>
          <a:prstGeom prst="rect">
            <a:avLst/>
          </a:prstGeom>
        </p:spPr>
      </p:pic>
      <p:sp>
        <p:nvSpPr>
          <p:cNvPr id="12" name="テキスト ボックス 11">
            <a:extLst>
              <a:ext uri="{FF2B5EF4-FFF2-40B4-BE49-F238E27FC236}">
                <a16:creationId xmlns:a16="http://schemas.microsoft.com/office/drawing/2014/main" id="{907F4E9C-DC98-E5F4-1B96-EAA9A0FBB6E3}"/>
              </a:ext>
            </a:extLst>
          </p:cNvPr>
          <p:cNvSpPr txBox="1"/>
          <p:nvPr/>
        </p:nvSpPr>
        <p:spPr>
          <a:xfrm>
            <a:off x="4868030" y="5557866"/>
            <a:ext cx="3788217" cy="369332"/>
          </a:xfrm>
          <a:prstGeom prst="rect">
            <a:avLst/>
          </a:prstGeom>
          <a:noFill/>
        </p:spPr>
        <p:txBody>
          <a:bodyPr wrap="none" rtlCol="0">
            <a:spAutoFit/>
          </a:bodyPr>
          <a:lstStyle/>
          <a:p>
            <a:r>
              <a:rPr lang="en-US" b="1" dirty="0"/>
              <a:t>RHIC                                        LHC</a:t>
            </a:r>
          </a:p>
        </p:txBody>
      </p:sp>
      <p:sp>
        <p:nvSpPr>
          <p:cNvPr id="17" name="テキスト ボックス 16">
            <a:extLst>
              <a:ext uri="{FF2B5EF4-FFF2-40B4-BE49-F238E27FC236}">
                <a16:creationId xmlns:a16="http://schemas.microsoft.com/office/drawing/2014/main" id="{CED579A1-A806-F54B-FA26-56E964ADA875}"/>
              </a:ext>
            </a:extLst>
          </p:cNvPr>
          <p:cNvSpPr txBox="1"/>
          <p:nvPr/>
        </p:nvSpPr>
        <p:spPr>
          <a:xfrm>
            <a:off x="9584943" y="2835578"/>
            <a:ext cx="6123708" cy="369332"/>
          </a:xfrm>
          <a:prstGeom prst="rect">
            <a:avLst/>
          </a:prstGeom>
          <a:noFill/>
        </p:spPr>
        <p:txBody>
          <a:bodyPr wrap="square">
            <a:spAutoFit/>
          </a:bodyPr>
          <a:lstStyle/>
          <a:p>
            <a:r>
              <a:rPr lang="en-US" altLang="ja-JP" sz="1800" dirty="0"/>
              <a:t>LO</a:t>
            </a:r>
            <a:r>
              <a:rPr lang="en-US" altLang="ja-JP" sz="1800" dirty="0">
                <a:solidFill>
                  <a:srgbClr val="000000"/>
                </a:solidFill>
                <a:effectLst/>
                <a:latin typeface="Symbol" pitchFamily="2" charset="2"/>
              </a:rPr>
              <a:t> g </a:t>
            </a:r>
            <a:r>
              <a:rPr lang="en-US" altLang="ja-JP" sz="1800" dirty="0" err="1"/>
              <a:t>と</a:t>
            </a:r>
            <a:r>
              <a:rPr lang="en-US" altLang="ja-JP" dirty="0"/>
              <a:t> </a:t>
            </a:r>
            <a:r>
              <a:rPr lang="en-US" altLang="ja-JP" sz="1800" dirty="0"/>
              <a:t>NLO</a:t>
            </a:r>
            <a:r>
              <a:rPr lang="en-US" altLang="ja-JP" sz="1800" dirty="0">
                <a:solidFill>
                  <a:srgbClr val="000000"/>
                </a:solidFill>
                <a:effectLst/>
                <a:latin typeface="Symbol" pitchFamily="2" charset="2"/>
              </a:rPr>
              <a:t> g </a:t>
            </a:r>
            <a:r>
              <a:rPr lang="en-US" altLang="ja-JP" sz="1800" dirty="0" err="1"/>
              <a:t>の割合</a:t>
            </a:r>
            <a:endParaRPr lang="en-US" altLang="ja-JP" sz="1800" dirty="0"/>
          </a:p>
        </p:txBody>
      </p:sp>
      <p:sp>
        <p:nvSpPr>
          <p:cNvPr id="11" name="テキスト ボックス 10">
            <a:extLst>
              <a:ext uri="{FF2B5EF4-FFF2-40B4-BE49-F238E27FC236}">
                <a16:creationId xmlns:a16="http://schemas.microsoft.com/office/drawing/2014/main" id="{B6B6313E-AA36-7E0F-74B3-74B3290A0346}"/>
              </a:ext>
            </a:extLst>
          </p:cNvPr>
          <p:cNvSpPr txBox="1"/>
          <p:nvPr/>
        </p:nvSpPr>
        <p:spPr>
          <a:xfrm>
            <a:off x="7740713" y="-117695"/>
            <a:ext cx="184731" cy="923330"/>
          </a:xfrm>
          <a:prstGeom prst="rect">
            <a:avLst/>
          </a:prstGeom>
          <a:noFill/>
        </p:spPr>
        <p:txBody>
          <a:bodyPr wrap="none" rtlCol="0">
            <a:spAutoFit/>
          </a:bodyPr>
          <a:lstStyle/>
          <a:p>
            <a:endParaRPr lang="en" altLang="ja-JP" sz="1800" dirty="0">
              <a:effectLst/>
              <a:latin typeface="Avenir Book" panose="02000503020000020003" pitchFamily="2" charset="0"/>
            </a:endParaRPr>
          </a:p>
          <a:p>
            <a:endParaRPr lang="en" altLang="ja-JP" dirty="0">
              <a:effectLst/>
              <a:latin typeface="Avenir Book" panose="02000503020000020003" pitchFamily="2" charset="0"/>
            </a:endParaRPr>
          </a:p>
          <a:p>
            <a:endParaRPr lang="en-US" dirty="0"/>
          </a:p>
        </p:txBody>
      </p:sp>
      <p:sp>
        <p:nvSpPr>
          <p:cNvPr id="13" name="テキスト ボックス 12">
            <a:extLst>
              <a:ext uri="{FF2B5EF4-FFF2-40B4-BE49-F238E27FC236}">
                <a16:creationId xmlns:a16="http://schemas.microsoft.com/office/drawing/2014/main" id="{14579672-C0A0-5EDB-ED05-8B6D880C8451}"/>
              </a:ext>
            </a:extLst>
          </p:cNvPr>
          <p:cNvSpPr txBox="1"/>
          <p:nvPr/>
        </p:nvSpPr>
        <p:spPr>
          <a:xfrm>
            <a:off x="8584856" y="6277368"/>
            <a:ext cx="3214341" cy="307777"/>
          </a:xfrm>
          <a:prstGeom prst="rect">
            <a:avLst/>
          </a:prstGeom>
          <a:noFill/>
        </p:spPr>
        <p:txBody>
          <a:bodyPr wrap="none" rtlCol="0">
            <a:spAutoFit/>
          </a:bodyPr>
          <a:lstStyle/>
          <a:p>
            <a:r>
              <a:rPr lang="en" altLang="ja-JP" sz="1400" dirty="0">
                <a:effectLst/>
                <a:latin typeface="Avenir Book" panose="02000503020000020003" pitchFamily="2" charset="0"/>
              </a:rPr>
              <a:t>[EPJC 74 no. 8 (2014)]</a:t>
            </a:r>
            <a:r>
              <a:rPr lang="en-US" altLang="ja-JP" sz="1400" dirty="0"/>
              <a:t> </a:t>
            </a:r>
            <a:r>
              <a:rPr lang="en" altLang="ja-JP" sz="1400" dirty="0">
                <a:effectLst/>
                <a:latin typeface="Avenir Book" panose="02000503020000020003" pitchFamily="2" charset="0"/>
              </a:rPr>
              <a:t>[PRD 48 (1993)]</a:t>
            </a:r>
            <a:endParaRPr lang="en-US" sz="1400" dirty="0"/>
          </a:p>
        </p:txBody>
      </p:sp>
    </p:spTree>
    <p:extLst>
      <p:ext uri="{BB962C8B-B14F-4D97-AF65-F5344CB8AC3E}">
        <p14:creationId xmlns:p14="http://schemas.microsoft.com/office/powerpoint/2010/main" val="952048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221FD8F-1018-C6B3-6D3A-54D04AE70EC1}"/>
              </a:ext>
            </a:extLst>
          </p:cNvPr>
          <p:cNvSpPr>
            <a:spLocks noGrp="1"/>
          </p:cNvSpPr>
          <p:nvPr>
            <p:ph sz="quarter" idx="10"/>
          </p:nvPr>
        </p:nvSpPr>
        <p:spPr/>
        <p:txBody>
          <a:bodyPr/>
          <a:lstStyle/>
          <a:p>
            <a:r>
              <a:rPr lang="en-US" altLang="ja-JP" dirty="0" err="1"/>
              <a:t>目次</a:t>
            </a:r>
            <a:endParaRPr lang="en-US" altLang="ja-JP" dirty="0"/>
          </a:p>
          <a:p>
            <a:endParaRPr lang="en-US" dirty="0"/>
          </a:p>
        </p:txBody>
      </p:sp>
      <p:sp>
        <p:nvSpPr>
          <p:cNvPr id="3" name="スライド番号プレースホルダー 2">
            <a:extLst>
              <a:ext uri="{FF2B5EF4-FFF2-40B4-BE49-F238E27FC236}">
                <a16:creationId xmlns:a16="http://schemas.microsoft.com/office/drawing/2014/main" id="{29B03CC8-E292-FEEA-5B9F-399BA5791B6D}"/>
              </a:ext>
            </a:extLst>
          </p:cNvPr>
          <p:cNvSpPr>
            <a:spLocks noGrp="1"/>
          </p:cNvSpPr>
          <p:nvPr>
            <p:ph type="sldNum" sz="quarter" idx="4"/>
          </p:nvPr>
        </p:nvSpPr>
        <p:spPr/>
        <p:txBody>
          <a:bodyPr/>
          <a:lstStyle/>
          <a:p>
            <a:fld id="{2066355A-084C-D24E-9AD2-7E4FC41EA627}" type="slidenum">
              <a:rPr lang="en-US" smtClean="0"/>
              <a:pPr/>
              <a:t>2</a:t>
            </a:fld>
            <a:endParaRPr lang="en-US" dirty="0"/>
          </a:p>
        </p:txBody>
      </p:sp>
      <p:sp>
        <p:nvSpPr>
          <p:cNvPr id="4" name="テキスト プレースホルダー 3">
            <a:extLst>
              <a:ext uri="{FF2B5EF4-FFF2-40B4-BE49-F238E27FC236}">
                <a16:creationId xmlns:a16="http://schemas.microsoft.com/office/drawing/2014/main" id="{F0D76602-10FA-D08E-3230-003244D271B6}"/>
              </a:ext>
            </a:extLst>
          </p:cNvPr>
          <p:cNvSpPr>
            <a:spLocks noGrp="1"/>
          </p:cNvSpPr>
          <p:nvPr>
            <p:ph type="body" sz="quarter" idx="11"/>
          </p:nvPr>
        </p:nvSpPr>
        <p:spPr/>
        <p:txBody>
          <a:bodyPr/>
          <a:lstStyle/>
          <a:p>
            <a:r>
              <a:rPr lang="ja-JP" altLang="en-US"/>
              <a:t>はじめに</a:t>
            </a:r>
            <a:endParaRPr lang="en-US" altLang="ja-JP" dirty="0"/>
          </a:p>
          <a:p>
            <a:r>
              <a:rPr lang="ja-JP" altLang="en-US"/>
              <a:t>導入</a:t>
            </a:r>
            <a:endParaRPr lang="en-US" altLang="ja-JP" dirty="0"/>
          </a:p>
          <a:p>
            <a:r>
              <a:rPr lang="en-US" altLang="ja-JP" dirty="0" err="1"/>
              <a:t>光子</a:t>
            </a:r>
            <a:r>
              <a:rPr lang="ja-JP" altLang="en-US"/>
              <a:t>の生成、</a:t>
            </a:r>
            <a:r>
              <a:rPr lang="en-US" altLang="ja-JP" dirty="0" err="1"/>
              <a:t>基本</a:t>
            </a:r>
            <a:endParaRPr lang="en-US" altLang="ja-JP" dirty="0"/>
          </a:p>
          <a:p>
            <a:r>
              <a:rPr lang="ja-JP" altLang="en-US"/>
              <a:t>結果</a:t>
            </a:r>
            <a:endParaRPr lang="en-US" altLang="ja-JP" dirty="0"/>
          </a:p>
          <a:p>
            <a:r>
              <a:rPr lang="ja-JP" altLang="en-US"/>
              <a:t>まとめ</a:t>
            </a:r>
            <a:endParaRPr lang="en-US" altLang="ja-JP" dirty="0"/>
          </a:p>
          <a:p>
            <a:endParaRPr lang="en-US" dirty="0"/>
          </a:p>
        </p:txBody>
      </p:sp>
      <p:sp>
        <p:nvSpPr>
          <p:cNvPr id="5" name="フッター プレースホルダー 4">
            <a:extLst>
              <a:ext uri="{FF2B5EF4-FFF2-40B4-BE49-F238E27FC236}">
                <a16:creationId xmlns:a16="http://schemas.microsoft.com/office/drawing/2014/main" id="{B93F1687-2528-0715-955D-242FF1C99FBD}"/>
              </a:ext>
            </a:extLst>
          </p:cNvPr>
          <p:cNvSpPr>
            <a:spLocks noGrp="1"/>
          </p:cNvSpPr>
          <p:nvPr>
            <p:ph type="ftr" sz="quarter" idx="12"/>
          </p:nvPr>
        </p:nvSpPr>
        <p:spPr/>
        <p:txBody>
          <a:bodyPr/>
          <a:lstStyle/>
          <a:p>
            <a:r>
              <a:rPr lang="de-DE" altLang="ja-JP"/>
              <a:t>重心系エネルギー13TeV 陽子+陽子</a:t>
            </a:r>
            <a:r>
              <a:rPr lang="ja-JP" altLang="en-US"/>
              <a:t>における低横運動量光子生成</a:t>
            </a:r>
            <a:r>
              <a:rPr lang="en-US" altLang="ja-JP"/>
              <a:t>  </a:t>
            </a:r>
            <a:r>
              <a:rPr lang="de-DE"/>
              <a:t>|  第41回 Heavy Ion Pub</a:t>
            </a:r>
            <a:endParaRPr lang="de-DE" dirty="0"/>
          </a:p>
        </p:txBody>
      </p:sp>
    </p:spTree>
    <p:extLst>
      <p:ext uri="{BB962C8B-B14F-4D97-AF65-F5344CB8AC3E}">
        <p14:creationId xmlns:p14="http://schemas.microsoft.com/office/powerpoint/2010/main" val="1055135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E0D97CE-B47B-E28F-D0E0-FA10C95FE4E4}"/>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直接光子の生成機構</a:t>
            </a:r>
            <a:r>
              <a:rPr lang="ja-JP" altLang="en-US" b="1">
                <a:solidFill>
                  <a:srgbClr val="000000"/>
                </a:solidFill>
                <a:effectLst/>
                <a:latin typeface="Helvetica" pitchFamily="2" charset="0"/>
                <a:ea typeface="Hiragino Sans" panose="020B0400000000000000" pitchFamily="34" charset="-128"/>
              </a:rPr>
              <a:t> </a:t>
            </a:r>
            <a:r>
              <a:rPr lang="en-US" altLang="ja-JP" b="1" dirty="0">
                <a:solidFill>
                  <a:srgbClr val="000000"/>
                </a:solidFill>
                <a:effectLst/>
                <a:latin typeface="Helvetica" pitchFamily="2" charset="0"/>
                <a:ea typeface="Hiragino Sans" panose="020B0400000000000000" pitchFamily="34" charset="-128"/>
              </a:rPr>
              <a:t>– QGP in small system</a:t>
            </a:r>
            <a:endParaRPr lang="en-US" dirty="0"/>
          </a:p>
        </p:txBody>
      </p:sp>
      <p:sp>
        <p:nvSpPr>
          <p:cNvPr id="3" name="スライド番号プレースホルダー 2">
            <a:extLst>
              <a:ext uri="{FF2B5EF4-FFF2-40B4-BE49-F238E27FC236}">
                <a16:creationId xmlns:a16="http://schemas.microsoft.com/office/drawing/2014/main" id="{0E2B00E5-2B37-7AFA-FB14-D2FD4744C99A}"/>
              </a:ext>
            </a:extLst>
          </p:cNvPr>
          <p:cNvSpPr>
            <a:spLocks noGrp="1"/>
          </p:cNvSpPr>
          <p:nvPr>
            <p:ph type="sldNum" sz="quarter" idx="4"/>
          </p:nvPr>
        </p:nvSpPr>
        <p:spPr/>
        <p:txBody>
          <a:bodyPr/>
          <a:lstStyle/>
          <a:p>
            <a:fld id="{2066355A-084C-D24E-9AD2-7E4FC41EA627}" type="slidenum">
              <a:rPr lang="en-US" smtClean="0"/>
              <a:pPr/>
              <a:t>20</a:t>
            </a:fld>
            <a:endParaRPr lang="en-US" dirty="0"/>
          </a:p>
        </p:txBody>
      </p:sp>
      <p:sp>
        <p:nvSpPr>
          <p:cNvPr id="4" name="テキスト プレースホルダー 3">
            <a:extLst>
              <a:ext uri="{FF2B5EF4-FFF2-40B4-BE49-F238E27FC236}">
                <a16:creationId xmlns:a16="http://schemas.microsoft.com/office/drawing/2014/main" id="{6C62C69C-DF22-5CF7-6784-E2A150828A20}"/>
              </a:ext>
            </a:extLst>
          </p:cNvPr>
          <p:cNvSpPr>
            <a:spLocks noGrp="1"/>
          </p:cNvSpPr>
          <p:nvPr>
            <p:ph type="body" sz="quarter" idx="11"/>
          </p:nvPr>
        </p:nvSpPr>
        <p:spPr>
          <a:xfrm>
            <a:off x="845675" y="1200354"/>
            <a:ext cx="5375016" cy="4888026"/>
          </a:xfrm>
        </p:spPr>
        <p:txBody>
          <a:bodyPr>
            <a:normAutofit/>
          </a:bodyPr>
          <a:lstStyle/>
          <a:p>
            <a:pPr>
              <a:buFont typeface="Arial" panose="020B0604020202020204" pitchFamily="34" charset="0"/>
              <a:buChar char="•"/>
            </a:pPr>
            <a:r>
              <a:rPr lang="ja-JP" altLang="en-US" sz="1800">
                <a:solidFill>
                  <a:srgbClr val="000000"/>
                </a:solidFill>
                <a:effectLst/>
                <a:latin typeface="Helvetica" pitchFamily="2" charset="0"/>
                <a:ea typeface="Hiragino Sans" panose="020B0400000000000000" pitchFamily="34" charset="-128"/>
              </a:rPr>
              <a:t>相対論的粘性流体力学模型</a:t>
            </a:r>
            <a:endParaRPr lang="en-US" altLang="ja-JP" sz="1800" dirty="0">
              <a:solidFill>
                <a:srgbClr val="000000"/>
              </a:solidFill>
              <a:effectLst/>
              <a:latin typeface="Helvetica" pitchFamily="2" charset="0"/>
              <a:ea typeface="Hiragino Sans" panose="020B0400000000000000" pitchFamily="34" charset="-128"/>
            </a:endParaRPr>
          </a:p>
          <a:p>
            <a:pPr>
              <a:buFont typeface="Arial" panose="020B0604020202020204" pitchFamily="34" charset="0"/>
              <a:buChar char="•"/>
            </a:pPr>
            <a:r>
              <a:rPr lang="en-US" altLang="ja-JP" sz="1800" dirty="0">
                <a:solidFill>
                  <a:srgbClr val="000000"/>
                </a:solidFill>
                <a:effectLst/>
                <a:latin typeface="Helvetica" pitchFamily="2" charset="0"/>
                <a:ea typeface="Hiragino Sans" panose="020B0400000000000000" pitchFamily="34" charset="-128"/>
              </a:rPr>
              <a:t>Prompt </a:t>
            </a:r>
            <a:r>
              <a:rPr lang="en-US" altLang="ja-JP" sz="1800" dirty="0">
                <a:solidFill>
                  <a:srgbClr val="000000"/>
                </a:solidFill>
                <a:effectLst/>
                <a:latin typeface="Symbol" pitchFamily="2" charset="2"/>
                <a:ea typeface="Hiragino Sans" panose="020B0400000000000000" pitchFamily="34" charset="-128"/>
              </a:rPr>
              <a:t>g </a:t>
            </a:r>
            <a:r>
              <a:rPr lang="en-US" altLang="ja-JP" sz="1800" dirty="0">
                <a:solidFill>
                  <a:srgbClr val="000000"/>
                </a:solidFill>
                <a:effectLst/>
                <a:latin typeface="Helvetica" pitchFamily="2" charset="0"/>
                <a:ea typeface="Hiragino Sans" panose="020B0400000000000000" pitchFamily="34" charset="-128"/>
              </a:rPr>
              <a:t>+ Thermal </a:t>
            </a:r>
            <a:r>
              <a:rPr lang="en-US" altLang="ja-JP" sz="1800" dirty="0">
                <a:solidFill>
                  <a:srgbClr val="000000"/>
                </a:solidFill>
                <a:effectLst/>
                <a:latin typeface="Symbol" pitchFamily="2" charset="2"/>
                <a:ea typeface="Hiragino Sans" panose="020B0400000000000000" pitchFamily="34" charset="-128"/>
              </a:rPr>
              <a:t>g</a:t>
            </a:r>
            <a:endParaRPr lang="en-US" altLang="ja-JP" sz="1800" dirty="0">
              <a:solidFill>
                <a:srgbClr val="000000"/>
              </a:solidFill>
              <a:effectLst/>
              <a:latin typeface="Hiragino Sans" panose="020B0400000000000000" pitchFamily="34" charset="-128"/>
              <a:ea typeface="Hiragino Sans" panose="020B0400000000000000" pitchFamily="34" charset="-128"/>
            </a:endParaRPr>
          </a:p>
          <a:p>
            <a:pPr>
              <a:buFont typeface="Arial" panose="020B0604020202020204" pitchFamily="34" charset="0"/>
              <a:buChar char="•"/>
            </a:pPr>
            <a:r>
              <a:rPr lang="en-US" altLang="ja-JP" sz="1800" dirty="0">
                <a:solidFill>
                  <a:schemeClr val="bg1"/>
                </a:solidFill>
                <a:effectLst/>
                <a:latin typeface="Helvetica" pitchFamily="2" charset="0"/>
                <a:ea typeface="Hiragino Sans" panose="020B0400000000000000" pitchFamily="34" charset="-128"/>
              </a:rPr>
              <a:t>Prompt </a:t>
            </a:r>
            <a:r>
              <a:rPr lang="en-US" altLang="ja-JP" sz="1800" dirty="0">
                <a:solidFill>
                  <a:schemeClr val="bg1"/>
                </a:solidFill>
                <a:effectLst/>
                <a:latin typeface="Symbol" pitchFamily="2" charset="2"/>
                <a:ea typeface="Hiragino Sans" panose="020B0400000000000000" pitchFamily="34" charset="-128"/>
              </a:rPr>
              <a:t>g </a:t>
            </a:r>
            <a:r>
              <a:rPr lang="en-US" altLang="ja-JP" sz="1800" dirty="0">
                <a:solidFill>
                  <a:schemeClr val="bg1"/>
                </a:solidFill>
                <a:effectLst/>
                <a:latin typeface="Helvetica" pitchFamily="2" charset="0"/>
                <a:ea typeface="Hiragino Sans" panose="020B0400000000000000" pitchFamily="34" charset="-128"/>
              </a:rPr>
              <a:t>+ </a:t>
            </a:r>
            <a:r>
              <a:rPr lang="en-US" altLang="ja-JP" sz="1800" dirty="0">
                <a:solidFill>
                  <a:srgbClr val="000000"/>
                </a:solidFill>
                <a:effectLst/>
                <a:latin typeface="Helvetica" pitchFamily="2" charset="0"/>
                <a:ea typeface="Hiragino Sans" panose="020B0400000000000000" pitchFamily="34" charset="-128"/>
              </a:rPr>
              <a:t>Thermal </a:t>
            </a:r>
            <a:r>
              <a:rPr lang="en-US" altLang="ja-JP" sz="1800" dirty="0">
                <a:solidFill>
                  <a:srgbClr val="000000"/>
                </a:solidFill>
                <a:effectLst/>
                <a:latin typeface="Symbol" pitchFamily="2" charset="2"/>
                <a:ea typeface="Hiragino Sans" panose="020B0400000000000000" pitchFamily="34" charset="-128"/>
              </a:rPr>
              <a:t>g</a:t>
            </a:r>
            <a:endParaRPr lang="ja-JP" altLang="en-US" sz="1800">
              <a:solidFill>
                <a:srgbClr val="000000"/>
              </a:solidFill>
              <a:effectLst/>
              <a:latin typeface="Helvetica" pitchFamily="2" charset="0"/>
              <a:ea typeface="Hiragino Sans" panose="020B0400000000000000" pitchFamily="34" charset="-128"/>
            </a:endParaRPr>
          </a:p>
          <a:p>
            <a:pPr marL="0" indent="0">
              <a:buNone/>
            </a:pPr>
            <a:endParaRPr lang="en-US" altLang="ja-JP" sz="1800" dirty="0">
              <a:solidFill>
                <a:srgbClr val="000000"/>
              </a:solidFill>
              <a:effectLst/>
              <a:latin typeface="Hiragino Sans" panose="020B0400000000000000" pitchFamily="34" charset="-128"/>
              <a:ea typeface="Hiragino Sans" panose="020B0400000000000000" pitchFamily="34" charset="-128"/>
            </a:endParaRPr>
          </a:p>
          <a:p>
            <a:pPr>
              <a:buFont typeface="Arial" panose="020B0604020202020204" pitchFamily="34" charset="0"/>
              <a:buChar char="•"/>
            </a:pPr>
            <a:r>
              <a:rPr lang="ja-JP" altLang="en-US" sz="1800">
                <a:solidFill>
                  <a:srgbClr val="000000"/>
                </a:solidFill>
                <a:effectLst/>
                <a:latin typeface="Hiragino Sans" panose="020B0400000000000000" pitchFamily="34" charset="-128"/>
                <a:ea typeface="Hiragino Sans" panose="020B0400000000000000" pitchFamily="34" charset="-128"/>
              </a:rPr>
              <a:t>マルチプリシティと共に増加する予想</a:t>
            </a:r>
          </a:p>
          <a:p>
            <a:pPr>
              <a:buFont typeface="Arial" panose="020B0604020202020204" pitchFamily="34" charset="0"/>
              <a:buChar char="•"/>
            </a:pPr>
            <a:r>
              <a:rPr lang="ja-JP" altLang="en-US" sz="1800">
                <a:solidFill>
                  <a:srgbClr val="000000"/>
                </a:solidFill>
                <a:effectLst/>
                <a:latin typeface="Hiragino Sans" panose="020B0400000000000000" pitchFamily="34" charset="-128"/>
                <a:ea typeface="Hiragino Sans" panose="020B0400000000000000" pitchFamily="34" charset="-128"/>
              </a:rPr>
              <a:t>測定に感度があるのは</a:t>
            </a:r>
            <a:r>
              <a:rPr lang="en-US" altLang="ja-JP" sz="1800" i="1" dirty="0" err="1">
                <a:solidFill>
                  <a:srgbClr val="000000"/>
                </a:solidFill>
                <a:effectLst/>
                <a:latin typeface="Helvetica" pitchFamily="2" charset="0"/>
                <a:ea typeface="Hiragino Sans" panose="020B0400000000000000" pitchFamily="34" charset="-128"/>
              </a:rPr>
              <a:t>p</a:t>
            </a:r>
            <a:r>
              <a:rPr lang="en-US" altLang="ja-JP" sz="1800" baseline="-25000" dirty="0" err="1">
                <a:solidFill>
                  <a:srgbClr val="000000"/>
                </a:solidFill>
                <a:effectLst/>
                <a:latin typeface="Helvetica" pitchFamily="2" charset="0"/>
                <a:ea typeface="Hiragino Sans" panose="020B0400000000000000" pitchFamily="34" charset="-128"/>
              </a:rPr>
              <a:t>T</a:t>
            </a:r>
            <a:r>
              <a:rPr lang="en-US" altLang="ja-JP" sz="1800" baseline="-25000" dirty="0">
                <a:solidFill>
                  <a:srgbClr val="000000"/>
                </a:solidFill>
                <a:effectLst/>
                <a:latin typeface="Helvetica" pitchFamily="2" charset="0"/>
                <a:ea typeface="Hiragino Sans" panose="020B0400000000000000" pitchFamily="34" charset="-128"/>
              </a:rPr>
              <a:t> </a:t>
            </a:r>
            <a:r>
              <a:rPr lang="en-US" altLang="ja-JP" sz="1800" dirty="0">
                <a:solidFill>
                  <a:srgbClr val="000000"/>
                </a:solidFill>
                <a:effectLst/>
                <a:latin typeface="Helvetica" pitchFamily="2" charset="0"/>
                <a:ea typeface="Hiragino Sans" panose="020B0400000000000000" pitchFamily="34" charset="-128"/>
              </a:rPr>
              <a:t>&lt; 4 GeV/</a:t>
            </a:r>
            <a:r>
              <a:rPr lang="en-US" altLang="ja-JP" sz="1800" i="1" dirty="0">
                <a:solidFill>
                  <a:srgbClr val="000000"/>
                </a:solidFill>
                <a:effectLst/>
                <a:latin typeface="Helvetica" pitchFamily="2" charset="0"/>
                <a:ea typeface="Hiragino Sans" panose="020B0400000000000000" pitchFamily="34" charset="-128"/>
              </a:rPr>
              <a:t>c </a:t>
            </a:r>
            <a:r>
              <a:rPr lang="ja-JP" altLang="en-US" sz="1800">
                <a:solidFill>
                  <a:srgbClr val="000000"/>
                </a:solidFill>
                <a:effectLst/>
                <a:latin typeface="Hiragino Sans" panose="020B0400000000000000" pitchFamily="34" charset="-128"/>
                <a:ea typeface="Hiragino Sans" panose="020B0400000000000000" pitchFamily="34" charset="-128"/>
              </a:rPr>
              <a:t>の領域</a:t>
            </a:r>
          </a:p>
          <a:p>
            <a:pPr lvl="1">
              <a:buFont typeface="Arial" panose="020B0604020202020204" pitchFamily="34" charset="0"/>
              <a:buChar char="•"/>
            </a:pPr>
            <a:r>
              <a:rPr lang="en-US" altLang="ja-JP" sz="1800" dirty="0">
                <a:solidFill>
                  <a:srgbClr val="000000"/>
                </a:solidFill>
                <a:effectLst/>
                <a:latin typeface="Hiragino Sans" panose="020B0400000000000000" pitchFamily="34" charset="-128"/>
                <a:ea typeface="Hiragino Sans" panose="020B0400000000000000" pitchFamily="34" charset="-128"/>
              </a:rPr>
              <a:t>(</a:t>
            </a:r>
            <a:r>
              <a:rPr lang="ja-JP" altLang="en-US" sz="1800">
                <a:solidFill>
                  <a:srgbClr val="000000"/>
                </a:solidFill>
                <a:effectLst/>
                <a:latin typeface="Hiragino Sans" panose="020B0400000000000000" pitchFamily="34" charset="-128"/>
                <a:ea typeface="Hiragino Sans" panose="020B0400000000000000" pitchFamily="34" charset="-128"/>
              </a:rPr>
              <a:t>注意</a:t>
            </a:r>
            <a:r>
              <a:rPr lang="en-US" altLang="ja-JP" sz="1800" dirty="0">
                <a:solidFill>
                  <a:srgbClr val="000000"/>
                </a:solidFill>
                <a:effectLst/>
                <a:latin typeface="Hiragino Sans" panose="020B0400000000000000" pitchFamily="34" charset="-128"/>
                <a:ea typeface="Hiragino Sans" panose="020B0400000000000000" pitchFamily="34" charset="-128"/>
              </a:rPr>
              <a:t>)</a:t>
            </a:r>
            <a:r>
              <a:rPr lang="en-US" altLang="ja-JP" sz="1800" dirty="0">
                <a:solidFill>
                  <a:srgbClr val="000000"/>
                </a:solidFill>
                <a:effectLst/>
                <a:latin typeface="Helvetica" pitchFamily="2" charset="0"/>
                <a:ea typeface="Hiragino Sans" panose="020B0400000000000000" pitchFamily="34" charset="-128"/>
              </a:rPr>
              <a:t>Prompt </a:t>
            </a:r>
            <a:r>
              <a:rPr lang="en-US" altLang="ja-JP" sz="1800" dirty="0">
                <a:solidFill>
                  <a:srgbClr val="000000"/>
                </a:solidFill>
                <a:effectLst/>
                <a:latin typeface="Symbol" pitchFamily="2" charset="2"/>
                <a:ea typeface="Hiragino Sans" panose="020B0400000000000000" pitchFamily="34" charset="-128"/>
              </a:rPr>
              <a:t>g</a:t>
            </a:r>
            <a:r>
              <a:rPr lang="ja-JP" altLang="en-US" sz="1800">
                <a:solidFill>
                  <a:srgbClr val="000000"/>
                </a:solidFill>
                <a:effectLst/>
                <a:latin typeface="Hiragino Sans" panose="020B0400000000000000" pitchFamily="34" charset="-128"/>
                <a:ea typeface="Hiragino Sans" panose="020B0400000000000000" pitchFamily="34" charset="-128"/>
              </a:rPr>
              <a:t>の理論計算の不定性が大きい領域</a:t>
            </a:r>
            <a:r>
              <a:rPr lang="en-US" altLang="ja-JP" sz="1800" i="1" dirty="0" err="1">
                <a:solidFill>
                  <a:srgbClr val="000000"/>
                </a:solidFill>
                <a:effectLst/>
                <a:latin typeface="Helvetica" pitchFamily="2" charset="0"/>
                <a:ea typeface="Hiragino Sans" panose="020B0400000000000000" pitchFamily="34" charset="-128"/>
              </a:rPr>
              <a:t>p</a:t>
            </a:r>
            <a:r>
              <a:rPr lang="en-US" altLang="ja-JP" sz="1800" baseline="-25000" dirty="0" err="1">
                <a:solidFill>
                  <a:srgbClr val="000000"/>
                </a:solidFill>
                <a:effectLst/>
                <a:latin typeface="Helvetica" pitchFamily="2" charset="0"/>
                <a:ea typeface="Hiragino Sans" panose="020B0400000000000000" pitchFamily="34" charset="-128"/>
              </a:rPr>
              <a:t>T</a:t>
            </a:r>
            <a:r>
              <a:rPr lang="en-US" altLang="ja-JP" sz="1800" baseline="-25000" dirty="0">
                <a:solidFill>
                  <a:srgbClr val="000000"/>
                </a:solidFill>
                <a:effectLst/>
                <a:latin typeface="Helvetica" pitchFamily="2" charset="0"/>
                <a:ea typeface="Hiragino Sans" panose="020B0400000000000000" pitchFamily="34" charset="-128"/>
              </a:rPr>
              <a:t> </a:t>
            </a:r>
            <a:r>
              <a:rPr lang="en-US" altLang="ja-JP" sz="1800" dirty="0">
                <a:solidFill>
                  <a:srgbClr val="000000"/>
                </a:solidFill>
                <a:effectLst/>
                <a:latin typeface="Helvetica" pitchFamily="2" charset="0"/>
                <a:ea typeface="Hiragino Sans" panose="020B0400000000000000" pitchFamily="34" charset="-128"/>
              </a:rPr>
              <a:t>&lt;</a:t>
            </a:r>
            <a:r>
              <a:rPr lang="en-US" altLang="ja-JP" sz="1800" baseline="30000" dirty="0">
                <a:solidFill>
                  <a:srgbClr val="000000"/>
                </a:solidFill>
                <a:effectLst/>
                <a:latin typeface="Helvetica" pitchFamily="2" charset="0"/>
                <a:ea typeface="Hiragino Sans" panose="020B0400000000000000" pitchFamily="34" charset="-128"/>
              </a:rPr>
              <a:t> </a:t>
            </a:r>
            <a:r>
              <a:rPr lang="en-US" altLang="ja-JP" sz="1800" dirty="0">
                <a:solidFill>
                  <a:srgbClr val="000000"/>
                </a:solidFill>
                <a:effectLst/>
                <a:latin typeface="Helvetica" pitchFamily="2" charset="0"/>
                <a:ea typeface="Hiragino Sans" panose="020B0400000000000000" pitchFamily="34" charset="-128"/>
              </a:rPr>
              <a:t>2 GeV/</a:t>
            </a:r>
            <a:r>
              <a:rPr lang="en-US" altLang="ja-JP" sz="1800" i="1" dirty="0">
                <a:solidFill>
                  <a:srgbClr val="000000"/>
                </a:solidFill>
                <a:effectLst/>
                <a:latin typeface="Helvetica" pitchFamily="2" charset="0"/>
                <a:ea typeface="Hiragino Sans" panose="020B0400000000000000" pitchFamily="34" charset="-128"/>
              </a:rPr>
              <a:t>c</a:t>
            </a:r>
            <a:r>
              <a:rPr lang="ja-JP" altLang="en-US" sz="1800">
                <a:solidFill>
                  <a:srgbClr val="000000"/>
                </a:solidFill>
                <a:effectLst/>
                <a:latin typeface="Hiragino Sans" panose="020B0400000000000000" pitchFamily="34" charset="-128"/>
                <a:ea typeface="Hiragino Sans" panose="020B0400000000000000" pitchFamily="34" charset="-128"/>
              </a:rPr>
              <a:t>とも重なる</a:t>
            </a:r>
          </a:p>
          <a:p>
            <a:endParaRPr lang="en-US" altLang="ja-JP" sz="1800" dirty="0"/>
          </a:p>
          <a:p>
            <a:endParaRPr lang="en-US" sz="1800" dirty="0"/>
          </a:p>
        </p:txBody>
      </p:sp>
      <p:sp>
        <p:nvSpPr>
          <p:cNvPr id="5" name="フッター プレースホルダー 4">
            <a:extLst>
              <a:ext uri="{FF2B5EF4-FFF2-40B4-BE49-F238E27FC236}">
                <a16:creationId xmlns:a16="http://schemas.microsoft.com/office/drawing/2014/main" id="{70781C09-A001-9B5D-EF89-07341B82D88E}"/>
              </a:ext>
            </a:extLst>
          </p:cNvPr>
          <p:cNvSpPr>
            <a:spLocks noGrp="1"/>
          </p:cNvSpPr>
          <p:nvPr>
            <p:ph type="ftr" sz="quarter" idx="12"/>
          </p:nvPr>
        </p:nvSpPr>
        <p:spPr/>
        <p:txBody>
          <a:bodyPr/>
          <a:lstStyle/>
          <a:p>
            <a:r>
              <a:rPr lang="de-DE" altLang="ja-JP" dirty="0"/>
              <a:t>重心系エネルギー13TeV陽子+陽子</a:t>
            </a:r>
            <a:r>
              <a:rPr lang="ja-JP" altLang="en-US"/>
              <a:t>における低横運動量光子生成</a:t>
            </a:r>
            <a:r>
              <a:rPr lang="en-US" altLang="ja-JP" dirty="0"/>
              <a:t>  </a:t>
            </a:r>
            <a:r>
              <a:rPr lang="de-DE" dirty="0"/>
              <a:t>|  第41回 Heavy Ion Pub</a:t>
            </a:r>
          </a:p>
        </p:txBody>
      </p:sp>
      <p:pic>
        <p:nvPicPr>
          <p:cNvPr id="6" name="図 5">
            <a:extLst>
              <a:ext uri="{FF2B5EF4-FFF2-40B4-BE49-F238E27FC236}">
                <a16:creationId xmlns:a16="http://schemas.microsoft.com/office/drawing/2014/main" id="{D22AFF65-1E42-B8E4-37FC-755F593FE3C7}"/>
              </a:ext>
            </a:extLst>
          </p:cNvPr>
          <p:cNvPicPr>
            <a:picLocks noChangeAspect="1"/>
          </p:cNvPicPr>
          <p:nvPr/>
        </p:nvPicPr>
        <p:blipFill>
          <a:blip r:embed="rId3"/>
          <a:stretch>
            <a:fillRect/>
          </a:stretch>
        </p:blipFill>
        <p:spPr>
          <a:xfrm>
            <a:off x="6345382" y="1409770"/>
            <a:ext cx="5562951" cy="3757975"/>
          </a:xfrm>
          <a:prstGeom prst="rect">
            <a:avLst/>
          </a:prstGeom>
        </p:spPr>
      </p:pic>
      <p:sp>
        <p:nvSpPr>
          <p:cNvPr id="7" name="テキスト ボックス 6">
            <a:extLst>
              <a:ext uri="{FF2B5EF4-FFF2-40B4-BE49-F238E27FC236}">
                <a16:creationId xmlns:a16="http://schemas.microsoft.com/office/drawing/2014/main" id="{9B170FBC-DD97-1177-42F1-3758074AEC2E}"/>
              </a:ext>
            </a:extLst>
          </p:cNvPr>
          <p:cNvSpPr txBox="1"/>
          <p:nvPr/>
        </p:nvSpPr>
        <p:spPr>
          <a:xfrm>
            <a:off x="7311731" y="1124343"/>
            <a:ext cx="4304383" cy="369332"/>
          </a:xfrm>
          <a:prstGeom prst="rect">
            <a:avLst/>
          </a:prstGeom>
          <a:noFill/>
        </p:spPr>
        <p:txBody>
          <a:bodyPr wrap="none" rtlCol="0">
            <a:spAutoFit/>
          </a:bodyPr>
          <a:lstStyle/>
          <a:p>
            <a:r>
              <a:rPr lang="en-US" dirty="0" err="1">
                <a:latin typeface="Hiragino Sans W3" panose="020B0400000000000000" pitchFamily="34" charset="-128"/>
                <a:ea typeface="Hiragino Sans W3" panose="020B0400000000000000" pitchFamily="34" charset="-128"/>
              </a:rPr>
              <a:t>直接光子不変収量の</a:t>
            </a:r>
            <a:r>
              <a:rPr lang="en-US" i="1" dirty="0" err="1">
                <a:latin typeface="Hiragino Sans W3" panose="020B0400000000000000" pitchFamily="34" charset="-128"/>
                <a:ea typeface="Hiragino Sans W3" panose="020B0400000000000000" pitchFamily="34" charset="-128"/>
              </a:rPr>
              <a:t>p</a:t>
            </a:r>
            <a:r>
              <a:rPr lang="en-US" baseline="-25000" dirty="0" err="1">
                <a:latin typeface="Hiragino Sans W3" panose="020B0400000000000000" pitchFamily="34" charset="-128"/>
                <a:ea typeface="Hiragino Sans W3" panose="020B0400000000000000" pitchFamily="34" charset="-128"/>
              </a:rPr>
              <a:t>T</a:t>
            </a:r>
            <a:r>
              <a:rPr lang="en-US" dirty="0" err="1">
                <a:latin typeface="Hiragino Sans W3" panose="020B0400000000000000" pitchFamily="34" charset="-128"/>
                <a:ea typeface="Hiragino Sans W3" panose="020B0400000000000000" pitchFamily="34" charset="-128"/>
              </a:rPr>
              <a:t>依存性</a:t>
            </a:r>
            <a:r>
              <a:rPr lang="en-US" dirty="0">
                <a:latin typeface="Hiragino Sans W3" panose="020B0400000000000000" pitchFamily="34" charset="-128"/>
                <a:ea typeface="Hiragino Sans W3" panose="020B0400000000000000" pitchFamily="34" charset="-128"/>
              </a:rPr>
              <a:t>(</a:t>
            </a:r>
            <a:r>
              <a:rPr lang="en-US" dirty="0" err="1">
                <a:latin typeface="Hiragino Sans W3" panose="020B0400000000000000" pitchFamily="34" charset="-128"/>
                <a:ea typeface="Hiragino Sans W3" panose="020B0400000000000000" pitchFamily="34" charset="-128"/>
              </a:rPr>
              <a:t>理論予想</a:t>
            </a:r>
            <a:r>
              <a:rPr lang="en-US" dirty="0">
                <a:latin typeface="Hiragino Sans W3" panose="020B0400000000000000" pitchFamily="34" charset="-128"/>
                <a:ea typeface="Hiragino Sans W3" panose="020B0400000000000000" pitchFamily="34" charset="-128"/>
              </a:rPr>
              <a:t>)</a:t>
            </a:r>
          </a:p>
        </p:txBody>
      </p:sp>
      <p:cxnSp>
        <p:nvCxnSpPr>
          <p:cNvPr id="8" name="直線コネクタ 7">
            <a:extLst>
              <a:ext uri="{FF2B5EF4-FFF2-40B4-BE49-F238E27FC236}">
                <a16:creationId xmlns:a16="http://schemas.microsoft.com/office/drawing/2014/main" id="{56959033-5B15-8D91-DA30-E7CC81EF324A}"/>
              </a:ext>
            </a:extLst>
          </p:cNvPr>
          <p:cNvCxnSpPr/>
          <p:nvPr/>
        </p:nvCxnSpPr>
        <p:spPr>
          <a:xfrm>
            <a:off x="1246909" y="1864228"/>
            <a:ext cx="955964" cy="0"/>
          </a:xfrm>
          <a:prstGeom prst="line">
            <a:avLst/>
          </a:prstGeom>
          <a:ln>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720C2EB6-4033-2FCF-6EF4-E030D5807EE0}"/>
              </a:ext>
            </a:extLst>
          </p:cNvPr>
          <p:cNvCxnSpPr>
            <a:cxnSpLocks/>
          </p:cNvCxnSpPr>
          <p:nvPr/>
        </p:nvCxnSpPr>
        <p:spPr>
          <a:xfrm>
            <a:off x="2430451" y="1864228"/>
            <a:ext cx="114992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A8D60D57-BC04-17B0-3FD2-CAB89B5DC94B}"/>
              </a:ext>
            </a:extLst>
          </p:cNvPr>
          <p:cNvCxnSpPr>
            <a:cxnSpLocks/>
          </p:cNvCxnSpPr>
          <p:nvPr/>
        </p:nvCxnSpPr>
        <p:spPr>
          <a:xfrm>
            <a:off x="2430451" y="2235796"/>
            <a:ext cx="11499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上矢印 13">
            <a:extLst>
              <a:ext uri="{FF2B5EF4-FFF2-40B4-BE49-F238E27FC236}">
                <a16:creationId xmlns:a16="http://schemas.microsoft.com/office/drawing/2014/main" id="{8D70BF25-3207-991B-B4C6-6230F7B08ABC}"/>
              </a:ext>
            </a:extLst>
          </p:cNvPr>
          <p:cNvSpPr/>
          <p:nvPr/>
        </p:nvSpPr>
        <p:spPr>
          <a:xfrm>
            <a:off x="11104009" y="3865418"/>
            <a:ext cx="242316" cy="526473"/>
          </a:xfrm>
          <a:prstGeom prst="upArrow">
            <a:avLst/>
          </a:prstGeom>
          <a:gradFill>
            <a:gsLst>
              <a:gs pos="0">
                <a:srgbClr val="FFC000"/>
              </a:gs>
              <a:gs pos="100000">
                <a:srgbClr val="FF0000"/>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テキスト ボックス 9">
            <a:extLst>
              <a:ext uri="{FF2B5EF4-FFF2-40B4-BE49-F238E27FC236}">
                <a16:creationId xmlns:a16="http://schemas.microsoft.com/office/drawing/2014/main" id="{B3321A9F-5B29-758D-2C4C-C539F8E24636}"/>
              </a:ext>
            </a:extLst>
          </p:cNvPr>
          <p:cNvSpPr txBox="1"/>
          <p:nvPr/>
        </p:nvSpPr>
        <p:spPr>
          <a:xfrm>
            <a:off x="3599540" y="1541063"/>
            <a:ext cx="530915" cy="369332"/>
          </a:xfrm>
          <a:prstGeom prst="rect">
            <a:avLst/>
          </a:prstGeom>
          <a:noFill/>
        </p:spPr>
        <p:txBody>
          <a:bodyPr wrap="none" rtlCol="0">
            <a:spAutoFit/>
          </a:bodyPr>
          <a:lstStyle/>
          <a:p>
            <a:r>
              <a:rPr lang="en-US" dirty="0"/>
              <a:t>MB</a:t>
            </a:r>
          </a:p>
        </p:txBody>
      </p:sp>
      <p:sp>
        <p:nvSpPr>
          <p:cNvPr id="13" name="テキスト ボックス 12">
            <a:extLst>
              <a:ext uri="{FF2B5EF4-FFF2-40B4-BE49-F238E27FC236}">
                <a16:creationId xmlns:a16="http://schemas.microsoft.com/office/drawing/2014/main" id="{AF72409D-613D-74CE-FD07-560CC3EA3197}"/>
              </a:ext>
            </a:extLst>
          </p:cNvPr>
          <p:cNvSpPr txBox="1"/>
          <p:nvPr/>
        </p:nvSpPr>
        <p:spPr>
          <a:xfrm>
            <a:off x="3599540" y="1905751"/>
            <a:ext cx="638225" cy="369332"/>
          </a:xfrm>
          <a:prstGeom prst="rect">
            <a:avLst/>
          </a:prstGeom>
          <a:noFill/>
        </p:spPr>
        <p:txBody>
          <a:bodyPr wrap="square">
            <a:spAutoFit/>
          </a:bodyPr>
          <a:lstStyle/>
          <a:p>
            <a:r>
              <a:rPr lang="en-US" altLang="ja-JP" dirty="0"/>
              <a:t>HM</a:t>
            </a:r>
          </a:p>
        </p:txBody>
      </p:sp>
    </p:spTree>
    <p:extLst>
      <p:ext uri="{BB962C8B-B14F-4D97-AF65-F5344CB8AC3E}">
        <p14:creationId xmlns:p14="http://schemas.microsoft.com/office/powerpoint/2010/main" val="2210223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BD79F56-688C-8F2B-83A2-ACF49C2BE6EF}"/>
              </a:ext>
            </a:extLst>
          </p:cNvPr>
          <p:cNvSpPr>
            <a:spLocks noGrp="1"/>
          </p:cNvSpPr>
          <p:nvPr>
            <p:ph sz="quarter" idx="10"/>
          </p:nvPr>
        </p:nvSpPr>
        <p:spPr/>
        <p:txBody>
          <a:bodyPr/>
          <a:lstStyle/>
          <a:p>
            <a:r>
              <a:rPr lang="en-US" altLang="ja-JP" dirty="0" err="1"/>
              <a:t>ALICEでの</a:t>
            </a:r>
            <a:r>
              <a:rPr lang="ja-JP" altLang="en-US">
                <a:latin typeface="Symbol" pitchFamily="2" charset="2"/>
              </a:rPr>
              <a:t>光子</a:t>
            </a:r>
            <a:r>
              <a:rPr lang="en-US" altLang="ja-JP" dirty="0" err="1"/>
              <a:t>測定</a:t>
            </a:r>
            <a:r>
              <a:rPr lang="en-US" altLang="ja-JP" dirty="0"/>
              <a:t>(</a:t>
            </a:r>
            <a:r>
              <a:rPr lang="en-US" altLang="ja-JP" dirty="0" err="1"/>
              <a:t>特にLow</a:t>
            </a:r>
            <a:r>
              <a:rPr lang="en-US" altLang="ja-JP" dirty="0"/>
              <a:t> </a:t>
            </a:r>
            <a:r>
              <a:rPr lang="en-US" altLang="ja-JP" i="1" dirty="0" err="1"/>
              <a:t>p</a:t>
            </a:r>
            <a:r>
              <a:rPr lang="en-US" altLang="ja-JP" baseline="-25000" dirty="0" err="1"/>
              <a:t>T</a:t>
            </a:r>
            <a:r>
              <a:rPr lang="en-US" altLang="ja-JP" dirty="0"/>
              <a:t>)</a:t>
            </a:r>
          </a:p>
        </p:txBody>
      </p:sp>
      <p:sp>
        <p:nvSpPr>
          <p:cNvPr id="3" name="スライド番号プレースホルダー 2">
            <a:extLst>
              <a:ext uri="{FF2B5EF4-FFF2-40B4-BE49-F238E27FC236}">
                <a16:creationId xmlns:a16="http://schemas.microsoft.com/office/drawing/2014/main" id="{31730F77-8B5F-EB50-689C-26DD2A8662F2}"/>
              </a:ext>
            </a:extLst>
          </p:cNvPr>
          <p:cNvSpPr>
            <a:spLocks noGrp="1"/>
          </p:cNvSpPr>
          <p:nvPr>
            <p:ph type="sldNum" sz="quarter" idx="4"/>
          </p:nvPr>
        </p:nvSpPr>
        <p:spPr/>
        <p:txBody>
          <a:bodyPr/>
          <a:lstStyle/>
          <a:p>
            <a:fld id="{2066355A-084C-D24E-9AD2-7E4FC41EA627}" type="slidenum">
              <a:rPr lang="en-US" smtClean="0"/>
              <a:pPr/>
              <a:t>21</a:t>
            </a:fld>
            <a:endParaRPr lang="en-US" dirty="0"/>
          </a:p>
        </p:txBody>
      </p:sp>
      <p:sp>
        <p:nvSpPr>
          <p:cNvPr id="4" name="テキスト プレースホルダー 3">
            <a:extLst>
              <a:ext uri="{FF2B5EF4-FFF2-40B4-BE49-F238E27FC236}">
                <a16:creationId xmlns:a16="http://schemas.microsoft.com/office/drawing/2014/main" id="{82247EE0-0676-6167-DA5A-CE624EAC4187}"/>
              </a:ext>
            </a:extLst>
          </p:cNvPr>
          <p:cNvSpPr>
            <a:spLocks noGrp="1"/>
          </p:cNvSpPr>
          <p:nvPr>
            <p:ph type="body" sz="quarter" idx="11"/>
          </p:nvPr>
        </p:nvSpPr>
        <p:spPr/>
        <p:txBody>
          <a:bodyPr>
            <a:normAutofit/>
          </a:bodyPr>
          <a:lstStyle/>
          <a:p>
            <a:r>
              <a:rPr lang="en-US" altLang="ja-JP" sz="1800" dirty="0" err="1">
                <a:latin typeface="Hiragino Kaku Gothic Pro W3" panose="020B0300000000000000" pitchFamily="34" charset="-128"/>
                <a:ea typeface="Hiragino Kaku Gothic Pro W3" panose="020B0300000000000000" pitchFamily="34" charset="-128"/>
              </a:rPr>
              <a:t>複数の測定方法で</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a:latin typeface="Symbol" pitchFamily="2" charset="2"/>
              </a:rPr>
              <a:t>g</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err="1">
                <a:latin typeface="Hiragino Kaku Gothic Pro W3" panose="020B0300000000000000" pitchFamily="34" charset="-128"/>
                <a:ea typeface="Hiragino Kaku Gothic Pro W3" panose="020B0300000000000000" pitchFamily="34" charset="-128"/>
              </a:rPr>
              <a:t>は測定</a:t>
            </a:r>
            <a:r>
              <a:rPr lang="ja-JP" altLang="en-US" sz="1800">
                <a:latin typeface="Hiragino Kaku Gothic Pro W3" panose="020B0300000000000000" pitchFamily="34" charset="-128"/>
                <a:ea typeface="Hiragino Kaku Gothic Pro W3" panose="020B0300000000000000" pitchFamily="34" charset="-128"/>
              </a:rPr>
              <a:t>可能</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en-US" altLang="ja-JP" sz="1800" dirty="0" err="1">
                <a:latin typeface="Hiragino Kaku Gothic Pro W3" panose="020B0300000000000000" pitchFamily="34" charset="-128"/>
                <a:ea typeface="Hiragino Kaku Gothic Pro W3" panose="020B0300000000000000" pitchFamily="34" charset="-128"/>
              </a:rPr>
              <a:t>電磁カロリメータ</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err="1">
                <a:latin typeface="Hiragino Kaku Gothic Pro W3" panose="020B0300000000000000" pitchFamily="34" charset="-128"/>
                <a:ea typeface="Hiragino Kaku Gothic Pro W3" panose="020B0300000000000000" pitchFamily="34" charset="-128"/>
              </a:rPr>
              <a:t>EMCal</a:t>
            </a:r>
            <a:r>
              <a:rPr lang="en-US" altLang="ja-JP" sz="1800" dirty="0">
                <a:latin typeface="Hiragino Kaku Gothic Pro W3" panose="020B0300000000000000" pitchFamily="34" charset="-128"/>
                <a:ea typeface="Hiragino Kaku Gothic Pro W3" panose="020B0300000000000000" pitchFamily="34" charset="-128"/>
              </a:rPr>
              <a:t>, PHOS)</a:t>
            </a:r>
          </a:p>
          <a:p>
            <a:pPr lvl="1"/>
            <a:r>
              <a:rPr lang="en-US" altLang="ja-JP" sz="1800" dirty="0" err="1">
                <a:latin typeface="Hiragino Kaku Gothic Pro W3" panose="020B0300000000000000" pitchFamily="34" charset="-128"/>
                <a:ea typeface="Hiragino Kaku Gothic Pro W3" panose="020B0300000000000000" pitchFamily="34" charset="-128"/>
              </a:rPr>
              <a:t>コンバージョン</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a:latin typeface="Symbol" pitchFamily="2" charset="2"/>
              </a:rPr>
              <a:t>g</a:t>
            </a:r>
            <a:r>
              <a:rPr lang="en-US" altLang="ja-JP" sz="2800" dirty="0">
                <a:latin typeface="Symbol" pitchFamily="2" charset="2"/>
              </a:rPr>
              <a:t> </a:t>
            </a:r>
            <a:r>
              <a:rPr lang="ja-JP" altLang="en-US" sz="1800">
                <a:latin typeface="Hiragino Kaku Gothic Pro W3" panose="020B0300000000000000" pitchFamily="34" charset="-128"/>
                <a:ea typeface="Hiragino Kaku Gothic Pro W3" panose="020B0300000000000000" pitchFamily="34" charset="-128"/>
              </a:rPr>
              <a:t>→</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err="1">
                <a:latin typeface="Hiragino Kaku Gothic Pro W3" panose="020B0300000000000000" pitchFamily="34" charset="-128"/>
                <a:ea typeface="Hiragino Kaku Gothic Pro W3" panose="020B0300000000000000" pitchFamily="34" charset="-128"/>
              </a:rPr>
              <a:t>e</a:t>
            </a:r>
            <a:r>
              <a:rPr lang="en-US" altLang="ja-JP" sz="1800" baseline="30000" dirty="0" err="1">
                <a:latin typeface="Hiragino Kaku Gothic Pro W3" panose="020B0300000000000000" pitchFamily="34" charset="-128"/>
                <a:ea typeface="Hiragino Kaku Gothic Pro W3" panose="020B0300000000000000" pitchFamily="34" charset="-128"/>
              </a:rPr>
              <a:t>+</a:t>
            </a:r>
            <a:r>
              <a:rPr lang="en-US" altLang="ja-JP" sz="1800" dirty="0" err="1">
                <a:latin typeface="Hiragino Kaku Gothic Pro W3" panose="020B0300000000000000" pitchFamily="34" charset="-128"/>
                <a:ea typeface="Hiragino Kaku Gothic Pro W3" panose="020B0300000000000000" pitchFamily="34" charset="-128"/>
              </a:rPr>
              <a:t>e</a:t>
            </a:r>
            <a:r>
              <a:rPr lang="en-US" altLang="ja-JP" sz="1800" baseline="30000" dirty="0">
                <a:latin typeface="Hiragino Kaku Gothic Pro W3" panose="020B0300000000000000" pitchFamily="34" charset="-128"/>
                <a:ea typeface="Hiragino Kaku Gothic Pro W3" panose="020B0300000000000000" pitchFamily="34" charset="-128"/>
              </a:rPr>
              <a:t>-</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en-US" altLang="ja-JP" sz="1800" dirty="0" err="1">
                <a:latin typeface="Hiragino Kaku Gothic Pro W3" panose="020B0300000000000000" pitchFamily="34" charset="-128"/>
                <a:ea typeface="Hiragino Kaku Gothic Pro W3" panose="020B0300000000000000" pitchFamily="34" charset="-128"/>
              </a:rPr>
              <a:t>仮想光子</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a:latin typeface="Symbol" pitchFamily="2" charset="2"/>
              </a:rPr>
              <a:t>g </a:t>
            </a:r>
            <a:r>
              <a:rPr lang="en-US" altLang="ja-JP" sz="1800" baseline="30000" dirty="0">
                <a:latin typeface="Hiragino Kaku Gothic Pro W3" panose="020B0300000000000000" pitchFamily="34" charset="-128"/>
                <a:ea typeface="Hiragino Kaku Gothic Pro W3" panose="020B0300000000000000" pitchFamily="34" charset="-128"/>
              </a:rPr>
              <a:t>*</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 </a:t>
            </a:r>
            <a:r>
              <a:rPr lang="en-US" altLang="ja-JP" sz="1800" dirty="0" err="1">
                <a:latin typeface="Hiragino Kaku Gothic Pro W3" panose="020B0300000000000000" pitchFamily="34" charset="-128"/>
                <a:ea typeface="Hiragino Kaku Gothic Pro W3" panose="020B0300000000000000" pitchFamily="34" charset="-128"/>
              </a:rPr>
              <a:t>e</a:t>
            </a:r>
            <a:r>
              <a:rPr lang="en-US" altLang="ja-JP" sz="1800" baseline="30000" dirty="0" err="1">
                <a:latin typeface="Hiragino Kaku Gothic Pro W3" panose="020B0300000000000000" pitchFamily="34" charset="-128"/>
                <a:ea typeface="Hiragino Kaku Gothic Pro W3" panose="020B0300000000000000" pitchFamily="34" charset="-128"/>
              </a:rPr>
              <a:t>+</a:t>
            </a:r>
            <a:r>
              <a:rPr lang="en-US" altLang="ja-JP" sz="1800" dirty="0" err="1">
                <a:latin typeface="Hiragino Kaku Gothic Pro W3" panose="020B0300000000000000" pitchFamily="34" charset="-128"/>
                <a:ea typeface="Hiragino Kaku Gothic Pro W3" panose="020B0300000000000000" pitchFamily="34" charset="-128"/>
              </a:rPr>
              <a:t>e</a:t>
            </a:r>
            <a:r>
              <a:rPr lang="en-US" altLang="ja-JP" sz="1800" baseline="30000" dirty="0">
                <a:latin typeface="Hiragino Kaku Gothic Pro W3" panose="020B0300000000000000" pitchFamily="34" charset="-128"/>
                <a:ea typeface="Hiragino Kaku Gothic Pro W3" panose="020B0300000000000000" pitchFamily="34" charset="-128"/>
              </a:rPr>
              <a:t>-</a:t>
            </a: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88390A28-E833-8510-B366-B0A82925332F}"/>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E5F7592F-B522-8AE7-172E-44DF0C41EF5D}"/>
              </a:ext>
            </a:extLst>
          </p:cNvPr>
          <p:cNvPicPr>
            <a:picLocks noChangeAspect="1"/>
          </p:cNvPicPr>
          <p:nvPr/>
        </p:nvPicPr>
        <p:blipFill>
          <a:blip r:embed="rId2"/>
          <a:srcRect/>
          <a:stretch/>
        </p:blipFill>
        <p:spPr>
          <a:xfrm>
            <a:off x="3714347" y="3189158"/>
            <a:ext cx="3775425" cy="2922399"/>
          </a:xfrm>
          <a:prstGeom prst="rect">
            <a:avLst/>
          </a:prstGeom>
        </p:spPr>
      </p:pic>
      <p:pic>
        <p:nvPicPr>
          <p:cNvPr id="7" name="図 6">
            <a:extLst>
              <a:ext uri="{FF2B5EF4-FFF2-40B4-BE49-F238E27FC236}">
                <a16:creationId xmlns:a16="http://schemas.microsoft.com/office/drawing/2014/main" id="{80863528-5F1B-13F3-4B61-EE761CD5E124}"/>
              </a:ext>
            </a:extLst>
          </p:cNvPr>
          <p:cNvPicPr>
            <a:picLocks noChangeAspect="1"/>
          </p:cNvPicPr>
          <p:nvPr/>
        </p:nvPicPr>
        <p:blipFill>
          <a:blip r:embed="rId3"/>
          <a:stretch>
            <a:fillRect/>
          </a:stretch>
        </p:blipFill>
        <p:spPr>
          <a:xfrm>
            <a:off x="845675" y="2938051"/>
            <a:ext cx="3240347" cy="2922400"/>
          </a:xfrm>
          <a:prstGeom prst="rect">
            <a:avLst/>
          </a:prstGeom>
        </p:spPr>
      </p:pic>
      <p:sp>
        <p:nvSpPr>
          <p:cNvPr id="8" name="テキスト ボックス 7">
            <a:extLst>
              <a:ext uri="{FF2B5EF4-FFF2-40B4-BE49-F238E27FC236}">
                <a16:creationId xmlns:a16="http://schemas.microsoft.com/office/drawing/2014/main" id="{9E5018F5-8672-4A70-6AB9-62167AF3BB86}"/>
              </a:ext>
            </a:extLst>
          </p:cNvPr>
          <p:cNvSpPr txBox="1"/>
          <p:nvPr/>
        </p:nvSpPr>
        <p:spPr>
          <a:xfrm>
            <a:off x="5376303" y="3059019"/>
            <a:ext cx="4135034" cy="369332"/>
          </a:xfrm>
          <a:prstGeom prst="rect">
            <a:avLst/>
          </a:prstGeom>
          <a:noFill/>
        </p:spPr>
        <p:txBody>
          <a:bodyPr wrap="square" rtlCol="0">
            <a:spAutoFit/>
          </a:bodyPr>
          <a:lstStyle/>
          <a:p>
            <a:r>
              <a:rPr lang="en-US" altLang="ja-JP" dirty="0"/>
              <a:t>PbWO</a:t>
            </a:r>
            <a:r>
              <a:rPr lang="en-US" altLang="ja-JP" baseline="-25000" dirty="0"/>
              <a:t>4</a:t>
            </a:r>
            <a:endParaRPr lang="en-US" dirty="0"/>
          </a:p>
        </p:txBody>
      </p:sp>
      <p:sp>
        <p:nvSpPr>
          <p:cNvPr id="9" name="テキスト ボックス 8">
            <a:extLst>
              <a:ext uri="{FF2B5EF4-FFF2-40B4-BE49-F238E27FC236}">
                <a16:creationId xmlns:a16="http://schemas.microsoft.com/office/drawing/2014/main" id="{9CF76F59-7904-23FA-B862-EF523AB1621D}"/>
              </a:ext>
            </a:extLst>
          </p:cNvPr>
          <p:cNvSpPr txBox="1"/>
          <p:nvPr/>
        </p:nvSpPr>
        <p:spPr>
          <a:xfrm>
            <a:off x="2032314" y="5872364"/>
            <a:ext cx="5193576" cy="369332"/>
          </a:xfrm>
          <a:prstGeom prst="rect">
            <a:avLst/>
          </a:prstGeom>
          <a:noFill/>
        </p:spPr>
        <p:txBody>
          <a:bodyPr wrap="square" rtlCol="0">
            <a:spAutoFit/>
          </a:bodyPr>
          <a:lstStyle/>
          <a:p>
            <a:r>
              <a:rPr lang="en-US" dirty="0" err="1"/>
              <a:t>EMCal</a:t>
            </a:r>
            <a:r>
              <a:rPr lang="en-US" dirty="0"/>
              <a:t>                               PHOS</a:t>
            </a:r>
          </a:p>
        </p:txBody>
      </p:sp>
      <p:cxnSp>
        <p:nvCxnSpPr>
          <p:cNvPr id="10" name="直線矢印コネクタ 9">
            <a:extLst>
              <a:ext uri="{FF2B5EF4-FFF2-40B4-BE49-F238E27FC236}">
                <a16:creationId xmlns:a16="http://schemas.microsoft.com/office/drawing/2014/main" id="{71E07CFF-75A8-AB1A-E579-3779BC416D61}"/>
              </a:ext>
            </a:extLst>
          </p:cNvPr>
          <p:cNvCxnSpPr>
            <a:cxnSpLocks/>
          </p:cNvCxnSpPr>
          <p:nvPr/>
        </p:nvCxnSpPr>
        <p:spPr>
          <a:xfrm flipV="1">
            <a:off x="5014988" y="4733940"/>
            <a:ext cx="582248" cy="11384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図 10">
            <a:extLst>
              <a:ext uri="{FF2B5EF4-FFF2-40B4-BE49-F238E27FC236}">
                <a16:creationId xmlns:a16="http://schemas.microsoft.com/office/drawing/2014/main" id="{2C8229A0-24DC-D207-FE12-7B42604ED1B6}"/>
              </a:ext>
            </a:extLst>
          </p:cNvPr>
          <p:cNvPicPr>
            <a:picLocks noChangeAspect="1"/>
          </p:cNvPicPr>
          <p:nvPr/>
        </p:nvPicPr>
        <p:blipFill>
          <a:blip r:embed="rId4"/>
          <a:stretch>
            <a:fillRect/>
          </a:stretch>
        </p:blipFill>
        <p:spPr>
          <a:xfrm>
            <a:off x="7489772" y="3189158"/>
            <a:ext cx="3775425" cy="3258551"/>
          </a:xfrm>
          <a:prstGeom prst="rect">
            <a:avLst/>
          </a:prstGeom>
        </p:spPr>
      </p:pic>
      <p:sp>
        <p:nvSpPr>
          <p:cNvPr id="12" name="テキスト ボックス 11">
            <a:extLst>
              <a:ext uri="{FF2B5EF4-FFF2-40B4-BE49-F238E27FC236}">
                <a16:creationId xmlns:a16="http://schemas.microsoft.com/office/drawing/2014/main" id="{3FF982D9-14CA-6B31-B638-F9C183EA29B3}"/>
              </a:ext>
            </a:extLst>
          </p:cNvPr>
          <p:cNvSpPr txBox="1"/>
          <p:nvPr/>
        </p:nvSpPr>
        <p:spPr>
          <a:xfrm>
            <a:off x="1126424" y="3035193"/>
            <a:ext cx="1569660" cy="369332"/>
          </a:xfrm>
          <a:prstGeom prst="rect">
            <a:avLst/>
          </a:prstGeom>
          <a:noFill/>
        </p:spPr>
        <p:txBody>
          <a:bodyPr wrap="none" rtlCol="0">
            <a:spAutoFit/>
          </a:bodyPr>
          <a:lstStyle/>
          <a:p>
            <a:r>
              <a:rPr lang="en-US" altLang="ja-JP" dirty="0">
                <a:solidFill>
                  <a:srgbClr val="292929"/>
                </a:solidFill>
                <a:latin typeface="Arial" panose="020B0604020202020204" pitchFamily="34" charset="0"/>
                <a:cs typeface="Arial" panose="020B0604020202020204" pitchFamily="34" charset="0"/>
              </a:rPr>
              <a:t>Pb</a:t>
            </a:r>
            <a:r>
              <a:rPr lang="en-US" altLang="ja-JP" b="0" i="0" u="none" strike="noStrike" dirty="0">
                <a:solidFill>
                  <a:srgbClr val="292929"/>
                </a:solidFill>
                <a:effectLst/>
                <a:latin typeface="Arial" panose="020B0604020202020204" pitchFamily="34" charset="0"/>
                <a:cs typeface="Arial" panose="020B0604020202020204" pitchFamily="34" charset="0"/>
              </a:rPr>
              <a:t>-scintillator</a:t>
            </a:r>
            <a:endParaRPr lang="en-US"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BD2BDD4B-555E-10F0-B318-F2705241F324}"/>
              </a:ext>
            </a:extLst>
          </p:cNvPr>
          <p:cNvSpPr txBox="1"/>
          <p:nvPr/>
        </p:nvSpPr>
        <p:spPr>
          <a:xfrm>
            <a:off x="7329596" y="2819826"/>
            <a:ext cx="4339650" cy="369332"/>
          </a:xfrm>
          <a:prstGeom prst="rect">
            <a:avLst/>
          </a:prstGeom>
          <a:noFill/>
        </p:spPr>
        <p:txBody>
          <a:bodyPr wrap="none" rtlCol="0">
            <a:spAutoFit/>
          </a:bodyPr>
          <a:lstStyle/>
          <a:p>
            <a:r>
              <a:rPr lang="en-US" dirty="0" err="1"/>
              <a:t>コンバージョンを用いたトモグラフィ</a:t>
            </a:r>
            <a:r>
              <a:rPr lang="en-US" dirty="0"/>
              <a:t>ー</a:t>
            </a:r>
          </a:p>
        </p:txBody>
      </p:sp>
    </p:spTree>
    <p:extLst>
      <p:ext uri="{BB962C8B-B14F-4D97-AF65-F5344CB8AC3E}">
        <p14:creationId xmlns:p14="http://schemas.microsoft.com/office/powerpoint/2010/main" val="3563987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50EF01D-3267-94DE-D1B5-AB61529259E6}"/>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差し引き法</a:t>
            </a:r>
            <a:r>
              <a:rPr lang="en-US" altLang="ja-JP" b="1" dirty="0">
                <a:solidFill>
                  <a:srgbClr val="000000"/>
                </a:solidFill>
                <a:effectLst/>
                <a:latin typeface="Hiragino Sans" panose="020B0400000000000000" pitchFamily="34" charset="-128"/>
                <a:ea typeface="Hiragino Sans" panose="020B0400000000000000" pitchFamily="34" charset="-128"/>
              </a:rPr>
              <a:t> </a:t>
            </a:r>
            <a:r>
              <a:rPr lang="en-US" altLang="ja-JP" b="1" dirty="0">
                <a:solidFill>
                  <a:srgbClr val="000000"/>
                </a:solidFill>
                <a:effectLst/>
                <a:latin typeface="Helvetica" pitchFamily="2" charset="0"/>
                <a:ea typeface="Hiragino Sans" panose="020B0400000000000000" pitchFamily="34" charset="-128"/>
              </a:rPr>
              <a:t>(</a:t>
            </a:r>
            <a:r>
              <a:rPr lang="ja-JP" altLang="en-US" b="1">
                <a:solidFill>
                  <a:srgbClr val="000000"/>
                </a:solidFill>
                <a:effectLst/>
                <a:latin typeface="Hiragino Sans" panose="020B0400000000000000" pitchFamily="34" charset="-128"/>
                <a:ea typeface="Hiragino Sans" panose="020B0400000000000000" pitchFamily="34" charset="-128"/>
              </a:rPr>
              <a:t>実光子</a:t>
            </a:r>
            <a:r>
              <a:rPr lang="ja-JP" altLang="en-US">
                <a:solidFill>
                  <a:srgbClr val="000000"/>
                </a:solidFill>
                <a:latin typeface="Hiragino Sans" panose="020B0400000000000000" pitchFamily="34" charset="-128"/>
                <a:ea typeface="Hiragino Sans" panose="020B0400000000000000" pitchFamily="34" charset="-128"/>
              </a:rPr>
              <a:t>を</a:t>
            </a:r>
            <a:r>
              <a:rPr lang="ja-JP" altLang="en-US" b="1">
                <a:solidFill>
                  <a:srgbClr val="000000"/>
                </a:solidFill>
                <a:effectLst/>
                <a:latin typeface="Hiragino Sans" panose="020B0400000000000000" pitchFamily="34" charset="-128"/>
                <a:ea typeface="Hiragino Sans" panose="020B0400000000000000" pitchFamily="34" charset="-128"/>
              </a:rPr>
              <a:t>測定する場合</a:t>
            </a:r>
            <a:r>
              <a:rPr lang="en-US" altLang="ja-JP" b="1" dirty="0">
                <a:solidFill>
                  <a:srgbClr val="000000"/>
                </a:solidFill>
                <a:effectLst/>
                <a:latin typeface="Helvetica" pitchFamily="2" charset="0"/>
                <a:ea typeface="Hiragino Sans" panose="020B0400000000000000" pitchFamily="34" charset="-128"/>
              </a:rPr>
              <a:t>)</a:t>
            </a:r>
            <a:endParaRPr lang="en-US" dirty="0"/>
          </a:p>
        </p:txBody>
      </p:sp>
      <p:sp>
        <p:nvSpPr>
          <p:cNvPr id="3" name="スライド番号プレースホルダー 2">
            <a:extLst>
              <a:ext uri="{FF2B5EF4-FFF2-40B4-BE49-F238E27FC236}">
                <a16:creationId xmlns:a16="http://schemas.microsoft.com/office/drawing/2014/main" id="{4F2CECE8-319C-AEED-2477-351735E4511D}"/>
              </a:ext>
            </a:extLst>
          </p:cNvPr>
          <p:cNvSpPr>
            <a:spLocks noGrp="1"/>
          </p:cNvSpPr>
          <p:nvPr>
            <p:ph type="sldNum" sz="quarter" idx="4"/>
          </p:nvPr>
        </p:nvSpPr>
        <p:spPr/>
        <p:txBody>
          <a:bodyPr/>
          <a:lstStyle/>
          <a:p>
            <a:fld id="{2066355A-084C-D24E-9AD2-7E4FC41EA627}" type="slidenum">
              <a:rPr lang="en-US" smtClean="0"/>
              <a:pPr/>
              <a:t>22</a:t>
            </a:fld>
            <a:endParaRPr lang="en-US" dirty="0"/>
          </a:p>
        </p:txBody>
      </p:sp>
      <p:sp>
        <p:nvSpPr>
          <p:cNvPr id="4" name="テキスト プレースホルダー 3">
            <a:extLst>
              <a:ext uri="{FF2B5EF4-FFF2-40B4-BE49-F238E27FC236}">
                <a16:creationId xmlns:a16="http://schemas.microsoft.com/office/drawing/2014/main" id="{69A28810-BAD6-50B7-2CA4-DC57C05AB1CB}"/>
              </a:ext>
            </a:extLst>
          </p:cNvPr>
          <p:cNvSpPr>
            <a:spLocks noGrp="1"/>
          </p:cNvSpPr>
          <p:nvPr>
            <p:ph type="body" sz="quarter" idx="11"/>
          </p:nvPr>
        </p:nvSpPr>
        <p:spPr>
          <a:xfrm>
            <a:off x="845675" y="1200353"/>
            <a:ext cx="10445780" cy="5093279"/>
          </a:xfrm>
        </p:spPr>
        <p:txBody>
          <a:bodyPr>
            <a:normAutofit/>
          </a:bodyPr>
          <a:lstStyle/>
          <a:p>
            <a:pPr>
              <a:lnSpc>
                <a:spcPct val="150000"/>
              </a:lnSpc>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光子はカロリメータで検出する</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 or </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コンバージョン由来の電子対</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a:t>
            </a:r>
            <a:r>
              <a:rPr lang="en-US" altLang="ja-JP" sz="1800" dirty="0">
                <a:latin typeface="Symbol" pitchFamily="2" charset="2"/>
              </a:rPr>
              <a:t>g </a:t>
            </a:r>
            <a:r>
              <a:rPr lang="el-GR" altLang="ja-JP" sz="1800" dirty="0">
                <a:solidFill>
                  <a:srgbClr val="000000"/>
                </a:solidFill>
                <a:effectLst/>
                <a:latin typeface="Hiragino Kaku Gothic Pro W3" panose="020B0300000000000000" pitchFamily="34" charset="-128"/>
                <a:ea typeface="Hiragino Kaku Gothic Pro W3" panose="020B0300000000000000" pitchFamily="34" charset="-128"/>
              </a:rPr>
              <a:t>→</a:t>
            </a:r>
            <a:r>
              <a:rPr lang="en-US" altLang="ja-JP" sz="1800" dirty="0" err="1">
                <a:solidFill>
                  <a:srgbClr val="000000"/>
                </a:solidFill>
                <a:latin typeface="Hiragino Kaku Gothic Pro W3" panose="020B0300000000000000" pitchFamily="34" charset="-128"/>
                <a:ea typeface="Hiragino Kaku Gothic Pro W3" panose="020B0300000000000000" pitchFamily="34" charset="-128"/>
              </a:rPr>
              <a:t>e</a:t>
            </a:r>
            <a:r>
              <a:rPr lang="en-US" altLang="ja-JP" sz="1800" baseline="30000" dirty="0" err="1">
                <a:solidFill>
                  <a:srgbClr val="000000"/>
                </a:solidFill>
                <a:effectLst/>
                <a:latin typeface="Hiragino Kaku Gothic Pro W3" panose="020B0300000000000000" pitchFamily="34" charset="-128"/>
                <a:ea typeface="Hiragino Kaku Gothic Pro W3" panose="020B0300000000000000" pitchFamily="34" charset="-128"/>
              </a:rPr>
              <a:t>+</a:t>
            </a:r>
            <a:r>
              <a:rPr lang="en-US" altLang="ja-JP" sz="1800" dirty="0" err="1">
                <a:solidFill>
                  <a:srgbClr val="000000"/>
                </a:solidFill>
                <a:effectLst/>
                <a:latin typeface="Hiragino Kaku Gothic Pro W3" panose="020B0300000000000000" pitchFamily="34" charset="-128"/>
                <a:ea typeface="Hiragino Kaku Gothic Pro W3" panose="020B0300000000000000" pitchFamily="34" charset="-128"/>
              </a:rPr>
              <a:t>e</a:t>
            </a:r>
            <a:r>
              <a:rPr lang="en-US" altLang="ja-JP" sz="1800" baseline="30000" dirty="0">
                <a:solidFill>
                  <a:srgbClr val="000000"/>
                </a:solidFill>
                <a:effectLst/>
                <a:latin typeface="Hiragino Kaku Gothic Pro W3" panose="020B0300000000000000" pitchFamily="34" charset="-128"/>
                <a:ea typeface="Hiragino Kaku Gothic Pro W3" panose="020B0300000000000000" pitchFamily="34" charset="-128"/>
              </a:rPr>
              <a:t>-</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を検出</a:t>
            </a:r>
          </a:p>
          <a:p>
            <a:pPr>
              <a:lnSpc>
                <a:spcPct val="150000"/>
              </a:lnSpc>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全光子</a:t>
            </a:r>
            <a:r>
              <a:rPr lang="en-US" altLang="ja-JP" sz="1800" dirty="0" err="1">
                <a:latin typeface="Symbol" pitchFamily="2" charset="2"/>
              </a:rPr>
              <a:t>g</a:t>
            </a:r>
            <a:r>
              <a:rPr lang="en-US" altLang="ja-JP" sz="1800" baseline="-25000" dirty="0" err="1">
                <a:solidFill>
                  <a:srgbClr val="000000"/>
                </a:solidFill>
                <a:latin typeface="Hiragino Kaku Gothic Pro W3" panose="020B0300000000000000" pitchFamily="34" charset="-128"/>
                <a:ea typeface="Hiragino Kaku Gothic Pro W3" panose="020B0300000000000000" pitchFamily="34" charset="-128"/>
              </a:rPr>
              <a:t>incl</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を測り、崩壊光子</a:t>
            </a:r>
            <a:r>
              <a:rPr lang="en-US" altLang="ja-JP" sz="1800" dirty="0" err="1">
                <a:latin typeface="Symbol" pitchFamily="2" charset="2"/>
              </a:rPr>
              <a:t>g</a:t>
            </a:r>
            <a:r>
              <a:rPr lang="en-US" altLang="ja-JP" sz="1800" baseline="-25000" dirty="0" err="1">
                <a:solidFill>
                  <a:srgbClr val="000000"/>
                </a:solidFill>
                <a:latin typeface="Hiragino Kaku Gothic Pro W3" panose="020B0300000000000000" pitchFamily="34" charset="-128"/>
                <a:ea typeface="Hiragino Kaku Gothic Pro W3" panose="020B0300000000000000" pitchFamily="34" charset="-128"/>
              </a:rPr>
              <a:t>decay</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をさっぴく</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a:lnSpc>
                <a:spcPct val="150000"/>
              </a:lnSpc>
              <a:buFont typeface="Arial" panose="020B0604020202020204" pitchFamily="34" charset="0"/>
              <a:buChar char="•"/>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膨大なバックグラウンド光子</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marL="0" indent="0">
              <a:lnSpc>
                <a:spcPct val="150000"/>
              </a:lnSpc>
              <a:buNone/>
            </a:pP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	</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→シグナル抽出が極めて困難</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a:lnSpc>
                <a:spcPct val="150000"/>
              </a:lnSpc>
            </a:pP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しかも理論的予想される光子シグナルは全光子に対して</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marL="0" indent="0">
              <a:lnSpc>
                <a:spcPct val="150000"/>
              </a:lnSpc>
              <a:buNone/>
            </a:pP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 </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　</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 </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たかだか</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1%</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程度</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indent="-285750">
              <a:lnSpc>
                <a:spcPct val="150000"/>
              </a:lnSpc>
            </a:pPr>
            <a:r>
              <a:rPr lang="ja-JP" altLang="en-US" sz="1800">
                <a:solidFill>
                  <a:srgbClr val="000000"/>
                </a:solidFill>
                <a:latin typeface="Hiragino Kaku Gothic Pro W3" panose="020B0300000000000000" pitchFamily="34" charset="-128"/>
                <a:ea typeface="Hiragino Kaku Gothic Pro W3" panose="020B0300000000000000" pitchFamily="34" charset="-128"/>
              </a:rPr>
              <a:t>過去の</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LHC</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の測定は上限値を与えるのみ</a:t>
            </a:r>
          </a:p>
          <a:p>
            <a:pPr marL="0" indent="0">
              <a:lnSpc>
                <a:spcPct val="150000"/>
              </a:lnSpc>
              <a:buNone/>
            </a:pP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a:lnSpc>
                <a:spcPct val="150000"/>
              </a:lnSpc>
              <a:buFont typeface="Arial" panose="020B0604020202020204" pitchFamily="34" charset="0"/>
              <a:buChar char="•"/>
            </a:pPr>
            <a:r>
              <a:rPr lang="ja-JP" altLang="en-US" sz="1800">
                <a:solidFill>
                  <a:schemeClr val="bg1"/>
                </a:solidFill>
                <a:effectLst/>
                <a:latin typeface="Hiragino Kaku Gothic Pro W3" panose="020B0300000000000000" pitchFamily="34" charset="-128"/>
                <a:ea typeface="Hiragino Kaku Gothic Pro W3" panose="020B0300000000000000" pitchFamily="34" charset="-128"/>
              </a:rPr>
              <a:t>シグナルとバックグラウンドを分ける仕掛けが必要</a:t>
            </a: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28990ED7-C81F-6051-D2E8-4EBEF0413718}"/>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15" name="図 14">
            <a:extLst>
              <a:ext uri="{FF2B5EF4-FFF2-40B4-BE49-F238E27FC236}">
                <a16:creationId xmlns:a16="http://schemas.microsoft.com/office/drawing/2014/main" id="{A0C5D493-3B58-EFC6-6773-FBBD3736D4C7}"/>
              </a:ext>
            </a:extLst>
          </p:cNvPr>
          <p:cNvPicPr>
            <a:picLocks noChangeAspect="1"/>
          </p:cNvPicPr>
          <p:nvPr/>
        </p:nvPicPr>
        <p:blipFill>
          <a:blip r:embed="rId3"/>
          <a:stretch>
            <a:fillRect/>
          </a:stretch>
        </p:blipFill>
        <p:spPr>
          <a:xfrm>
            <a:off x="7127316" y="2341311"/>
            <a:ext cx="4219009" cy="3361253"/>
          </a:xfrm>
          <a:prstGeom prst="rect">
            <a:avLst/>
          </a:prstGeom>
        </p:spPr>
      </p:pic>
      <p:pic>
        <p:nvPicPr>
          <p:cNvPr id="16" name="図 15">
            <a:extLst>
              <a:ext uri="{FF2B5EF4-FFF2-40B4-BE49-F238E27FC236}">
                <a16:creationId xmlns:a16="http://schemas.microsoft.com/office/drawing/2014/main" id="{DB5003BA-B767-3657-E386-435EB541D65D}"/>
              </a:ext>
            </a:extLst>
          </p:cNvPr>
          <p:cNvPicPr>
            <a:picLocks noChangeAspect="1"/>
          </p:cNvPicPr>
          <p:nvPr/>
        </p:nvPicPr>
        <p:blipFill>
          <a:blip r:embed="rId4"/>
          <a:srcRect t="25229"/>
          <a:stretch/>
        </p:blipFill>
        <p:spPr>
          <a:xfrm>
            <a:off x="8694548" y="4744029"/>
            <a:ext cx="2035693" cy="422319"/>
          </a:xfrm>
          <a:prstGeom prst="rect">
            <a:avLst/>
          </a:prstGeom>
          <a:ln>
            <a:solidFill>
              <a:srgbClr val="0432FF"/>
            </a:solidFill>
          </a:ln>
        </p:spPr>
      </p:pic>
      <p:sp>
        <p:nvSpPr>
          <p:cNvPr id="17" name="テキスト プレースホルダー 3">
            <a:extLst>
              <a:ext uri="{FF2B5EF4-FFF2-40B4-BE49-F238E27FC236}">
                <a16:creationId xmlns:a16="http://schemas.microsoft.com/office/drawing/2014/main" id="{3FB84E85-64F6-9256-6EA3-80009BC9AB41}"/>
              </a:ext>
            </a:extLst>
          </p:cNvPr>
          <p:cNvSpPr txBox="1">
            <a:spLocks/>
          </p:cNvSpPr>
          <p:nvPr/>
        </p:nvSpPr>
        <p:spPr>
          <a:xfrm>
            <a:off x="7485420" y="5670148"/>
            <a:ext cx="4360899" cy="11272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Font typeface="Arial" panose="020B0604020202020204" pitchFamily="34" charset="0"/>
              <a:buChar char="•"/>
            </a:pPr>
            <a:r>
              <a:rPr lang="en-US" altLang="ja-JP" sz="2000" i="1" dirty="0" err="1">
                <a:solidFill>
                  <a:srgbClr val="000000"/>
                </a:solidFill>
                <a:latin typeface="Hiragino Sans" panose="020B0400000000000000" pitchFamily="34" charset="-128"/>
                <a:ea typeface="Hiragino Sans" panose="020B0400000000000000" pitchFamily="34" charset="-128"/>
              </a:rPr>
              <a:t>R</a:t>
            </a:r>
            <a:r>
              <a:rPr lang="en-US" altLang="ja-JP" sz="2000" dirty="0" err="1">
                <a:solidFill>
                  <a:srgbClr val="000000"/>
                </a:solidFill>
                <a:latin typeface="Symbol" pitchFamily="2" charset="2"/>
                <a:ea typeface="Hiragino Sans" panose="020B0400000000000000" pitchFamily="34" charset="-128"/>
              </a:rPr>
              <a:t>g</a:t>
            </a:r>
            <a:r>
              <a:rPr lang="en-US" altLang="ja-JP" sz="2000" dirty="0">
                <a:solidFill>
                  <a:srgbClr val="000000"/>
                </a:solidFill>
                <a:latin typeface="Hiragino Sans" panose="020B0400000000000000" pitchFamily="34" charset="-128"/>
                <a:ea typeface="Hiragino Sans" panose="020B0400000000000000" pitchFamily="34" charset="-128"/>
              </a:rPr>
              <a:t> &gt;1</a:t>
            </a:r>
            <a:r>
              <a:rPr lang="ja-JP" altLang="en-US" sz="2000">
                <a:solidFill>
                  <a:srgbClr val="000000"/>
                </a:solidFill>
                <a:latin typeface="Hiragino Sans" panose="020B0400000000000000" pitchFamily="34" charset="-128"/>
                <a:ea typeface="Hiragino Sans" panose="020B0400000000000000" pitchFamily="34" charset="-128"/>
              </a:rPr>
              <a:t>の時</a:t>
            </a:r>
            <a:r>
              <a:rPr lang="en-US" altLang="ja-JP" sz="2000" dirty="0">
                <a:solidFill>
                  <a:srgbClr val="000000"/>
                </a:solidFill>
                <a:latin typeface="Hiragino Sans" panose="020B0400000000000000" pitchFamily="34" charset="-128"/>
                <a:ea typeface="Hiragino Sans" panose="020B0400000000000000" pitchFamily="34" charset="-128"/>
              </a:rPr>
              <a:t> </a:t>
            </a:r>
            <a:r>
              <a:rPr lang="en-US" altLang="ja-JP" sz="2000" dirty="0" err="1">
                <a:solidFill>
                  <a:srgbClr val="000000"/>
                </a:solidFill>
                <a:latin typeface="Symbol" pitchFamily="2" charset="2"/>
                <a:ea typeface="Hiragino Sans" panose="020B0400000000000000" pitchFamily="34" charset="-128"/>
              </a:rPr>
              <a:t>g</a:t>
            </a:r>
            <a:r>
              <a:rPr lang="en-US" altLang="ja-JP" sz="2000" baseline="-25000" dirty="0" err="1">
                <a:solidFill>
                  <a:srgbClr val="000000"/>
                </a:solidFill>
                <a:latin typeface="Hiragino Sans" panose="020B0400000000000000" pitchFamily="34" charset="-128"/>
                <a:ea typeface="Hiragino Sans" panose="020B0400000000000000" pitchFamily="34" charset="-128"/>
              </a:rPr>
              <a:t>dir</a:t>
            </a:r>
            <a:r>
              <a:rPr lang="en-US" altLang="ja-JP" sz="2000" dirty="0">
                <a:solidFill>
                  <a:srgbClr val="000000"/>
                </a:solidFill>
                <a:latin typeface="Hiragino Sans" panose="020B0400000000000000" pitchFamily="34" charset="-128"/>
                <a:ea typeface="Hiragino Sans" panose="020B0400000000000000" pitchFamily="34" charset="-128"/>
              </a:rPr>
              <a:t> </a:t>
            </a:r>
            <a:r>
              <a:rPr lang="ja-JP" altLang="en-US" sz="2000">
                <a:solidFill>
                  <a:srgbClr val="000000"/>
                </a:solidFill>
                <a:latin typeface="Hiragino Sans" panose="020B0400000000000000" pitchFamily="34" charset="-128"/>
                <a:ea typeface="Hiragino Sans" panose="020B0400000000000000" pitchFamily="34" charset="-128"/>
              </a:rPr>
              <a:t>が存在する</a:t>
            </a:r>
          </a:p>
        </p:txBody>
      </p:sp>
      <p:pic>
        <p:nvPicPr>
          <p:cNvPr id="18" name="図 17">
            <a:extLst>
              <a:ext uri="{FF2B5EF4-FFF2-40B4-BE49-F238E27FC236}">
                <a16:creationId xmlns:a16="http://schemas.microsoft.com/office/drawing/2014/main" id="{3A31963B-6FD5-01B2-9D84-0C68F2071702}"/>
              </a:ext>
            </a:extLst>
          </p:cNvPr>
          <p:cNvPicPr>
            <a:picLocks noChangeAspect="1"/>
          </p:cNvPicPr>
          <p:nvPr/>
        </p:nvPicPr>
        <p:blipFill>
          <a:blip r:embed="rId5"/>
          <a:stretch>
            <a:fillRect/>
          </a:stretch>
        </p:blipFill>
        <p:spPr>
          <a:xfrm>
            <a:off x="6001540" y="1833651"/>
            <a:ext cx="2574776" cy="240312"/>
          </a:xfrm>
          <a:prstGeom prst="rect">
            <a:avLst/>
          </a:prstGeom>
          <a:ln>
            <a:noFill/>
          </a:ln>
          <a:effectLst/>
        </p:spPr>
      </p:pic>
      <p:pic>
        <p:nvPicPr>
          <p:cNvPr id="19" name="図 18">
            <a:extLst>
              <a:ext uri="{FF2B5EF4-FFF2-40B4-BE49-F238E27FC236}">
                <a16:creationId xmlns:a16="http://schemas.microsoft.com/office/drawing/2014/main" id="{7A999E32-576F-7EC9-6572-AD92C765CEC7}"/>
              </a:ext>
            </a:extLst>
          </p:cNvPr>
          <p:cNvPicPr>
            <a:picLocks noChangeAspect="1"/>
          </p:cNvPicPr>
          <p:nvPr/>
        </p:nvPicPr>
        <p:blipFill>
          <a:blip r:embed="rId6"/>
          <a:stretch>
            <a:fillRect/>
          </a:stretch>
        </p:blipFill>
        <p:spPr>
          <a:xfrm>
            <a:off x="4461630" y="2228756"/>
            <a:ext cx="2008302" cy="310718"/>
          </a:xfrm>
          <a:prstGeom prst="rect">
            <a:avLst/>
          </a:prstGeom>
        </p:spPr>
      </p:pic>
      <p:pic>
        <p:nvPicPr>
          <p:cNvPr id="6" name="図 5">
            <a:extLst>
              <a:ext uri="{FF2B5EF4-FFF2-40B4-BE49-F238E27FC236}">
                <a16:creationId xmlns:a16="http://schemas.microsoft.com/office/drawing/2014/main" id="{BA71FBBB-E3C3-8B23-A2A4-3A0CA0CA152A}"/>
              </a:ext>
            </a:extLst>
          </p:cNvPr>
          <p:cNvPicPr>
            <a:picLocks noChangeAspect="1"/>
          </p:cNvPicPr>
          <p:nvPr/>
        </p:nvPicPr>
        <p:blipFill>
          <a:blip r:embed="rId4"/>
          <a:stretch>
            <a:fillRect/>
          </a:stretch>
        </p:blipFill>
        <p:spPr>
          <a:xfrm>
            <a:off x="7849123" y="7393508"/>
            <a:ext cx="2197100" cy="609600"/>
          </a:xfrm>
          <a:prstGeom prst="rect">
            <a:avLst/>
          </a:prstGeom>
        </p:spPr>
      </p:pic>
      <p:sp>
        <p:nvSpPr>
          <p:cNvPr id="7" name="テキスト ボックス 6">
            <a:extLst>
              <a:ext uri="{FF2B5EF4-FFF2-40B4-BE49-F238E27FC236}">
                <a16:creationId xmlns:a16="http://schemas.microsoft.com/office/drawing/2014/main" id="{6709AA73-D951-7375-1680-48D581840804}"/>
              </a:ext>
            </a:extLst>
          </p:cNvPr>
          <p:cNvSpPr txBox="1"/>
          <p:nvPr/>
        </p:nvSpPr>
        <p:spPr>
          <a:xfrm>
            <a:off x="4392118" y="-629587"/>
            <a:ext cx="3738524" cy="369332"/>
          </a:xfrm>
          <a:prstGeom prst="rect">
            <a:avLst/>
          </a:prstGeom>
          <a:noFill/>
        </p:spPr>
        <p:txBody>
          <a:bodyPr wrap="none" rtlCol="0">
            <a:spAutoFit/>
          </a:bodyPr>
          <a:lstStyle/>
          <a:p>
            <a:r>
              <a:rPr lang="en" altLang="ja-JP" b="0" i="0" u="none" strike="noStrike" dirty="0">
                <a:solidFill>
                  <a:srgbClr val="000000"/>
                </a:solidFill>
                <a:effectLst/>
                <a:latin typeface="Lucida Grande" panose="020B0600040502020204" pitchFamily="34" charset="0"/>
              </a:rPr>
              <a:t>Phys. Rev. C 99, 024912 (2019)</a:t>
            </a:r>
            <a:endParaRPr lang="en-US" dirty="0"/>
          </a:p>
        </p:txBody>
      </p:sp>
      <p:sp>
        <p:nvSpPr>
          <p:cNvPr id="8" name="テキスト ボックス 7">
            <a:extLst>
              <a:ext uri="{FF2B5EF4-FFF2-40B4-BE49-F238E27FC236}">
                <a16:creationId xmlns:a16="http://schemas.microsoft.com/office/drawing/2014/main" id="{7F2DDEAE-FDF4-3C5F-4A37-2AEFF774136E}"/>
              </a:ext>
            </a:extLst>
          </p:cNvPr>
          <p:cNvSpPr txBox="1"/>
          <p:nvPr/>
        </p:nvSpPr>
        <p:spPr>
          <a:xfrm>
            <a:off x="8971957" y="2094643"/>
            <a:ext cx="2374368" cy="584775"/>
          </a:xfrm>
          <a:prstGeom prst="rect">
            <a:avLst/>
          </a:prstGeom>
          <a:noFill/>
        </p:spPr>
        <p:txBody>
          <a:bodyPr wrap="none" rtlCol="0">
            <a:spAutoFit/>
          </a:bodyPr>
          <a:lstStyle/>
          <a:p>
            <a:r>
              <a:rPr lang="en" altLang="ja-JP" sz="1600" dirty="0">
                <a:effectLst/>
                <a:latin typeface="Avenir" panose="02000503020000020003" pitchFamily="2" charset="0"/>
              </a:rPr>
              <a:t>[PRC105 (2019) 024912]</a:t>
            </a:r>
            <a:endParaRPr lang="en" altLang="ja-JP" sz="1600" dirty="0">
              <a:effectLst/>
            </a:endParaRPr>
          </a:p>
          <a:p>
            <a:endParaRPr lang="en-US" sz="1600" dirty="0"/>
          </a:p>
        </p:txBody>
      </p:sp>
    </p:spTree>
    <p:extLst>
      <p:ext uri="{BB962C8B-B14F-4D97-AF65-F5344CB8AC3E}">
        <p14:creationId xmlns:p14="http://schemas.microsoft.com/office/powerpoint/2010/main" val="4187537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C955E-7F62-B1F7-49DB-774AB556C35E}"/>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ED4A870-7F24-5CC5-F0D2-4F6D03973A18}"/>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仮想光子法 </a:t>
            </a:r>
            <a:r>
              <a:rPr lang="en-US" altLang="ja-JP" dirty="0">
                <a:solidFill>
                  <a:srgbClr val="C00000"/>
                </a:solidFill>
                <a:latin typeface="Helvetica" pitchFamily="2" charset="0"/>
                <a:ea typeface="Hiragino Sans" panose="020B0400000000000000" pitchFamily="34" charset="-128"/>
              </a:rPr>
              <a:t>(</a:t>
            </a:r>
            <a:r>
              <a:rPr lang="ja-JP" altLang="en-US" b="1">
                <a:solidFill>
                  <a:srgbClr val="C00000"/>
                </a:solidFill>
                <a:effectLst/>
                <a:latin typeface="Helvetica" pitchFamily="2" charset="0"/>
                <a:ea typeface="Hiragino Sans" panose="020B0400000000000000" pitchFamily="34" charset="-128"/>
              </a:rPr>
              <a:t>本研究</a:t>
            </a:r>
            <a:r>
              <a:rPr lang="en-US" altLang="ja-JP" b="1" dirty="0">
                <a:solidFill>
                  <a:srgbClr val="C00000"/>
                </a:solidFill>
                <a:effectLst/>
                <a:latin typeface="Helvetica" pitchFamily="2" charset="0"/>
                <a:ea typeface="Hiragino Sans" panose="020B0400000000000000" pitchFamily="34" charset="-128"/>
              </a:rPr>
              <a:t>)</a:t>
            </a:r>
            <a:endParaRPr lang="ja-JP" altLang="en-US">
              <a:solidFill>
                <a:srgbClr val="C00000"/>
              </a:solidFill>
              <a:effectLst/>
              <a:latin typeface="Hiragino Sans" panose="020B0400000000000000" pitchFamily="34" charset="-128"/>
              <a:ea typeface="Hiragino Sans" panose="020B0400000000000000" pitchFamily="34" charset="-128"/>
            </a:endParaRPr>
          </a:p>
          <a:p>
            <a:endParaRPr lang="en-US" dirty="0"/>
          </a:p>
        </p:txBody>
      </p:sp>
      <p:sp>
        <p:nvSpPr>
          <p:cNvPr id="3" name="スライド番号プレースホルダー 2">
            <a:extLst>
              <a:ext uri="{FF2B5EF4-FFF2-40B4-BE49-F238E27FC236}">
                <a16:creationId xmlns:a16="http://schemas.microsoft.com/office/drawing/2014/main" id="{C042773C-5193-1287-7714-C1261BD413CB}"/>
              </a:ext>
            </a:extLst>
          </p:cNvPr>
          <p:cNvSpPr>
            <a:spLocks noGrp="1"/>
          </p:cNvSpPr>
          <p:nvPr>
            <p:ph type="sldNum" sz="quarter" idx="4"/>
          </p:nvPr>
        </p:nvSpPr>
        <p:spPr/>
        <p:txBody>
          <a:bodyPr/>
          <a:lstStyle/>
          <a:p>
            <a:fld id="{2066355A-084C-D24E-9AD2-7E4FC41EA627}" type="slidenum">
              <a:rPr lang="en-US" smtClean="0"/>
              <a:pPr/>
              <a:t>23</a:t>
            </a:fld>
            <a:endParaRPr lang="en-US" dirty="0"/>
          </a:p>
        </p:txBody>
      </p:sp>
      <p:sp>
        <p:nvSpPr>
          <p:cNvPr id="4" name="テキスト プレースホルダー 3">
            <a:extLst>
              <a:ext uri="{FF2B5EF4-FFF2-40B4-BE49-F238E27FC236}">
                <a16:creationId xmlns:a16="http://schemas.microsoft.com/office/drawing/2014/main" id="{A84F31C6-314E-C383-B94B-5BC655D44EC5}"/>
              </a:ext>
            </a:extLst>
          </p:cNvPr>
          <p:cNvSpPr>
            <a:spLocks noGrp="1"/>
          </p:cNvSpPr>
          <p:nvPr>
            <p:ph type="body" sz="quarter" idx="11"/>
          </p:nvPr>
        </p:nvSpPr>
        <p:spPr>
          <a:xfrm>
            <a:off x="845675" y="1200353"/>
            <a:ext cx="10311730" cy="5445167"/>
          </a:xfrm>
        </p:spPr>
        <p:txBody>
          <a:bodyPr>
            <a:normAutofit/>
          </a:bodyPr>
          <a:lstStyle/>
          <a:p>
            <a:r>
              <a:rPr lang="ja-JP" altLang="en-US" sz="1800">
                <a:solidFill>
                  <a:srgbClr val="000000"/>
                </a:solidFill>
                <a:effectLst/>
                <a:latin typeface="Helvetica" pitchFamily="2" charset="0"/>
                <a:ea typeface="Hiragino Sans" panose="020B0400000000000000" pitchFamily="34" charset="-128"/>
              </a:rPr>
              <a:t>光子生成には</a:t>
            </a:r>
            <a:r>
              <a:rPr lang="en-US" altLang="ja-JP" sz="1800" dirty="0">
                <a:solidFill>
                  <a:srgbClr val="000000"/>
                </a:solidFill>
                <a:latin typeface="Helvetica" pitchFamily="2" charset="0"/>
                <a:ea typeface="Hiragino Sans" panose="020B0400000000000000" pitchFamily="34" charset="-128"/>
              </a:rPr>
              <a:t>      </a:t>
            </a:r>
            <a:r>
              <a:rPr lang="ja-JP" altLang="en-US" sz="1800">
                <a:solidFill>
                  <a:srgbClr val="000000"/>
                </a:solidFill>
                <a:latin typeface="Helvetica" pitchFamily="2" charset="0"/>
                <a:ea typeface="Hiragino Sans" panose="020B0400000000000000" pitchFamily="34" charset="-128"/>
              </a:rPr>
              <a:t>　</a:t>
            </a:r>
            <a:r>
              <a:rPr lang="en-US" altLang="ja-JP" sz="1800" dirty="0">
                <a:solidFill>
                  <a:srgbClr val="000000"/>
                </a:solidFill>
                <a:latin typeface="Helvetica" pitchFamily="2" charset="0"/>
                <a:ea typeface="Hiragino Sans" panose="020B0400000000000000" pitchFamily="34" charset="-128"/>
              </a:rPr>
              <a:t> </a:t>
            </a:r>
            <a:r>
              <a:rPr lang="ja-JP" altLang="en-US" sz="1800">
                <a:solidFill>
                  <a:srgbClr val="000000"/>
                </a:solidFill>
                <a:effectLst/>
                <a:latin typeface="Helvetica" pitchFamily="2" charset="0"/>
                <a:ea typeface="Hiragino Sans" panose="020B0400000000000000" pitchFamily="34" charset="-128"/>
              </a:rPr>
              <a:t>の生成プロセスが存在することを利用</a:t>
            </a:r>
            <a:endParaRPr lang="en-US" altLang="ja-JP" sz="1800" dirty="0">
              <a:solidFill>
                <a:srgbClr val="000000"/>
              </a:solidFill>
              <a:effectLst/>
              <a:latin typeface="Helvetica" pitchFamily="2" charset="0"/>
              <a:ea typeface="Hiragino Sans" panose="020B0400000000000000" pitchFamily="34" charset="-128"/>
            </a:endParaRPr>
          </a:p>
          <a:p>
            <a:r>
              <a:rPr lang="en-US" altLang="ja-JP" sz="1800" dirty="0">
                <a:solidFill>
                  <a:srgbClr val="000000"/>
                </a:solidFill>
                <a:latin typeface="Hiragino Kaku Gothic Pro W3" panose="020B0300000000000000" pitchFamily="34" charset="-128"/>
                <a:ea typeface="Hiragino Kaku Gothic Pro W3" panose="020B0300000000000000" pitchFamily="34" charset="-128"/>
              </a:rPr>
              <a:t>2</a:t>
            </a:r>
            <a:r>
              <a:rPr lang="ja-JP" altLang="en-US" sz="1800">
                <a:solidFill>
                  <a:srgbClr val="000000"/>
                </a:solidFill>
                <a:latin typeface="Hiragino Kaku Gothic Pro W3" panose="020B0300000000000000" pitchFamily="34" charset="-128"/>
                <a:ea typeface="Hiragino Kaku Gothic Pro W3" panose="020B0300000000000000" pitchFamily="34" charset="-128"/>
              </a:rPr>
              <a:t>つの仮定を置く</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lvl="1">
              <a:lnSpc>
                <a:spcPct val="150000"/>
              </a:lnSpc>
              <a:buFont typeface="+mj-lt"/>
              <a:buAutoNum type="arabicPeriod"/>
            </a:pPr>
            <a:r>
              <a:rPr lang="ja-JP" altLang="en-US" sz="1800">
                <a:solidFill>
                  <a:srgbClr val="000000"/>
                </a:solidFill>
                <a:latin typeface="Hiragino Kaku Gothic Pro W3" panose="020B0300000000000000" pitchFamily="34" charset="-128"/>
                <a:ea typeface="Hiragino Kaku Gothic Pro W3" panose="020B0300000000000000" pitchFamily="34" charset="-128"/>
              </a:rPr>
              <a:t>実光子と仮想光子の関係</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lvl="1">
              <a:lnSpc>
                <a:spcPct val="150000"/>
              </a:lnSpc>
              <a:buFont typeface="+mj-lt"/>
              <a:buAutoNum type="arabicPeriod"/>
            </a:pPr>
            <a:r>
              <a:rPr lang="ja-JP" altLang="en-US" sz="1800">
                <a:latin typeface="Hiragino Kaku Gothic Pro W3" panose="020B0300000000000000" pitchFamily="34" charset="-128"/>
                <a:ea typeface="Hiragino Kaku Gothic Pro W3" panose="020B0300000000000000" pitchFamily="34" charset="-128"/>
              </a:rPr>
              <a:t>光子生成率と　　　の関係</a:t>
            </a:r>
            <a:r>
              <a:rPr lang="en-US" altLang="ja-JP" sz="1800" dirty="0">
                <a:latin typeface="Hiragino Kaku Gothic Pro W3" panose="020B0300000000000000" pitchFamily="34" charset="-128"/>
                <a:ea typeface="Hiragino Kaku Gothic Pro W3" panose="020B0300000000000000" pitchFamily="34" charset="-128"/>
              </a:rPr>
              <a:t> : </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Kroll – Wada </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式</a:t>
            </a:r>
            <a:endParaRPr lang="en-US" altLang="ja-JP" sz="900" dirty="0">
              <a:latin typeface="Hiragino Kaku Gothic Pro W3" panose="020B0300000000000000" pitchFamily="34" charset="-128"/>
              <a:ea typeface="Hiragino Kaku Gothic Pro W3" panose="020B0300000000000000" pitchFamily="34" charset="-128"/>
            </a:endParaRPr>
          </a:p>
          <a:p>
            <a:pPr marL="914400" lvl="2" indent="0">
              <a:lnSpc>
                <a:spcPct val="150000"/>
              </a:lnSpc>
              <a:buNone/>
            </a:pPr>
            <a:r>
              <a:rPr lang="ja-JP" altLang="en-US" sz="1800">
                <a:latin typeface="Hiragino Kaku Gothic Pro W3" panose="020B0300000000000000" pitchFamily="34" charset="-128"/>
                <a:ea typeface="Hiragino Kaku Gothic Pro W3" panose="020B0300000000000000" pitchFamily="34" charset="-128"/>
              </a:rPr>
              <a:t>→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ペアが作る質量分布の形を与える</a:t>
            </a:r>
            <a:endParaRPr lang="en-US" altLang="ja-JP" sz="1800" dirty="0">
              <a:latin typeface="Hiragino Kaku Gothic Pro W3" panose="020B0300000000000000" pitchFamily="34" charset="-128"/>
              <a:ea typeface="Hiragino Kaku Gothic Pro W3" panose="020B0300000000000000" pitchFamily="34" charset="-128"/>
            </a:endParaRPr>
          </a:p>
          <a:p>
            <a:pPr marL="0" indent="0">
              <a:lnSpc>
                <a:spcPct val="150000"/>
              </a:lnSpc>
              <a:buNone/>
            </a:pPr>
            <a:endParaRPr lang="en-US" altLang="ja-JP" sz="1800" dirty="0">
              <a:solidFill>
                <a:schemeClr val="bg1"/>
              </a:solidFill>
              <a:latin typeface="Hiragino Kaku Gothic Pro W3" panose="020B0300000000000000" pitchFamily="34" charset="-128"/>
              <a:ea typeface="Hiragino Kaku Gothic Pro W3" panose="020B0300000000000000" pitchFamily="34" charset="-128"/>
            </a:endParaRPr>
          </a:p>
          <a:p>
            <a:pPr>
              <a:lnSpc>
                <a:spcPct val="150000"/>
              </a:lnSpc>
            </a:pPr>
            <a:endParaRPr lang="ja-JP" altLang="en-US" sz="1800">
              <a:solidFill>
                <a:schemeClr val="bg1"/>
              </a:solidFill>
              <a:effectLst/>
              <a:latin typeface="Hiragino Kaku Gothic Pro W3" panose="020B0300000000000000" pitchFamily="34" charset="-128"/>
              <a:ea typeface="Hiragino Kaku Gothic Pro W3" panose="020B0300000000000000" pitchFamily="34" charset="-128"/>
            </a:endParaRPr>
          </a:p>
          <a:p>
            <a:pPr>
              <a:buFont typeface="+mj-lt"/>
              <a:buAutoNum type="arabicPeriod"/>
            </a:pPr>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ABBF7CE6-D865-5583-AF60-39804692DE9C}"/>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9" name="図 8">
            <a:extLst>
              <a:ext uri="{FF2B5EF4-FFF2-40B4-BE49-F238E27FC236}">
                <a16:creationId xmlns:a16="http://schemas.microsoft.com/office/drawing/2014/main" id="{8D459DCF-D50B-3DF3-A975-D86B98F1508D}"/>
              </a:ext>
            </a:extLst>
          </p:cNvPr>
          <p:cNvPicPr>
            <a:picLocks noChangeAspect="1"/>
          </p:cNvPicPr>
          <p:nvPr/>
        </p:nvPicPr>
        <p:blipFill>
          <a:blip r:embed="rId3"/>
          <a:stretch>
            <a:fillRect/>
          </a:stretch>
        </p:blipFill>
        <p:spPr>
          <a:xfrm>
            <a:off x="3760904" y="-507911"/>
            <a:ext cx="543774" cy="236112"/>
          </a:xfrm>
          <a:prstGeom prst="rect">
            <a:avLst/>
          </a:prstGeom>
        </p:spPr>
      </p:pic>
      <p:pic>
        <p:nvPicPr>
          <p:cNvPr id="10" name="図 9">
            <a:extLst>
              <a:ext uri="{FF2B5EF4-FFF2-40B4-BE49-F238E27FC236}">
                <a16:creationId xmlns:a16="http://schemas.microsoft.com/office/drawing/2014/main" id="{95EE548C-0C49-6A6F-D9E7-6ED4CE4365E3}"/>
              </a:ext>
            </a:extLst>
          </p:cNvPr>
          <p:cNvPicPr>
            <a:picLocks noChangeAspect="1"/>
          </p:cNvPicPr>
          <p:nvPr/>
        </p:nvPicPr>
        <p:blipFill>
          <a:blip r:embed="rId4"/>
          <a:stretch>
            <a:fillRect/>
          </a:stretch>
        </p:blipFill>
        <p:spPr>
          <a:xfrm>
            <a:off x="4306774" y="1897316"/>
            <a:ext cx="3067109" cy="463710"/>
          </a:xfrm>
          <a:prstGeom prst="rect">
            <a:avLst/>
          </a:prstGeom>
        </p:spPr>
      </p:pic>
      <p:pic>
        <p:nvPicPr>
          <p:cNvPr id="7" name="図 6">
            <a:extLst>
              <a:ext uri="{FF2B5EF4-FFF2-40B4-BE49-F238E27FC236}">
                <a16:creationId xmlns:a16="http://schemas.microsoft.com/office/drawing/2014/main" id="{32641A74-5B28-9151-8979-4A57DAF366E1}"/>
              </a:ext>
            </a:extLst>
          </p:cNvPr>
          <p:cNvPicPr>
            <a:picLocks noChangeAspect="1"/>
          </p:cNvPicPr>
          <p:nvPr/>
        </p:nvPicPr>
        <p:blipFill>
          <a:blip r:embed="rId3"/>
          <a:stretch>
            <a:fillRect/>
          </a:stretch>
        </p:blipFill>
        <p:spPr>
          <a:xfrm>
            <a:off x="2713283" y="1229352"/>
            <a:ext cx="543774" cy="236112"/>
          </a:xfrm>
          <a:prstGeom prst="rect">
            <a:avLst/>
          </a:prstGeom>
        </p:spPr>
      </p:pic>
      <p:pic>
        <p:nvPicPr>
          <p:cNvPr id="8" name="図 7">
            <a:extLst>
              <a:ext uri="{FF2B5EF4-FFF2-40B4-BE49-F238E27FC236}">
                <a16:creationId xmlns:a16="http://schemas.microsoft.com/office/drawing/2014/main" id="{3C1ED77C-EF91-23A2-5465-C304F3DE8FB2}"/>
              </a:ext>
            </a:extLst>
          </p:cNvPr>
          <p:cNvPicPr>
            <a:picLocks noChangeAspect="1"/>
          </p:cNvPicPr>
          <p:nvPr/>
        </p:nvPicPr>
        <p:blipFill>
          <a:blip r:embed="rId5"/>
          <a:stretch>
            <a:fillRect/>
          </a:stretch>
        </p:blipFill>
        <p:spPr>
          <a:xfrm>
            <a:off x="1642427" y="3337085"/>
            <a:ext cx="5798641" cy="788968"/>
          </a:xfrm>
          <a:prstGeom prst="rect">
            <a:avLst/>
          </a:prstGeom>
        </p:spPr>
      </p:pic>
      <p:pic>
        <p:nvPicPr>
          <p:cNvPr id="18" name="図 17">
            <a:extLst>
              <a:ext uri="{FF2B5EF4-FFF2-40B4-BE49-F238E27FC236}">
                <a16:creationId xmlns:a16="http://schemas.microsoft.com/office/drawing/2014/main" id="{6C31000C-F375-698C-73A0-CB52817B1335}"/>
              </a:ext>
            </a:extLst>
          </p:cNvPr>
          <p:cNvPicPr>
            <a:picLocks noChangeAspect="1"/>
          </p:cNvPicPr>
          <p:nvPr/>
        </p:nvPicPr>
        <p:blipFill>
          <a:blip r:embed="rId3"/>
          <a:stretch>
            <a:fillRect/>
          </a:stretch>
        </p:blipFill>
        <p:spPr>
          <a:xfrm>
            <a:off x="3130316" y="2458424"/>
            <a:ext cx="543774" cy="236112"/>
          </a:xfrm>
          <a:prstGeom prst="rect">
            <a:avLst/>
          </a:prstGeom>
        </p:spPr>
      </p:pic>
      <p:pic>
        <p:nvPicPr>
          <p:cNvPr id="19" name="図 18">
            <a:extLst>
              <a:ext uri="{FF2B5EF4-FFF2-40B4-BE49-F238E27FC236}">
                <a16:creationId xmlns:a16="http://schemas.microsoft.com/office/drawing/2014/main" id="{68122024-D67C-8D0E-1BF4-8637A0E59AC5}"/>
              </a:ext>
            </a:extLst>
          </p:cNvPr>
          <p:cNvPicPr>
            <a:picLocks noChangeAspect="1"/>
          </p:cNvPicPr>
          <p:nvPr/>
        </p:nvPicPr>
        <p:blipFill>
          <a:blip r:embed="rId3"/>
          <a:stretch>
            <a:fillRect/>
          </a:stretch>
        </p:blipFill>
        <p:spPr>
          <a:xfrm>
            <a:off x="2185274" y="2925492"/>
            <a:ext cx="543774" cy="236112"/>
          </a:xfrm>
          <a:prstGeom prst="rect">
            <a:avLst/>
          </a:prstGeom>
        </p:spPr>
      </p:pic>
      <p:grpSp>
        <p:nvGrpSpPr>
          <p:cNvPr id="34" name="グループ化 33">
            <a:extLst>
              <a:ext uri="{FF2B5EF4-FFF2-40B4-BE49-F238E27FC236}">
                <a16:creationId xmlns:a16="http://schemas.microsoft.com/office/drawing/2014/main" id="{478608C5-AEF6-8768-C7F1-FB9043C23F50}"/>
              </a:ext>
            </a:extLst>
          </p:cNvPr>
          <p:cNvGrpSpPr/>
          <p:nvPr/>
        </p:nvGrpSpPr>
        <p:grpSpPr>
          <a:xfrm>
            <a:off x="8320358" y="1379313"/>
            <a:ext cx="2632228" cy="2312264"/>
            <a:chOff x="8007446" y="971262"/>
            <a:chExt cx="2632228" cy="2312264"/>
          </a:xfrm>
        </p:grpSpPr>
        <p:pic>
          <p:nvPicPr>
            <p:cNvPr id="35" name="図 34">
              <a:extLst>
                <a:ext uri="{FF2B5EF4-FFF2-40B4-BE49-F238E27FC236}">
                  <a16:creationId xmlns:a16="http://schemas.microsoft.com/office/drawing/2014/main" id="{7730025A-C57E-314E-7FFE-A63BD6D73E1B}"/>
                </a:ext>
              </a:extLst>
            </p:cNvPr>
            <p:cNvPicPr>
              <a:picLocks noChangeAspect="1"/>
            </p:cNvPicPr>
            <p:nvPr/>
          </p:nvPicPr>
          <p:blipFill>
            <a:blip r:embed="rId6"/>
            <a:stretch>
              <a:fillRect/>
            </a:stretch>
          </p:blipFill>
          <p:spPr>
            <a:xfrm>
              <a:off x="8007446" y="1057615"/>
              <a:ext cx="2632228" cy="2225911"/>
            </a:xfrm>
            <a:prstGeom prst="rect">
              <a:avLst/>
            </a:prstGeom>
          </p:spPr>
        </p:pic>
        <p:sp>
          <p:nvSpPr>
            <p:cNvPr id="36" name="円/楕円 35">
              <a:extLst>
                <a:ext uri="{FF2B5EF4-FFF2-40B4-BE49-F238E27FC236}">
                  <a16:creationId xmlns:a16="http://schemas.microsoft.com/office/drawing/2014/main" id="{9A27B504-9D80-0970-C8C1-DA47B060B6F3}"/>
                </a:ext>
              </a:extLst>
            </p:cNvPr>
            <p:cNvSpPr/>
            <p:nvPr/>
          </p:nvSpPr>
          <p:spPr>
            <a:xfrm>
              <a:off x="9564870" y="971262"/>
              <a:ext cx="1074804" cy="137544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7" name="図 36">
            <a:extLst>
              <a:ext uri="{FF2B5EF4-FFF2-40B4-BE49-F238E27FC236}">
                <a16:creationId xmlns:a16="http://schemas.microsoft.com/office/drawing/2014/main" id="{0AEB3503-DDC5-6498-522B-10A8868FAAD1}"/>
              </a:ext>
            </a:extLst>
          </p:cNvPr>
          <p:cNvPicPr>
            <a:picLocks noChangeAspect="1"/>
          </p:cNvPicPr>
          <p:nvPr/>
        </p:nvPicPr>
        <p:blipFill>
          <a:blip r:embed="rId7"/>
          <a:stretch>
            <a:fillRect/>
          </a:stretch>
        </p:blipFill>
        <p:spPr>
          <a:xfrm>
            <a:off x="8751102" y="1184943"/>
            <a:ext cx="1201129" cy="282619"/>
          </a:xfrm>
          <a:prstGeom prst="rect">
            <a:avLst/>
          </a:prstGeom>
        </p:spPr>
      </p:pic>
      <p:sp>
        <p:nvSpPr>
          <p:cNvPr id="38" name="テキスト ボックス 37">
            <a:extLst>
              <a:ext uri="{FF2B5EF4-FFF2-40B4-BE49-F238E27FC236}">
                <a16:creationId xmlns:a16="http://schemas.microsoft.com/office/drawing/2014/main" id="{E2F9E0A5-C778-C7E6-6238-FD69BFC27E55}"/>
              </a:ext>
            </a:extLst>
          </p:cNvPr>
          <p:cNvSpPr txBox="1"/>
          <p:nvPr/>
        </p:nvSpPr>
        <p:spPr>
          <a:xfrm>
            <a:off x="1179924" y="6141895"/>
            <a:ext cx="3361823" cy="276999"/>
          </a:xfrm>
          <a:prstGeom prst="rect">
            <a:avLst/>
          </a:prstGeom>
          <a:noFill/>
        </p:spPr>
        <p:txBody>
          <a:bodyPr wrap="square">
            <a:spAutoFit/>
          </a:bodyPr>
          <a:lstStyle/>
          <a:p>
            <a:r>
              <a:rPr lang="en-US" altLang="ja-JP" sz="1200" dirty="0">
                <a:latin typeface="Avenir Book" panose="02000503020000020003" pitchFamily="2" charset="0"/>
                <a:ea typeface="Meiryo UI" panose="020B0604030504040204" pitchFamily="34" charset="-128"/>
                <a:cs typeface="Calibri" panose="020F0502020204030204" pitchFamily="34" charset="0"/>
              </a:rPr>
              <a:t>[N.M. Kroll and W. Wada PR 98 (1955) 1355]</a:t>
            </a:r>
          </a:p>
        </p:txBody>
      </p:sp>
    </p:spTree>
    <p:extLst>
      <p:ext uri="{BB962C8B-B14F-4D97-AF65-F5344CB8AC3E}">
        <p14:creationId xmlns:p14="http://schemas.microsoft.com/office/powerpoint/2010/main" val="3229922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1F073-A30B-17B1-1250-17486F1C5D79}"/>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265B802-F40E-5CF8-95F3-33A8DD613BE2}"/>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仮想光子法 </a:t>
            </a:r>
            <a:r>
              <a:rPr lang="en-US" altLang="ja-JP" dirty="0">
                <a:solidFill>
                  <a:srgbClr val="C00000"/>
                </a:solidFill>
                <a:latin typeface="Helvetica" pitchFamily="2" charset="0"/>
                <a:ea typeface="Hiragino Sans" panose="020B0400000000000000" pitchFamily="34" charset="-128"/>
              </a:rPr>
              <a:t>(</a:t>
            </a:r>
            <a:r>
              <a:rPr lang="ja-JP" altLang="en-US" b="1">
                <a:solidFill>
                  <a:srgbClr val="C00000"/>
                </a:solidFill>
                <a:effectLst/>
                <a:latin typeface="Helvetica" pitchFamily="2" charset="0"/>
                <a:ea typeface="Hiragino Sans" panose="020B0400000000000000" pitchFamily="34" charset="-128"/>
              </a:rPr>
              <a:t>本研究</a:t>
            </a:r>
            <a:r>
              <a:rPr lang="en-US" altLang="ja-JP" b="1" dirty="0">
                <a:solidFill>
                  <a:srgbClr val="C00000"/>
                </a:solidFill>
                <a:effectLst/>
                <a:latin typeface="Helvetica" pitchFamily="2" charset="0"/>
                <a:ea typeface="Hiragino Sans" panose="020B0400000000000000" pitchFamily="34" charset="-128"/>
              </a:rPr>
              <a:t>)</a:t>
            </a:r>
            <a:endParaRPr lang="ja-JP" altLang="en-US">
              <a:solidFill>
                <a:srgbClr val="C00000"/>
              </a:solidFill>
              <a:effectLst/>
              <a:latin typeface="Hiragino Sans" panose="020B0400000000000000" pitchFamily="34" charset="-128"/>
              <a:ea typeface="Hiragino Sans" panose="020B0400000000000000" pitchFamily="34" charset="-128"/>
            </a:endParaRPr>
          </a:p>
          <a:p>
            <a:endParaRPr lang="en-US" dirty="0"/>
          </a:p>
        </p:txBody>
      </p:sp>
      <p:sp>
        <p:nvSpPr>
          <p:cNvPr id="3" name="スライド番号プレースホルダー 2">
            <a:extLst>
              <a:ext uri="{FF2B5EF4-FFF2-40B4-BE49-F238E27FC236}">
                <a16:creationId xmlns:a16="http://schemas.microsoft.com/office/drawing/2014/main" id="{27848762-729E-44DE-B8B4-522B83F8AF32}"/>
              </a:ext>
            </a:extLst>
          </p:cNvPr>
          <p:cNvSpPr>
            <a:spLocks noGrp="1"/>
          </p:cNvSpPr>
          <p:nvPr>
            <p:ph type="sldNum" sz="quarter" idx="4"/>
          </p:nvPr>
        </p:nvSpPr>
        <p:spPr/>
        <p:txBody>
          <a:bodyPr/>
          <a:lstStyle/>
          <a:p>
            <a:fld id="{2066355A-084C-D24E-9AD2-7E4FC41EA627}" type="slidenum">
              <a:rPr lang="en-US" smtClean="0"/>
              <a:pPr/>
              <a:t>24</a:t>
            </a:fld>
            <a:endParaRPr lang="en-US" dirty="0"/>
          </a:p>
        </p:txBody>
      </p:sp>
      <p:sp>
        <p:nvSpPr>
          <p:cNvPr id="4" name="テキスト プレースホルダー 3">
            <a:extLst>
              <a:ext uri="{FF2B5EF4-FFF2-40B4-BE49-F238E27FC236}">
                <a16:creationId xmlns:a16="http://schemas.microsoft.com/office/drawing/2014/main" id="{83997FDF-987E-486C-4814-9018312D4749}"/>
              </a:ext>
            </a:extLst>
          </p:cNvPr>
          <p:cNvSpPr>
            <a:spLocks noGrp="1"/>
          </p:cNvSpPr>
          <p:nvPr>
            <p:ph type="body" sz="quarter" idx="11"/>
          </p:nvPr>
        </p:nvSpPr>
        <p:spPr>
          <a:xfrm>
            <a:off x="845675" y="1200353"/>
            <a:ext cx="10311730" cy="5445167"/>
          </a:xfrm>
        </p:spPr>
        <p:txBody>
          <a:bodyPr>
            <a:normAutofit/>
          </a:bodyPr>
          <a:lstStyle/>
          <a:p>
            <a:r>
              <a:rPr lang="ja-JP" altLang="en-US" sz="1800">
                <a:solidFill>
                  <a:srgbClr val="000000"/>
                </a:solidFill>
                <a:effectLst/>
                <a:latin typeface="Helvetica" pitchFamily="2" charset="0"/>
                <a:ea typeface="Hiragino Sans" panose="020B0400000000000000" pitchFamily="34" charset="-128"/>
              </a:rPr>
              <a:t>光子生成には</a:t>
            </a:r>
            <a:r>
              <a:rPr lang="en-US" altLang="ja-JP" sz="1800" dirty="0">
                <a:solidFill>
                  <a:srgbClr val="000000"/>
                </a:solidFill>
                <a:latin typeface="Helvetica" pitchFamily="2" charset="0"/>
                <a:ea typeface="Hiragino Sans" panose="020B0400000000000000" pitchFamily="34" charset="-128"/>
              </a:rPr>
              <a:t>      </a:t>
            </a:r>
            <a:r>
              <a:rPr lang="ja-JP" altLang="en-US" sz="1800">
                <a:solidFill>
                  <a:srgbClr val="000000"/>
                </a:solidFill>
                <a:latin typeface="Helvetica" pitchFamily="2" charset="0"/>
                <a:ea typeface="Hiragino Sans" panose="020B0400000000000000" pitchFamily="34" charset="-128"/>
              </a:rPr>
              <a:t>　</a:t>
            </a:r>
            <a:r>
              <a:rPr lang="en-US" altLang="ja-JP" sz="1800" dirty="0">
                <a:solidFill>
                  <a:srgbClr val="000000"/>
                </a:solidFill>
                <a:latin typeface="Helvetica" pitchFamily="2" charset="0"/>
                <a:ea typeface="Hiragino Sans" panose="020B0400000000000000" pitchFamily="34" charset="-128"/>
              </a:rPr>
              <a:t> </a:t>
            </a:r>
            <a:r>
              <a:rPr lang="ja-JP" altLang="en-US" sz="1800">
                <a:solidFill>
                  <a:srgbClr val="000000"/>
                </a:solidFill>
                <a:effectLst/>
                <a:latin typeface="Helvetica" pitchFamily="2" charset="0"/>
                <a:ea typeface="Hiragino Sans" panose="020B0400000000000000" pitchFamily="34" charset="-128"/>
              </a:rPr>
              <a:t>の生成プロセスが存在することを利用</a:t>
            </a:r>
            <a:endParaRPr lang="en-US" altLang="ja-JP" sz="1800" dirty="0">
              <a:solidFill>
                <a:srgbClr val="000000"/>
              </a:solidFill>
              <a:effectLst/>
              <a:latin typeface="Helvetica" pitchFamily="2" charset="0"/>
              <a:ea typeface="Hiragino Sans" panose="020B0400000000000000" pitchFamily="34" charset="-128"/>
            </a:endParaRPr>
          </a:p>
          <a:p>
            <a:r>
              <a:rPr lang="en-US" altLang="ja-JP" sz="1800" dirty="0">
                <a:solidFill>
                  <a:srgbClr val="000000"/>
                </a:solidFill>
                <a:latin typeface="Hiragino Kaku Gothic Pro W3" panose="020B0300000000000000" pitchFamily="34" charset="-128"/>
                <a:ea typeface="Hiragino Kaku Gothic Pro W3" panose="020B0300000000000000" pitchFamily="34" charset="-128"/>
              </a:rPr>
              <a:t>2</a:t>
            </a:r>
            <a:r>
              <a:rPr lang="ja-JP" altLang="en-US" sz="1800">
                <a:solidFill>
                  <a:srgbClr val="000000"/>
                </a:solidFill>
                <a:latin typeface="Hiragino Kaku Gothic Pro W3" panose="020B0300000000000000" pitchFamily="34" charset="-128"/>
                <a:ea typeface="Hiragino Kaku Gothic Pro W3" panose="020B0300000000000000" pitchFamily="34" charset="-128"/>
              </a:rPr>
              <a:t>つの仮定を置く</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lvl="1">
              <a:lnSpc>
                <a:spcPct val="150000"/>
              </a:lnSpc>
              <a:buFont typeface="+mj-lt"/>
              <a:buAutoNum type="arabicPeriod"/>
            </a:pPr>
            <a:r>
              <a:rPr lang="ja-JP" altLang="en-US" sz="1800">
                <a:solidFill>
                  <a:srgbClr val="000000"/>
                </a:solidFill>
                <a:latin typeface="Hiragino Kaku Gothic Pro W3" panose="020B0300000000000000" pitchFamily="34" charset="-128"/>
                <a:ea typeface="Hiragino Kaku Gothic Pro W3" panose="020B0300000000000000" pitchFamily="34" charset="-128"/>
              </a:rPr>
              <a:t>実光子と仮想光子の関係</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lvl="1">
              <a:lnSpc>
                <a:spcPct val="150000"/>
              </a:lnSpc>
              <a:buFont typeface="+mj-lt"/>
              <a:buAutoNum type="arabicPeriod"/>
            </a:pPr>
            <a:r>
              <a:rPr lang="ja-JP" altLang="en-US" sz="1800">
                <a:latin typeface="Hiragino Kaku Gothic Pro W3" panose="020B0300000000000000" pitchFamily="34" charset="-128"/>
                <a:ea typeface="Hiragino Kaku Gothic Pro W3" panose="020B0300000000000000" pitchFamily="34" charset="-128"/>
              </a:rPr>
              <a:t>光子生成率と　　　の関係</a:t>
            </a:r>
            <a:r>
              <a:rPr lang="en-US" altLang="ja-JP" sz="1800" dirty="0">
                <a:latin typeface="Hiragino Kaku Gothic Pro W3" panose="020B0300000000000000" pitchFamily="34" charset="-128"/>
                <a:ea typeface="Hiragino Kaku Gothic Pro W3" panose="020B0300000000000000" pitchFamily="34" charset="-128"/>
              </a:rPr>
              <a:t> : </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Kroll – Wada </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式</a:t>
            </a:r>
            <a:endParaRPr lang="en-US" altLang="ja-JP" sz="900" dirty="0">
              <a:latin typeface="Hiragino Kaku Gothic Pro W3" panose="020B0300000000000000" pitchFamily="34" charset="-128"/>
              <a:ea typeface="Hiragino Kaku Gothic Pro W3" panose="020B0300000000000000" pitchFamily="34" charset="-128"/>
            </a:endParaRPr>
          </a:p>
          <a:p>
            <a:pPr marL="914400" lvl="2" indent="0">
              <a:lnSpc>
                <a:spcPct val="150000"/>
              </a:lnSpc>
              <a:buNone/>
            </a:pPr>
            <a:r>
              <a:rPr lang="ja-JP" altLang="en-US" sz="1800">
                <a:latin typeface="Hiragino Kaku Gothic Pro W3" panose="020B0300000000000000" pitchFamily="34" charset="-128"/>
                <a:ea typeface="Hiragino Kaku Gothic Pro W3" panose="020B0300000000000000" pitchFamily="34" charset="-128"/>
              </a:rPr>
              <a:t>→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ペアが作る質量分布の形を与える</a:t>
            </a:r>
            <a:endParaRPr lang="en-US" altLang="ja-JP" sz="1800" dirty="0">
              <a:latin typeface="Hiragino Kaku Gothic Pro W3" panose="020B0300000000000000" pitchFamily="34" charset="-128"/>
              <a:ea typeface="Hiragino Kaku Gothic Pro W3" panose="020B0300000000000000" pitchFamily="34" charset="-128"/>
            </a:endParaRPr>
          </a:p>
          <a:p>
            <a:pPr marL="0" indent="0">
              <a:lnSpc>
                <a:spcPct val="150000"/>
              </a:lnSpc>
              <a:buNone/>
            </a:pPr>
            <a:endParaRPr lang="en-US" altLang="ja-JP" sz="1800" dirty="0">
              <a:solidFill>
                <a:schemeClr val="bg1"/>
              </a:solidFill>
              <a:latin typeface="Hiragino Kaku Gothic Pro W3" panose="020B0300000000000000" pitchFamily="34" charset="-128"/>
              <a:ea typeface="Hiragino Kaku Gothic Pro W3" panose="020B0300000000000000" pitchFamily="34" charset="-128"/>
            </a:endParaRPr>
          </a:p>
          <a:p>
            <a:pPr>
              <a:lnSpc>
                <a:spcPct val="150000"/>
              </a:lnSpc>
            </a:pPr>
            <a:endParaRPr lang="ja-JP" altLang="en-US" sz="1800">
              <a:solidFill>
                <a:schemeClr val="bg1"/>
              </a:solidFill>
              <a:effectLst/>
              <a:latin typeface="Hiragino Kaku Gothic Pro W3" panose="020B0300000000000000" pitchFamily="34" charset="-128"/>
              <a:ea typeface="Hiragino Kaku Gothic Pro W3" panose="020B0300000000000000" pitchFamily="34" charset="-128"/>
            </a:endParaRPr>
          </a:p>
          <a:p>
            <a:pPr>
              <a:buFont typeface="+mj-lt"/>
              <a:buAutoNum type="arabicPeriod"/>
            </a:pPr>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ED4471F4-1934-AE63-BCE3-28D6ECDD02E3}"/>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9" name="図 8">
            <a:extLst>
              <a:ext uri="{FF2B5EF4-FFF2-40B4-BE49-F238E27FC236}">
                <a16:creationId xmlns:a16="http://schemas.microsoft.com/office/drawing/2014/main" id="{61F15918-ED4A-5C0A-530D-F7AAF7D8E206}"/>
              </a:ext>
            </a:extLst>
          </p:cNvPr>
          <p:cNvPicPr>
            <a:picLocks noChangeAspect="1"/>
          </p:cNvPicPr>
          <p:nvPr/>
        </p:nvPicPr>
        <p:blipFill>
          <a:blip r:embed="rId3"/>
          <a:stretch>
            <a:fillRect/>
          </a:stretch>
        </p:blipFill>
        <p:spPr>
          <a:xfrm>
            <a:off x="3760904" y="-507911"/>
            <a:ext cx="543774" cy="236112"/>
          </a:xfrm>
          <a:prstGeom prst="rect">
            <a:avLst/>
          </a:prstGeom>
        </p:spPr>
      </p:pic>
      <p:pic>
        <p:nvPicPr>
          <p:cNvPr id="10" name="図 9">
            <a:extLst>
              <a:ext uri="{FF2B5EF4-FFF2-40B4-BE49-F238E27FC236}">
                <a16:creationId xmlns:a16="http://schemas.microsoft.com/office/drawing/2014/main" id="{62CDB2C4-F3C2-7B6F-6952-AC2D29CDBB67}"/>
              </a:ext>
            </a:extLst>
          </p:cNvPr>
          <p:cNvPicPr>
            <a:picLocks noChangeAspect="1"/>
          </p:cNvPicPr>
          <p:nvPr/>
        </p:nvPicPr>
        <p:blipFill>
          <a:blip r:embed="rId4"/>
          <a:stretch>
            <a:fillRect/>
          </a:stretch>
        </p:blipFill>
        <p:spPr>
          <a:xfrm>
            <a:off x="4306774" y="1897316"/>
            <a:ext cx="3067109" cy="463710"/>
          </a:xfrm>
          <a:prstGeom prst="rect">
            <a:avLst/>
          </a:prstGeom>
        </p:spPr>
      </p:pic>
      <p:pic>
        <p:nvPicPr>
          <p:cNvPr id="7" name="図 6">
            <a:extLst>
              <a:ext uri="{FF2B5EF4-FFF2-40B4-BE49-F238E27FC236}">
                <a16:creationId xmlns:a16="http://schemas.microsoft.com/office/drawing/2014/main" id="{C849E974-AC22-AD32-3E6E-0D669BFB7F98}"/>
              </a:ext>
            </a:extLst>
          </p:cNvPr>
          <p:cNvPicPr>
            <a:picLocks noChangeAspect="1"/>
          </p:cNvPicPr>
          <p:nvPr/>
        </p:nvPicPr>
        <p:blipFill>
          <a:blip r:embed="rId3"/>
          <a:stretch>
            <a:fillRect/>
          </a:stretch>
        </p:blipFill>
        <p:spPr>
          <a:xfrm>
            <a:off x="2713283" y="1229352"/>
            <a:ext cx="543774" cy="236112"/>
          </a:xfrm>
          <a:prstGeom prst="rect">
            <a:avLst/>
          </a:prstGeom>
        </p:spPr>
      </p:pic>
      <p:pic>
        <p:nvPicPr>
          <p:cNvPr id="8" name="図 7">
            <a:extLst>
              <a:ext uri="{FF2B5EF4-FFF2-40B4-BE49-F238E27FC236}">
                <a16:creationId xmlns:a16="http://schemas.microsoft.com/office/drawing/2014/main" id="{D4382E66-72DD-6DA2-F64E-D9D4EC0B4B45}"/>
              </a:ext>
            </a:extLst>
          </p:cNvPr>
          <p:cNvPicPr>
            <a:picLocks noChangeAspect="1"/>
          </p:cNvPicPr>
          <p:nvPr/>
        </p:nvPicPr>
        <p:blipFill>
          <a:blip r:embed="rId5"/>
          <a:stretch>
            <a:fillRect/>
          </a:stretch>
        </p:blipFill>
        <p:spPr>
          <a:xfrm>
            <a:off x="1642427" y="3337085"/>
            <a:ext cx="5798641" cy="788968"/>
          </a:xfrm>
          <a:prstGeom prst="rect">
            <a:avLst/>
          </a:prstGeom>
        </p:spPr>
      </p:pic>
      <p:sp>
        <p:nvSpPr>
          <p:cNvPr id="11" name="円/楕円 10">
            <a:extLst>
              <a:ext uri="{FF2B5EF4-FFF2-40B4-BE49-F238E27FC236}">
                <a16:creationId xmlns:a16="http://schemas.microsoft.com/office/drawing/2014/main" id="{E1DEC54A-CEE5-0A3F-52C7-C322BE63E582}"/>
              </a:ext>
            </a:extLst>
          </p:cNvPr>
          <p:cNvSpPr/>
          <p:nvPr/>
        </p:nvSpPr>
        <p:spPr>
          <a:xfrm>
            <a:off x="5171101" y="3333654"/>
            <a:ext cx="1935341" cy="86299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B44A1152-E27A-7771-93CD-136CD7451024}"/>
              </a:ext>
            </a:extLst>
          </p:cNvPr>
          <p:cNvPicPr>
            <a:picLocks noChangeAspect="1"/>
          </p:cNvPicPr>
          <p:nvPr/>
        </p:nvPicPr>
        <p:blipFill>
          <a:blip r:embed="rId3"/>
          <a:stretch>
            <a:fillRect/>
          </a:stretch>
        </p:blipFill>
        <p:spPr>
          <a:xfrm>
            <a:off x="3130316" y="2458424"/>
            <a:ext cx="543774" cy="236112"/>
          </a:xfrm>
          <a:prstGeom prst="rect">
            <a:avLst/>
          </a:prstGeom>
        </p:spPr>
      </p:pic>
      <p:pic>
        <p:nvPicPr>
          <p:cNvPr id="19" name="図 18">
            <a:extLst>
              <a:ext uri="{FF2B5EF4-FFF2-40B4-BE49-F238E27FC236}">
                <a16:creationId xmlns:a16="http://schemas.microsoft.com/office/drawing/2014/main" id="{05356248-2541-90D3-2763-AD47DB52691C}"/>
              </a:ext>
            </a:extLst>
          </p:cNvPr>
          <p:cNvPicPr>
            <a:picLocks noChangeAspect="1"/>
          </p:cNvPicPr>
          <p:nvPr/>
        </p:nvPicPr>
        <p:blipFill>
          <a:blip r:embed="rId3"/>
          <a:stretch>
            <a:fillRect/>
          </a:stretch>
        </p:blipFill>
        <p:spPr>
          <a:xfrm>
            <a:off x="2185274" y="2925492"/>
            <a:ext cx="543774" cy="236112"/>
          </a:xfrm>
          <a:prstGeom prst="rect">
            <a:avLst/>
          </a:prstGeom>
        </p:spPr>
      </p:pic>
      <p:sp>
        <p:nvSpPr>
          <p:cNvPr id="16" name="テキスト ボックス 15">
            <a:extLst>
              <a:ext uri="{FF2B5EF4-FFF2-40B4-BE49-F238E27FC236}">
                <a16:creationId xmlns:a16="http://schemas.microsoft.com/office/drawing/2014/main" id="{59F6ADE3-B5B6-3471-D1A9-E82B2C9C5C39}"/>
              </a:ext>
            </a:extLst>
          </p:cNvPr>
          <p:cNvSpPr txBox="1"/>
          <p:nvPr/>
        </p:nvSpPr>
        <p:spPr>
          <a:xfrm>
            <a:off x="4458498" y="4377616"/>
            <a:ext cx="3408305" cy="338554"/>
          </a:xfrm>
          <a:prstGeom prst="rect">
            <a:avLst/>
          </a:prstGeom>
          <a:solidFill>
            <a:srgbClr val="00B0F0">
              <a:alpha val="20771"/>
            </a:srgbClr>
          </a:solidFill>
        </p:spPr>
        <p:txBody>
          <a:bodyPr wrap="none" rtlCol="0">
            <a:spAutoFit/>
          </a:bodyPr>
          <a:lstStyle/>
          <a:p>
            <a:r>
              <a:rPr kumimoji="1" lang="en-US" altLang="ja-JP" sz="1600" dirty="0">
                <a:latin typeface="Hiragino Kaku Gothic Pro W3" panose="020B0300000000000000" pitchFamily="34" charset="-128"/>
                <a:ea typeface="Hiragino Kaku Gothic Pro W3" panose="020B0300000000000000" pitchFamily="34" charset="-128"/>
                <a:cs typeface="Calibri" panose="020F0502020204030204" pitchFamily="34" charset="0"/>
              </a:rPr>
              <a:t>Process dependent form factor</a:t>
            </a:r>
          </a:p>
        </p:txBody>
      </p:sp>
      <p:sp>
        <p:nvSpPr>
          <p:cNvPr id="6" name="テキスト ボックス 5">
            <a:extLst>
              <a:ext uri="{FF2B5EF4-FFF2-40B4-BE49-F238E27FC236}">
                <a16:creationId xmlns:a16="http://schemas.microsoft.com/office/drawing/2014/main" id="{A7BF6DE6-68F1-28FB-597E-2C2B11DE71DF}"/>
              </a:ext>
            </a:extLst>
          </p:cNvPr>
          <p:cNvSpPr txBox="1"/>
          <p:nvPr/>
        </p:nvSpPr>
        <p:spPr>
          <a:xfrm>
            <a:off x="1179924" y="6141895"/>
            <a:ext cx="3361823" cy="276999"/>
          </a:xfrm>
          <a:prstGeom prst="rect">
            <a:avLst/>
          </a:prstGeom>
          <a:noFill/>
        </p:spPr>
        <p:txBody>
          <a:bodyPr wrap="square">
            <a:spAutoFit/>
          </a:bodyPr>
          <a:lstStyle/>
          <a:p>
            <a:r>
              <a:rPr lang="en-US" altLang="ja-JP" sz="1200" dirty="0">
                <a:latin typeface="Avenir Book" panose="02000503020000020003" pitchFamily="2" charset="0"/>
                <a:ea typeface="Meiryo UI" panose="020B0604030504040204" pitchFamily="34" charset="-128"/>
                <a:cs typeface="Calibri" panose="020F0502020204030204" pitchFamily="34" charset="0"/>
              </a:rPr>
              <a:t>[N.M. Kroll and W. Wada PR 98 (1955) 1355]</a:t>
            </a:r>
          </a:p>
        </p:txBody>
      </p:sp>
    </p:spTree>
    <p:extLst>
      <p:ext uri="{BB962C8B-B14F-4D97-AF65-F5344CB8AC3E}">
        <p14:creationId xmlns:p14="http://schemas.microsoft.com/office/powerpoint/2010/main" val="443597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54C70-42AA-80BE-C340-F97C9DB2F31D}"/>
            </a:ext>
          </a:extLst>
        </p:cNvPr>
        <p:cNvGrpSpPr/>
        <p:nvPr/>
      </p:nvGrpSpPr>
      <p:grpSpPr>
        <a:xfrm>
          <a:off x="0" y="0"/>
          <a:ext cx="0" cy="0"/>
          <a:chOff x="0" y="0"/>
          <a:chExt cx="0" cy="0"/>
        </a:xfrm>
      </p:grpSpPr>
      <p:pic>
        <p:nvPicPr>
          <p:cNvPr id="29" name="図 28">
            <a:extLst>
              <a:ext uri="{FF2B5EF4-FFF2-40B4-BE49-F238E27FC236}">
                <a16:creationId xmlns:a16="http://schemas.microsoft.com/office/drawing/2014/main" id="{9A6919DB-8490-13E2-5758-12DA44F738DB}"/>
              </a:ext>
            </a:extLst>
          </p:cNvPr>
          <p:cNvPicPr>
            <a:picLocks noChangeAspect="1"/>
          </p:cNvPicPr>
          <p:nvPr/>
        </p:nvPicPr>
        <p:blipFill>
          <a:blip r:embed="rId3"/>
          <a:srcRect/>
          <a:stretch/>
        </p:blipFill>
        <p:spPr>
          <a:xfrm>
            <a:off x="7881864" y="1897316"/>
            <a:ext cx="4103071" cy="4551109"/>
          </a:xfrm>
          <a:prstGeom prst="rect">
            <a:avLst/>
          </a:prstGeom>
        </p:spPr>
      </p:pic>
      <p:sp>
        <p:nvSpPr>
          <p:cNvPr id="2" name="コンテンツ プレースホルダー 1">
            <a:extLst>
              <a:ext uri="{FF2B5EF4-FFF2-40B4-BE49-F238E27FC236}">
                <a16:creationId xmlns:a16="http://schemas.microsoft.com/office/drawing/2014/main" id="{6D21C7B3-9FF3-2CF1-0593-7CE6641180E9}"/>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仮想光子法 </a:t>
            </a:r>
            <a:r>
              <a:rPr lang="en-US" altLang="ja-JP" dirty="0">
                <a:solidFill>
                  <a:srgbClr val="C00000"/>
                </a:solidFill>
                <a:latin typeface="Helvetica" pitchFamily="2" charset="0"/>
                <a:ea typeface="Hiragino Sans" panose="020B0400000000000000" pitchFamily="34" charset="-128"/>
              </a:rPr>
              <a:t>(</a:t>
            </a:r>
            <a:r>
              <a:rPr lang="ja-JP" altLang="en-US" b="1">
                <a:solidFill>
                  <a:srgbClr val="C00000"/>
                </a:solidFill>
                <a:effectLst/>
                <a:latin typeface="Helvetica" pitchFamily="2" charset="0"/>
                <a:ea typeface="Hiragino Sans" panose="020B0400000000000000" pitchFamily="34" charset="-128"/>
              </a:rPr>
              <a:t>本研究</a:t>
            </a:r>
            <a:r>
              <a:rPr lang="en-US" altLang="ja-JP" b="1" dirty="0">
                <a:solidFill>
                  <a:srgbClr val="C00000"/>
                </a:solidFill>
                <a:effectLst/>
                <a:latin typeface="Helvetica" pitchFamily="2" charset="0"/>
                <a:ea typeface="Hiragino Sans" panose="020B0400000000000000" pitchFamily="34" charset="-128"/>
              </a:rPr>
              <a:t>)</a:t>
            </a:r>
            <a:endParaRPr lang="ja-JP" altLang="en-US">
              <a:solidFill>
                <a:srgbClr val="C00000"/>
              </a:solidFill>
              <a:effectLst/>
              <a:latin typeface="Hiragino Sans" panose="020B0400000000000000" pitchFamily="34" charset="-128"/>
              <a:ea typeface="Hiragino Sans" panose="020B0400000000000000" pitchFamily="34" charset="-128"/>
            </a:endParaRPr>
          </a:p>
          <a:p>
            <a:endParaRPr lang="en-US" dirty="0"/>
          </a:p>
        </p:txBody>
      </p:sp>
      <p:sp>
        <p:nvSpPr>
          <p:cNvPr id="3" name="スライド番号プレースホルダー 2">
            <a:extLst>
              <a:ext uri="{FF2B5EF4-FFF2-40B4-BE49-F238E27FC236}">
                <a16:creationId xmlns:a16="http://schemas.microsoft.com/office/drawing/2014/main" id="{AB0F5D79-F3C7-05C8-BE84-1345BFD1D874}"/>
              </a:ext>
            </a:extLst>
          </p:cNvPr>
          <p:cNvSpPr>
            <a:spLocks noGrp="1"/>
          </p:cNvSpPr>
          <p:nvPr>
            <p:ph type="sldNum" sz="quarter" idx="4"/>
          </p:nvPr>
        </p:nvSpPr>
        <p:spPr/>
        <p:txBody>
          <a:bodyPr/>
          <a:lstStyle/>
          <a:p>
            <a:fld id="{2066355A-084C-D24E-9AD2-7E4FC41EA627}" type="slidenum">
              <a:rPr lang="en-US" smtClean="0"/>
              <a:pPr/>
              <a:t>25</a:t>
            </a:fld>
            <a:endParaRPr lang="en-US" dirty="0"/>
          </a:p>
        </p:txBody>
      </p:sp>
      <p:sp>
        <p:nvSpPr>
          <p:cNvPr id="4" name="テキスト プレースホルダー 3">
            <a:extLst>
              <a:ext uri="{FF2B5EF4-FFF2-40B4-BE49-F238E27FC236}">
                <a16:creationId xmlns:a16="http://schemas.microsoft.com/office/drawing/2014/main" id="{9168368A-5C3B-107D-58E6-7F3889A00B0D}"/>
              </a:ext>
            </a:extLst>
          </p:cNvPr>
          <p:cNvSpPr>
            <a:spLocks noGrp="1"/>
          </p:cNvSpPr>
          <p:nvPr>
            <p:ph type="body" sz="quarter" idx="11"/>
          </p:nvPr>
        </p:nvSpPr>
        <p:spPr>
          <a:xfrm>
            <a:off x="845675" y="1200353"/>
            <a:ext cx="10311730" cy="5445167"/>
          </a:xfrm>
        </p:spPr>
        <p:txBody>
          <a:bodyPr>
            <a:normAutofit/>
          </a:bodyPr>
          <a:lstStyle/>
          <a:p>
            <a:r>
              <a:rPr lang="ja-JP" altLang="en-US" sz="1800">
                <a:solidFill>
                  <a:srgbClr val="000000"/>
                </a:solidFill>
                <a:effectLst/>
                <a:latin typeface="Helvetica" pitchFamily="2" charset="0"/>
                <a:ea typeface="Hiragino Sans" panose="020B0400000000000000" pitchFamily="34" charset="-128"/>
              </a:rPr>
              <a:t>光子生成には</a:t>
            </a:r>
            <a:r>
              <a:rPr lang="en-US" altLang="ja-JP" sz="1800" dirty="0">
                <a:solidFill>
                  <a:srgbClr val="000000"/>
                </a:solidFill>
                <a:latin typeface="Helvetica" pitchFamily="2" charset="0"/>
                <a:ea typeface="Hiragino Sans" panose="020B0400000000000000" pitchFamily="34" charset="-128"/>
              </a:rPr>
              <a:t>      </a:t>
            </a:r>
            <a:r>
              <a:rPr lang="ja-JP" altLang="en-US" sz="1800">
                <a:solidFill>
                  <a:srgbClr val="000000"/>
                </a:solidFill>
                <a:latin typeface="Helvetica" pitchFamily="2" charset="0"/>
                <a:ea typeface="Hiragino Sans" panose="020B0400000000000000" pitchFamily="34" charset="-128"/>
              </a:rPr>
              <a:t>　</a:t>
            </a:r>
            <a:r>
              <a:rPr lang="en-US" altLang="ja-JP" sz="1800" dirty="0">
                <a:solidFill>
                  <a:srgbClr val="000000"/>
                </a:solidFill>
                <a:latin typeface="Helvetica" pitchFamily="2" charset="0"/>
                <a:ea typeface="Hiragino Sans" panose="020B0400000000000000" pitchFamily="34" charset="-128"/>
              </a:rPr>
              <a:t> </a:t>
            </a:r>
            <a:r>
              <a:rPr lang="ja-JP" altLang="en-US" sz="1800">
                <a:solidFill>
                  <a:srgbClr val="000000"/>
                </a:solidFill>
                <a:effectLst/>
                <a:latin typeface="Helvetica" pitchFamily="2" charset="0"/>
                <a:ea typeface="Hiragino Sans" panose="020B0400000000000000" pitchFamily="34" charset="-128"/>
              </a:rPr>
              <a:t>の生成プロセスが存在することを利用</a:t>
            </a:r>
            <a:endParaRPr lang="en-US" altLang="ja-JP" sz="1800" dirty="0">
              <a:solidFill>
                <a:srgbClr val="000000"/>
              </a:solidFill>
              <a:effectLst/>
              <a:latin typeface="Helvetica" pitchFamily="2" charset="0"/>
              <a:ea typeface="Hiragino Sans" panose="020B0400000000000000" pitchFamily="34" charset="-128"/>
            </a:endParaRPr>
          </a:p>
          <a:p>
            <a:r>
              <a:rPr lang="en-US" altLang="ja-JP" sz="1800" dirty="0">
                <a:solidFill>
                  <a:srgbClr val="000000"/>
                </a:solidFill>
                <a:latin typeface="Hiragino Kaku Gothic Pro W3" panose="020B0300000000000000" pitchFamily="34" charset="-128"/>
                <a:ea typeface="Hiragino Kaku Gothic Pro W3" panose="020B0300000000000000" pitchFamily="34" charset="-128"/>
              </a:rPr>
              <a:t>2</a:t>
            </a:r>
            <a:r>
              <a:rPr lang="ja-JP" altLang="en-US" sz="1800">
                <a:solidFill>
                  <a:srgbClr val="000000"/>
                </a:solidFill>
                <a:latin typeface="Hiragino Kaku Gothic Pro W3" panose="020B0300000000000000" pitchFamily="34" charset="-128"/>
                <a:ea typeface="Hiragino Kaku Gothic Pro W3" panose="020B0300000000000000" pitchFamily="34" charset="-128"/>
              </a:rPr>
              <a:t>つの仮定を置く</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lvl="1">
              <a:lnSpc>
                <a:spcPct val="150000"/>
              </a:lnSpc>
              <a:buFont typeface="+mj-lt"/>
              <a:buAutoNum type="arabicPeriod"/>
            </a:pPr>
            <a:r>
              <a:rPr lang="ja-JP" altLang="en-US" sz="1800">
                <a:solidFill>
                  <a:srgbClr val="000000"/>
                </a:solidFill>
                <a:latin typeface="Hiragino Kaku Gothic Pro W3" panose="020B0300000000000000" pitchFamily="34" charset="-128"/>
                <a:ea typeface="Hiragino Kaku Gothic Pro W3" panose="020B0300000000000000" pitchFamily="34" charset="-128"/>
              </a:rPr>
              <a:t>実光子と仮想光子の関係</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lvl="1">
              <a:lnSpc>
                <a:spcPct val="150000"/>
              </a:lnSpc>
              <a:buFont typeface="+mj-lt"/>
              <a:buAutoNum type="arabicPeriod"/>
            </a:pPr>
            <a:r>
              <a:rPr lang="ja-JP" altLang="en-US" sz="1800">
                <a:latin typeface="Hiragino Kaku Gothic Pro W3" panose="020B0300000000000000" pitchFamily="34" charset="-128"/>
                <a:ea typeface="Hiragino Kaku Gothic Pro W3" panose="020B0300000000000000" pitchFamily="34" charset="-128"/>
              </a:rPr>
              <a:t>光子生成率と　　　の関係</a:t>
            </a:r>
            <a:r>
              <a:rPr lang="en-US" altLang="ja-JP" sz="1800" dirty="0">
                <a:latin typeface="Hiragino Kaku Gothic Pro W3" panose="020B0300000000000000" pitchFamily="34" charset="-128"/>
                <a:ea typeface="Hiragino Kaku Gothic Pro W3" panose="020B0300000000000000" pitchFamily="34" charset="-128"/>
              </a:rPr>
              <a:t> : </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Kroll – Wada </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式</a:t>
            </a:r>
            <a:endParaRPr lang="en-US" altLang="ja-JP" sz="900" dirty="0">
              <a:latin typeface="Hiragino Kaku Gothic Pro W3" panose="020B0300000000000000" pitchFamily="34" charset="-128"/>
              <a:ea typeface="Hiragino Kaku Gothic Pro W3" panose="020B0300000000000000" pitchFamily="34" charset="-128"/>
            </a:endParaRPr>
          </a:p>
          <a:p>
            <a:pPr marL="914400" lvl="2" indent="0">
              <a:lnSpc>
                <a:spcPct val="150000"/>
              </a:lnSpc>
              <a:buNone/>
            </a:pPr>
            <a:r>
              <a:rPr lang="ja-JP" altLang="en-US" sz="1800">
                <a:latin typeface="Hiragino Kaku Gothic Pro W3" panose="020B0300000000000000" pitchFamily="34" charset="-128"/>
                <a:ea typeface="Hiragino Kaku Gothic Pro W3" panose="020B0300000000000000" pitchFamily="34" charset="-128"/>
              </a:rPr>
              <a:t>→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ペアが作る質量分布の形を与える</a:t>
            </a:r>
            <a:endParaRPr lang="en-US" altLang="ja-JP" sz="1800" dirty="0">
              <a:latin typeface="Hiragino Kaku Gothic Pro W3" panose="020B0300000000000000" pitchFamily="34" charset="-128"/>
              <a:ea typeface="Hiragino Kaku Gothic Pro W3" panose="020B0300000000000000" pitchFamily="34" charset="-128"/>
            </a:endParaRPr>
          </a:p>
          <a:p>
            <a:pPr marL="0" indent="0">
              <a:lnSpc>
                <a:spcPct val="150000"/>
              </a:lnSpc>
              <a:buNone/>
            </a:pPr>
            <a:endParaRPr lang="en-US" altLang="ja-JP" sz="1800" dirty="0">
              <a:solidFill>
                <a:schemeClr val="bg1"/>
              </a:solidFill>
              <a:latin typeface="Hiragino Kaku Gothic Pro W3" panose="020B0300000000000000" pitchFamily="34" charset="-128"/>
              <a:ea typeface="Hiragino Kaku Gothic Pro W3" panose="020B0300000000000000" pitchFamily="34" charset="-128"/>
            </a:endParaRPr>
          </a:p>
          <a:p>
            <a:pPr>
              <a:lnSpc>
                <a:spcPct val="150000"/>
              </a:lnSpc>
            </a:pPr>
            <a:endParaRPr lang="ja-JP" altLang="en-US" sz="1800">
              <a:solidFill>
                <a:schemeClr val="bg1"/>
              </a:solidFill>
              <a:effectLst/>
              <a:latin typeface="Hiragino Kaku Gothic Pro W3" panose="020B0300000000000000" pitchFamily="34" charset="-128"/>
              <a:ea typeface="Hiragino Kaku Gothic Pro W3" panose="020B0300000000000000" pitchFamily="34" charset="-128"/>
            </a:endParaRPr>
          </a:p>
          <a:p>
            <a:pPr>
              <a:buFont typeface="+mj-lt"/>
              <a:buAutoNum type="arabicPeriod"/>
            </a:pPr>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6F747F16-9C21-8247-1E88-B9DBC13E3554}"/>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9" name="図 8">
            <a:extLst>
              <a:ext uri="{FF2B5EF4-FFF2-40B4-BE49-F238E27FC236}">
                <a16:creationId xmlns:a16="http://schemas.microsoft.com/office/drawing/2014/main" id="{322195D8-930C-580B-96ED-23B29EE5E0FF}"/>
              </a:ext>
            </a:extLst>
          </p:cNvPr>
          <p:cNvPicPr>
            <a:picLocks noChangeAspect="1"/>
          </p:cNvPicPr>
          <p:nvPr/>
        </p:nvPicPr>
        <p:blipFill>
          <a:blip r:embed="rId4"/>
          <a:stretch>
            <a:fillRect/>
          </a:stretch>
        </p:blipFill>
        <p:spPr>
          <a:xfrm>
            <a:off x="3760904" y="-507911"/>
            <a:ext cx="543774" cy="236112"/>
          </a:xfrm>
          <a:prstGeom prst="rect">
            <a:avLst/>
          </a:prstGeom>
        </p:spPr>
      </p:pic>
      <p:pic>
        <p:nvPicPr>
          <p:cNvPr id="10" name="図 9">
            <a:extLst>
              <a:ext uri="{FF2B5EF4-FFF2-40B4-BE49-F238E27FC236}">
                <a16:creationId xmlns:a16="http://schemas.microsoft.com/office/drawing/2014/main" id="{CF9CB7DD-14C3-1F2E-0AFA-6C02AE484FFD}"/>
              </a:ext>
            </a:extLst>
          </p:cNvPr>
          <p:cNvPicPr>
            <a:picLocks noChangeAspect="1"/>
          </p:cNvPicPr>
          <p:nvPr/>
        </p:nvPicPr>
        <p:blipFill>
          <a:blip r:embed="rId5"/>
          <a:stretch>
            <a:fillRect/>
          </a:stretch>
        </p:blipFill>
        <p:spPr>
          <a:xfrm>
            <a:off x="4306774" y="1897316"/>
            <a:ext cx="3067109" cy="463710"/>
          </a:xfrm>
          <a:prstGeom prst="rect">
            <a:avLst/>
          </a:prstGeom>
        </p:spPr>
      </p:pic>
      <p:pic>
        <p:nvPicPr>
          <p:cNvPr id="7" name="図 6">
            <a:extLst>
              <a:ext uri="{FF2B5EF4-FFF2-40B4-BE49-F238E27FC236}">
                <a16:creationId xmlns:a16="http://schemas.microsoft.com/office/drawing/2014/main" id="{FE12B9D7-8121-CDC5-FBDE-FDEF673211A0}"/>
              </a:ext>
            </a:extLst>
          </p:cNvPr>
          <p:cNvPicPr>
            <a:picLocks noChangeAspect="1"/>
          </p:cNvPicPr>
          <p:nvPr/>
        </p:nvPicPr>
        <p:blipFill>
          <a:blip r:embed="rId4"/>
          <a:stretch>
            <a:fillRect/>
          </a:stretch>
        </p:blipFill>
        <p:spPr>
          <a:xfrm>
            <a:off x="2713283" y="1229352"/>
            <a:ext cx="543774" cy="236112"/>
          </a:xfrm>
          <a:prstGeom prst="rect">
            <a:avLst/>
          </a:prstGeom>
        </p:spPr>
      </p:pic>
      <p:pic>
        <p:nvPicPr>
          <p:cNvPr id="8" name="図 7">
            <a:extLst>
              <a:ext uri="{FF2B5EF4-FFF2-40B4-BE49-F238E27FC236}">
                <a16:creationId xmlns:a16="http://schemas.microsoft.com/office/drawing/2014/main" id="{66CEB82E-2B7E-D633-D875-ADF45A264F58}"/>
              </a:ext>
            </a:extLst>
          </p:cNvPr>
          <p:cNvPicPr>
            <a:picLocks noChangeAspect="1"/>
          </p:cNvPicPr>
          <p:nvPr/>
        </p:nvPicPr>
        <p:blipFill>
          <a:blip r:embed="rId6"/>
          <a:stretch>
            <a:fillRect/>
          </a:stretch>
        </p:blipFill>
        <p:spPr>
          <a:xfrm>
            <a:off x="1642427" y="3337085"/>
            <a:ext cx="5798641" cy="788968"/>
          </a:xfrm>
          <a:prstGeom prst="rect">
            <a:avLst/>
          </a:prstGeom>
        </p:spPr>
      </p:pic>
      <p:sp>
        <p:nvSpPr>
          <p:cNvPr id="11" name="円/楕円 10">
            <a:extLst>
              <a:ext uri="{FF2B5EF4-FFF2-40B4-BE49-F238E27FC236}">
                <a16:creationId xmlns:a16="http://schemas.microsoft.com/office/drawing/2014/main" id="{57045A8E-BB6E-0E13-1D18-BBB0D4A14854}"/>
              </a:ext>
            </a:extLst>
          </p:cNvPr>
          <p:cNvSpPr/>
          <p:nvPr/>
        </p:nvSpPr>
        <p:spPr>
          <a:xfrm>
            <a:off x="5171101" y="3333654"/>
            <a:ext cx="1935341" cy="86299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E65675A9-479C-EB22-D889-D8FD799C38E2}"/>
              </a:ext>
            </a:extLst>
          </p:cNvPr>
          <p:cNvPicPr>
            <a:picLocks noChangeAspect="1"/>
          </p:cNvPicPr>
          <p:nvPr/>
        </p:nvPicPr>
        <p:blipFill>
          <a:blip r:embed="rId4"/>
          <a:stretch>
            <a:fillRect/>
          </a:stretch>
        </p:blipFill>
        <p:spPr>
          <a:xfrm>
            <a:off x="3130316" y="2458424"/>
            <a:ext cx="543774" cy="236112"/>
          </a:xfrm>
          <a:prstGeom prst="rect">
            <a:avLst/>
          </a:prstGeom>
        </p:spPr>
      </p:pic>
      <p:pic>
        <p:nvPicPr>
          <p:cNvPr id="19" name="図 18">
            <a:extLst>
              <a:ext uri="{FF2B5EF4-FFF2-40B4-BE49-F238E27FC236}">
                <a16:creationId xmlns:a16="http://schemas.microsoft.com/office/drawing/2014/main" id="{58C80EEF-DBFA-7ED5-36E2-2AD85D3868DD}"/>
              </a:ext>
            </a:extLst>
          </p:cNvPr>
          <p:cNvPicPr>
            <a:picLocks noChangeAspect="1"/>
          </p:cNvPicPr>
          <p:nvPr/>
        </p:nvPicPr>
        <p:blipFill>
          <a:blip r:embed="rId4"/>
          <a:stretch>
            <a:fillRect/>
          </a:stretch>
        </p:blipFill>
        <p:spPr>
          <a:xfrm>
            <a:off x="2185274" y="2925492"/>
            <a:ext cx="543774" cy="236112"/>
          </a:xfrm>
          <a:prstGeom prst="rect">
            <a:avLst/>
          </a:prstGeom>
        </p:spPr>
      </p:pic>
      <p:sp>
        <p:nvSpPr>
          <p:cNvPr id="16" name="テキスト ボックス 15">
            <a:extLst>
              <a:ext uri="{FF2B5EF4-FFF2-40B4-BE49-F238E27FC236}">
                <a16:creationId xmlns:a16="http://schemas.microsoft.com/office/drawing/2014/main" id="{ED945E86-C544-23E7-B7C3-BF9A305FCACA}"/>
              </a:ext>
            </a:extLst>
          </p:cNvPr>
          <p:cNvSpPr txBox="1"/>
          <p:nvPr/>
        </p:nvSpPr>
        <p:spPr>
          <a:xfrm>
            <a:off x="4458498" y="4377616"/>
            <a:ext cx="3408305" cy="338554"/>
          </a:xfrm>
          <a:prstGeom prst="rect">
            <a:avLst/>
          </a:prstGeom>
          <a:solidFill>
            <a:srgbClr val="00B0F0">
              <a:alpha val="20771"/>
            </a:srgbClr>
          </a:solidFill>
        </p:spPr>
        <p:txBody>
          <a:bodyPr wrap="none" rtlCol="0">
            <a:spAutoFit/>
          </a:bodyPr>
          <a:lstStyle/>
          <a:p>
            <a:r>
              <a:rPr kumimoji="1" lang="en-US" altLang="ja-JP" sz="1600" dirty="0">
                <a:latin typeface="Hiragino Kaku Gothic Pro W3" panose="020B0300000000000000" pitchFamily="34" charset="-128"/>
                <a:ea typeface="Hiragino Kaku Gothic Pro W3" panose="020B0300000000000000" pitchFamily="34" charset="-128"/>
                <a:cs typeface="Calibri" panose="020F0502020204030204" pitchFamily="34" charset="0"/>
              </a:rPr>
              <a:t>Process dependent form factor</a:t>
            </a:r>
          </a:p>
        </p:txBody>
      </p:sp>
      <p:sp>
        <p:nvSpPr>
          <p:cNvPr id="17" name="テキスト ボックス 16">
            <a:extLst>
              <a:ext uri="{FF2B5EF4-FFF2-40B4-BE49-F238E27FC236}">
                <a16:creationId xmlns:a16="http://schemas.microsoft.com/office/drawing/2014/main" id="{06978C65-090A-6A57-5791-C519AC2A8194}"/>
              </a:ext>
            </a:extLst>
          </p:cNvPr>
          <p:cNvSpPr txBox="1"/>
          <p:nvPr/>
        </p:nvSpPr>
        <p:spPr>
          <a:xfrm>
            <a:off x="4458498" y="4723261"/>
            <a:ext cx="1641796" cy="338554"/>
          </a:xfrm>
          <a:prstGeom prst="rect">
            <a:avLst/>
          </a:prstGeom>
          <a:noFill/>
        </p:spPr>
        <p:txBody>
          <a:bodyPr wrap="none" rtlCol="0">
            <a:spAutoFit/>
          </a:bodyPr>
          <a:lstStyle/>
          <a:p>
            <a:r>
              <a:rPr lang="en-US" altLang="ja-JP" sz="1600" dirty="0">
                <a:latin typeface="Hiragino Kaku Gothic Pro W3" panose="020B0300000000000000" pitchFamily="34" charset="-128"/>
                <a:ea typeface="Hiragino Kaku Gothic Pro W3" panose="020B0300000000000000" pitchFamily="34" charset="-128"/>
                <a:cs typeface="Calibri" panose="020F0502020204030204" pitchFamily="34" charset="0"/>
                <a:sym typeface="Wingdings" pitchFamily="2" charset="2"/>
              </a:rPr>
              <a:t> </a:t>
            </a:r>
            <a:r>
              <a:rPr lang="en-US" altLang="ja-JP" sz="1600" dirty="0">
                <a:latin typeface="Hiragino Kaku Gothic Pro W3" panose="020B0300000000000000" pitchFamily="34" charset="-128"/>
                <a:ea typeface="Hiragino Kaku Gothic Pro W3" panose="020B0300000000000000" pitchFamily="34" charset="-128"/>
                <a:cs typeface="Calibri" panose="020F0502020204030204" pitchFamily="34" charset="0"/>
              </a:rPr>
              <a:t>Hadrons : 0</a:t>
            </a:r>
            <a:endParaRPr kumimoji="1" lang="ja-JP" altLang="en-US" sz="1600">
              <a:latin typeface="Hiragino Kaku Gothic Pro W3" panose="020B0300000000000000" pitchFamily="34" charset="-128"/>
              <a:ea typeface="Hiragino Kaku Gothic Pro W3" panose="020B0300000000000000" pitchFamily="34" charset="-128"/>
              <a:cs typeface="Calibri" panose="020F0502020204030204" pitchFamily="34" charset="0"/>
            </a:endParaRPr>
          </a:p>
        </p:txBody>
      </p:sp>
      <p:pic>
        <p:nvPicPr>
          <p:cNvPr id="30" name="図 29">
            <a:extLst>
              <a:ext uri="{FF2B5EF4-FFF2-40B4-BE49-F238E27FC236}">
                <a16:creationId xmlns:a16="http://schemas.microsoft.com/office/drawing/2014/main" id="{F9331228-C569-A296-074A-2FE72161618A}"/>
              </a:ext>
            </a:extLst>
          </p:cNvPr>
          <p:cNvPicPr>
            <a:picLocks noChangeAspect="1"/>
          </p:cNvPicPr>
          <p:nvPr/>
        </p:nvPicPr>
        <p:blipFill>
          <a:blip r:embed="rId7"/>
          <a:stretch>
            <a:fillRect/>
          </a:stretch>
        </p:blipFill>
        <p:spPr>
          <a:xfrm rot="981303">
            <a:off x="10374248" y="4397968"/>
            <a:ext cx="1283009" cy="298374"/>
          </a:xfrm>
          <a:prstGeom prst="rect">
            <a:avLst/>
          </a:prstGeom>
        </p:spPr>
      </p:pic>
      <p:pic>
        <p:nvPicPr>
          <p:cNvPr id="31" name="図 30">
            <a:extLst>
              <a:ext uri="{FF2B5EF4-FFF2-40B4-BE49-F238E27FC236}">
                <a16:creationId xmlns:a16="http://schemas.microsoft.com/office/drawing/2014/main" id="{22C3AC56-102E-4C5A-26A8-8C5EA2C2A9B4}"/>
              </a:ext>
            </a:extLst>
          </p:cNvPr>
          <p:cNvPicPr>
            <a:picLocks noChangeAspect="1"/>
          </p:cNvPicPr>
          <p:nvPr/>
        </p:nvPicPr>
        <p:blipFill>
          <a:blip r:embed="rId8"/>
          <a:stretch>
            <a:fillRect/>
          </a:stretch>
        </p:blipFill>
        <p:spPr>
          <a:xfrm rot="4597206">
            <a:off x="9095902" y="4950091"/>
            <a:ext cx="1413343" cy="303388"/>
          </a:xfrm>
          <a:prstGeom prst="rect">
            <a:avLst/>
          </a:prstGeom>
        </p:spPr>
      </p:pic>
      <p:pic>
        <p:nvPicPr>
          <p:cNvPr id="32" name="図 31">
            <a:extLst>
              <a:ext uri="{FF2B5EF4-FFF2-40B4-BE49-F238E27FC236}">
                <a16:creationId xmlns:a16="http://schemas.microsoft.com/office/drawing/2014/main" id="{466106F9-A6C8-5878-524D-2CEE87288BCA}"/>
              </a:ext>
            </a:extLst>
          </p:cNvPr>
          <p:cNvPicPr>
            <a:picLocks noChangeAspect="1"/>
          </p:cNvPicPr>
          <p:nvPr/>
        </p:nvPicPr>
        <p:blipFill>
          <a:blip r:embed="rId4"/>
          <a:stretch>
            <a:fillRect/>
          </a:stretch>
        </p:blipFill>
        <p:spPr>
          <a:xfrm>
            <a:off x="10227945" y="1669329"/>
            <a:ext cx="543774" cy="236112"/>
          </a:xfrm>
          <a:prstGeom prst="rect">
            <a:avLst/>
          </a:prstGeom>
        </p:spPr>
      </p:pic>
      <p:sp>
        <p:nvSpPr>
          <p:cNvPr id="33" name="テキスト ボックス 32">
            <a:extLst>
              <a:ext uri="{FF2B5EF4-FFF2-40B4-BE49-F238E27FC236}">
                <a16:creationId xmlns:a16="http://schemas.microsoft.com/office/drawing/2014/main" id="{4162EE91-7EFD-ED3E-B5D2-0C6A9A9542EB}"/>
              </a:ext>
            </a:extLst>
          </p:cNvPr>
          <p:cNvSpPr txBox="1"/>
          <p:nvPr/>
        </p:nvSpPr>
        <p:spPr>
          <a:xfrm>
            <a:off x="10753822" y="1633841"/>
            <a:ext cx="1107996" cy="369332"/>
          </a:xfrm>
          <a:prstGeom prst="rect">
            <a:avLst/>
          </a:prstGeom>
          <a:noFill/>
        </p:spPr>
        <p:txBody>
          <a:bodyPr wrap="none" rtlCol="0">
            <a:spAutoFit/>
          </a:bodyPr>
          <a:lstStyle/>
          <a:p>
            <a:r>
              <a:rPr lang="ja-JP" altLang="en-US" sz="1800">
                <a:solidFill>
                  <a:srgbClr val="000000"/>
                </a:solidFill>
                <a:latin typeface="Hiragino Kaku Gothic Pro W3" panose="020B0300000000000000" pitchFamily="34" charset="-128"/>
                <a:ea typeface="Hiragino Kaku Gothic Pro W3" panose="020B0300000000000000" pitchFamily="34" charset="-128"/>
              </a:rPr>
              <a:t>質量分布</a:t>
            </a:r>
            <a:endParaRPr lang="en-US" dirty="0"/>
          </a:p>
        </p:txBody>
      </p:sp>
      <p:sp>
        <p:nvSpPr>
          <p:cNvPr id="12" name="テキスト ボックス 11">
            <a:extLst>
              <a:ext uri="{FF2B5EF4-FFF2-40B4-BE49-F238E27FC236}">
                <a16:creationId xmlns:a16="http://schemas.microsoft.com/office/drawing/2014/main" id="{A7695E6C-7F9D-6B76-4A0E-7AEF80F728A0}"/>
              </a:ext>
            </a:extLst>
          </p:cNvPr>
          <p:cNvSpPr txBox="1"/>
          <p:nvPr/>
        </p:nvSpPr>
        <p:spPr>
          <a:xfrm>
            <a:off x="1179924" y="6141895"/>
            <a:ext cx="3361823" cy="276999"/>
          </a:xfrm>
          <a:prstGeom prst="rect">
            <a:avLst/>
          </a:prstGeom>
          <a:noFill/>
        </p:spPr>
        <p:txBody>
          <a:bodyPr wrap="square">
            <a:spAutoFit/>
          </a:bodyPr>
          <a:lstStyle/>
          <a:p>
            <a:r>
              <a:rPr lang="en-US" altLang="ja-JP" sz="1200" dirty="0">
                <a:latin typeface="Avenir Book" panose="02000503020000020003" pitchFamily="2" charset="0"/>
                <a:ea typeface="Meiryo UI" panose="020B0604030504040204" pitchFamily="34" charset="-128"/>
                <a:cs typeface="Calibri" panose="020F0502020204030204" pitchFamily="34" charset="0"/>
              </a:rPr>
              <a:t>[N.M. Kroll and W. Wada PR 98 (1955) 1355]</a:t>
            </a:r>
          </a:p>
        </p:txBody>
      </p:sp>
    </p:spTree>
    <p:extLst>
      <p:ext uri="{BB962C8B-B14F-4D97-AF65-F5344CB8AC3E}">
        <p14:creationId xmlns:p14="http://schemas.microsoft.com/office/powerpoint/2010/main" val="4227378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284B9-0FA9-CBD6-9EEE-2A921C1C5BD1}"/>
            </a:ext>
          </a:extLst>
        </p:cNvPr>
        <p:cNvGrpSpPr/>
        <p:nvPr/>
      </p:nvGrpSpPr>
      <p:grpSpPr>
        <a:xfrm>
          <a:off x="0" y="0"/>
          <a:ext cx="0" cy="0"/>
          <a:chOff x="0" y="0"/>
          <a:chExt cx="0" cy="0"/>
        </a:xfrm>
      </p:grpSpPr>
      <p:pic>
        <p:nvPicPr>
          <p:cNvPr id="27" name="図 26">
            <a:extLst>
              <a:ext uri="{FF2B5EF4-FFF2-40B4-BE49-F238E27FC236}">
                <a16:creationId xmlns:a16="http://schemas.microsoft.com/office/drawing/2014/main" id="{FD9E3811-E396-D857-427C-DBD5DFA9A7D0}"/>
              </a:ext>
            </a:extLst>
          </p:cNvPr>
          <p:cNvPicPr>
            <a:picLocks noChangeAspect="1"/>
          </p:cNvPicPr>
          <p:nvPr/>
        </p:nvPicPr>
        <p:blipFill>
          <a:blip r:embed="rId3"/>
          <a:srcRect l="462" r="462"/>
          <a:stretch/>
        </p:blipFill>
        <p:spPr>
          <a:xfrm>
            <a:off x="7881864" y="1897316"/>
            <a:ext cx="4103071" cy="4551109"/>
          </a:xfrm>
          <a:prstGeom prst="rect">
            <a:avLst/>
          </a:prstGeom>
        </p:spPr>
      </p:pic>
      <p:sp>
        <p:nvSpPr>
          <p:cNvPr id="2" name="コンテンツ プレースホルダー 1">
            <a:extLst>
              <a:ext uri="{FF2B5EF4-FFF2-40B4-BE49-F238E27FC236}">
                <a16:creationId xmlns:a16="http://schemas.microsoft.com/office/drawing/2014/main" id="{9233B7D5-98A2-7586-CB00-380AD27E1028}"/>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仮想光子法 </a:t>
            </a:r>
            <a:r>
              <a:rPr lang="en-US" altLang="ja-JP" dirty="0">
                <a:solidFill>
                  <a:srgbClr val="C00000"/>
                </a:solidFill>
                <a:latin typeface="Helvetica" pitchFamily="2" charset="0"/>
                <a:ea typeface="Hiragino Sans" panose="020B0400000000000000" pitchFamily="34" charset="-128"/>
              </a:rPr>
              <a:t>(</a:t>
            </a:r>
            <a:r>
              <a:rPr lang="ja-JP" altLang="en-US" b="1">
                <a:solidFill>
                  <a:srgbClr val="C00000"/>
                </a:solidFill>
                <a:effectLst/>
                <a:latin typeface="Helvetica" pitchFamily="2" charset="0"/>
                <a:ea typeface="Hiragino Sans" panose="020B0400000000000000" pitchFamily="34" charset="-128"/>
              </a:rPr>
              <a:t>本研究</a:t>
            </a:r>
            <a:r>
              <a:rPr lang="en-US" altLang="ja-JP" b="1" dirty="0">
                <a:solidFill>
                  <a:srgbClr val="C00000"/>
                </a:solidFill>
                <a:effectLst/>
                <a:latin typeface="Helvetica" pitchFamily="2" charset="0"/>
                <a:ea typeface="Hiragino Sans" panose="020B0400000000000000" pitchFamily="34" charset="-128"/>
              </a:rPr>
              <a:t>)</a:t>
            </a:r>
            <a:endParaRPr lang="ja-JP" altLang="en-US">
              <a:solidFill>
                <a:srgbClr val="C00000"/>
              </a:solidFill>
              <a:effectLst/>
              <a:latin typeface="Hiragino Sans" panose="020B0400000000000000" pitchFamily="34" charset="-128"/>
              <a:ea typeface="Hiragino Sans" panose="020B0400000000000000" pitchFamily="34" charset="-128"/>
            </a:endParaRPr>
          </a:p>
          <a:p>
            <a:endParaRPr lang="en-US" dirty="0"/>
          </a:p>
        </p:txBody>
      </p:sp>
      <p:sp>
        <p:nvSpPr>
          <p:cNvPr id="3" name="スライド番号プレースホルダー 2">
            <a:extLst>
              <a:ext uri="{FF2B5EF4-FFF2-40B4-BE49-F238E27FC236}">
                <a16:creationId xmlns:a16="http://schemas.microsoft.com/office/drawing/2014/main" id="{AB81F32C-7DAC-E86F-53D3-5230EE6F3E41}"/>
              </a:ext>
            </a:extLst>
          </p:cNvPr>
          <p:cNvSpPr>
            <a:spLocks noGrp="1"/>
          </p:cNvSpPr>
          <p:nvPr>
            <p:ph type="sldNum" sz="quarter" idx="4"/>
          </p:nvPr>
        </p:nvSpPr>
        <p:spPr/>
        <p:txBody>
          <a:bodyPr/>
          <a:lstStyle/>
          <a:p>
            <a:fld id="{2066355A-084C-D24E-9AD2-7E4FC41EA627}" type="slidenum">
              <a:rPr lang="en-US" smtClean="0"/>
              <a:pPr/>
              <a:t>26</a:t>
            </a:fld>
            <a:endParaRPr lang="en-US" dirty="0"/>
          </a:p>
        </p:txBody>
      </p:sp>
      <p:sp>
        <p:nvSpPr>
          <p:cNvPr id="4" name="テキスト プレースホルダー 3">
            <a:extLst>
              <a:ext uri="{FF2B5EF4-FFF2-40B4-BE49-F238E27FC236}">
                <a16:creationId xmlns:a16="http://schemas.microsoft.com/office/drawing/2014/main" id="{BDBFD143-91F3-2EC5-5AB4-41F6F26C4D5C}"/>
              </a:ext>
            </a:extLst>
          </p:cNvPr>
          <p:cNvSpPr>
            <a:spLocks noGrp="1"/>
          </p:cNvSpPr>
          <p:nvPr>
            <p:ph type="body" sz="quarter" idx="11"/>
          </p:nvPr>
        </p:nvSpPr>
        <p:spPr>
          <a:xfrm>
            <a:off x="845675" y="1200353"/>
            <a:ext cx="10311730" cy="5445167"/>
          </a:xfrm>
        </p:spPr>
        <p:txBody>
          <a:bodyPr>
            <a:normAutofit/>
          </a:bodyPr>
          <a:lstStyle/>
          <a:p>
            <a:r>
              <a:rPr lang="ja-JP" altLang="en-US" sz="1800">
                <a:solidFill>
                  <a:srgbClr val="000000"/>
                </a:solidFill>
                <a:effectLst/>
                <a:latin typeface="Helvetica" pitchFamily="2" charset="0"/>
                <a:ea typeface="Hiragino Sans" panose="020B0400000000000000" pitchFamily="34" charset="-128"/>
              </a:rPr>
              <a:t>光子生成には</a:t>
            </a:r>
            <a:r>
              <a:rPr lang="en-US" altLang="ja-JP" sz="1800" dirty="0">
                <a:solidFill>
                  <a:srgbClr val="000000"/>
                </a:solidFill>
                <a:latin typeface="Helvetica" pitchFamily="2" charset="0"/>
                <a:ea typeface="Hiragino Sans" panose="020B0400000000000000" pitchFamily="34" charset="-128"/>
              </a:rPr>
              <a:t>      </a:t>
            </a:r>
            <a:r>
              <a:rPr lang="ja-JP" altLang="en-US" sz="1800">
                <a:solidFill>
                  <a:srgbClr val="000000"/>
                </a:solidFill>
                <a:latin typeface="Helvetica" pitchFamily="2" charset="0"/>
                <a:ea typeface="Hiragino Sans" panose="020B0400000000000000" pitchFamily="34" charset="-128"/>
              </a:rPr>
              <a:t>　</a:t>
            </a:r>
            <a:r>
              <a:rPr lang="en-US" altLang="ja-JP" sz="1800" dirty="0">
                <a:solidFill>
                  <a:srgbClr val="000000"/>
                </a:solidFill>
                <a:latin typeface="Helvetica" pitchFamily="2" charset="0"/>
                <a:ea typeface="Hiragino Sans" panose="020B0400000000000000" pitchFamily="34" charset="-128"/>
              </a:rPr>
              <a:t> </a:t>
            </a:r>
            <a:r>
              <a:rPr lang="ja-JP" altLang="en-US" sz="1800">
                <a:solidFill>
                  <a:srgbClr val="000000"/>
                </a:solidFill>
                <a:effectLst/>
                <a:latin typeface="Helvetica" pitchFamily="2" charset="0"/>
                <a:ea typeface="Hiragino Sans" panose="020B0400000000000000" pitchFamily="34" charset="-128"/>
              </a:rPr>
              <a:t>の生成プロセスが存在することを利用</a:t>
            </a:r>
            <a:endParaRPr lang="en-US" altLang="ja-JP" sz="1800" dirty="0">
              <a:solidFill>
                <a:srgbClr val="000000"/>
              </a:solidFill>
              <a:effectLst/>
              <a:latin typeface="Helvetica" pitchFamily="2" charset="0"/>
              <a:ea typeface="Hiragino Sans" panose="020B0400000000000000" pitchFamily="34" charset="-128"/>
            </a:endParaRPr>
          </a:p>
          <a:p>
            <a:r>
              <a:rPr lang="en-US" altLang="ja-JP" sz="1800" dirty="0">
                <a:solidFill>
                  <a:srgbClr val="000000"/>
                </a:solidFill>
                <a:latin typeface="Hiragino Kaku Gothic Pro W3" panose="020B0300000000000000" pitchFamily="34" charset="-128"/>
                <a:ea typeface="Hiragino Kaku Gothic Pro W3" panose="020B0300000000000000" pitchFamily="34" charset="-128"/>
              </a:rPr>
              <a:t>2</a:t>
            </a:r>
            <a:r>
              <a:rPr lang="ja-JP" altLang="en-US" sz="1800">
                <a:solidFill>
                  <a:srgbClr val="000000"/>
                </a:solidFill>
                <a:latin typeface="Hiragino Kaku Gothic Pro W3" panose="020B0300000000000000" pitchFamily="34" charset="-128"/>
                <a:ea typeface="Hiragino Kaku Gothic Pro W3" panose="020B0300000000000000" pitchFamily="34" charset="-128"/>
              </a:rPr>
              <a:t>つの仮定を置く</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lvl="1">
              <a:lnSpc>
                <a:spcPct val="150000"/>
              </a:lnSpc>
              <a:buFont typeface="+mj-lt"/>
              <a:buAutoNum type="arabicPeriod"/>
            </a:pPr>
            <a:r>
              <a:rPr lang="ja-JP" altLang="en-US" sz="1800">
                <a:solidFill>
                  <a:srgbClr val="000000"/>
                </a:solidFill>
                <a:latin typeface="Hiragino Kaku Gothic Pro W3" panose="020B0300000000000000" pitchFamily="34" charset="-128"/>
                <a:ea typeface="Hiragino Kaku Gothic Pro W3" panose="020B0300000000000000" pitchFamily="34" charset="-128"/>
              </a:rPr>
              <a:t>実光子と仮想光子の関係</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lvl="1">
              <a:lnSpc>
                <a:spcPct val="150000"/>
              </a:lnSpc>
              <a:buFont typeface="+mj-lt"/>
              <a:buAutoNum type="arabicPeriod"/>
            </a:pPr>
            <a:r>
              <a:rPr lang="ja-JP" altLang="en-US" sz="1800">
                <a:latin typeface="Hiragino Kaku Gothic Pro W3" panose="020B0300000000000000" pitchFamily="34" charset="-128"/>
                <a:ea typeface="Hiragino Kaku Gothic Pro W3" panose="020B0300000000000000" pitchFamily="34" charset="-128"/>
              </a:rPr>
              <a:t>光子生成率と　　　の関係</a:t>
            </a:r>
            <a:r>
              <a:rPr lang="en-US" altLang="ja-JP" sz="1800" dirty="0">
                <a:latin typeface="Hiragino Kaku Gothic Pro W3" panose="020B0300000000000000" pitchFamily="34" charset="-128"/>
                <a:ea typeface="Hiragino Kaku Gothic Pro W3" panose="020B0300000000000000" pitchFamily="34" charset="-128"/>
              </a:rPr>
              <a:t> : </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Kroll – Wada </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式</a:t>
            </a:r>
            <a:endParaRPr lang="en-US" altLang="ja-JP" sz="900" dirty="0">
              <a:latin typeface="Hiragino Kaku Gothic Pro W3" panose="020B0300000000000000" pitchFamily="34" charset="-128"/>
              <a:ea typeface="Hiragino Kaku Gothic Pro W3" panose="020B0300000000000000" pitchFamily="34" charset="-128"/>
            </a:endParaRPr>
          </a:p>
          <a:p>
            <a:pPr marL="914400" lvl="2" indent="0">
              <a:lnSpc>
                <a:spcPct val="150000"/>
              </a:lnSpc>
              <a:buNone/>
            </a:pPr>
            <a:r>
              <a:rPr lang="ja-JP" altLang="en-US" sz="1800">
                <a:latin typeface="Hiragino Kaku Gothic Pro W3" panose="020B0300000000000000" pitchFamily="34" charset="-128"/>
                <a:ea typeface="Hiragino Kaku Gothic Pro W3" panose="020B0300000000000000" pitchFamily="34" charset="-128"/>
              </a:rPr>
              <a:t>→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ペアが作る質量分布の形を与える</a:t>
            </a:r>
            <a:endParaRPr lang="en-US" altLang="ja-JP" sz="1800" dirty="0">
              <a:latin typeface="Hiragino Kaku Gothic Pro W3" panose="020B0300000000000000" pitchFamily="34" charset="-128"/>
              <a:ea typeface="Hiragino Kaku Gothic Pro W3" panose="020B0300000000000000" pitchFamily="34" charset="-128"/>
            </a:endParaRPr>
          </a:p>
          <a:p>
            <a:pPr marL="0" indent="0">
              <a:lnSpc>
                <a:spcPct val="150000"/>
              </a:lnSpc>
              <a:buNone/>
            </a:pPr>
            <a:endParaRPr lang="en-US" altLang="ja-JP" sz="1800" dirty="0">
              <a:solidFill>
                <a:schemeClr val="bg1"/>
              </a:solidFill>
              <a:latin typeface="Hiragino Kaku Gothic Pro W3" panose="020B0300000000000000" pitchFamily="34" charset="-128"/>
              <a:ea typeface="Hiragino Kaku Gothic Pro W3" panose="020B0300000000000000" pitchFamily="34" charset="-128"/>
            </a:endParaRPr>
          </a:p>
          <a:p>
            <a:pPr>
              <a:lnSpc>
                <a:spcPct val="150000"/>
              </a:lnSpc>
            </a:pPr>
            <a:endParaRPr lang="ja-JP" altLang="en-US" sz="1800">
              <a:solidFill>
                <a:schemeClr val="bg1"/>
              </a:solidFill>
              <a:effectLst/>
              <a:latin typeface="Hiragino Kaku Gothic Pro W3" panose="020B0300000000000000" pitchFamily="34" charset="-128"/>
              <a:ea typeface="Hiragino Kaku Gothic Pro W3" panose="020B0300000000000000" pitchFamily="34" charset="-128"/>
            </a:endParaRPr>
          </a:p>
          <a:p>
            <a:pPr>
              <a:buFont typeface="+mj-lt"/>
              <a:buAutoNum type="arabicPeriod"/>
            </a:pPr>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424A5AB7-6AAE-487C-21CD-9DE857379607}"/>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9" name="図 8">
            <a:extLst>
              <a:ext uri="{FF2B5EF4-FFF2-40B4-BE49-F238E27FC236}">
                <a16:creationId xmlns:a16="http://schemas.microsoft.com/office/drawing/2014/main" id="{49405616-EEA1-23D1-76BC-E57DC0AFE21B}"/>
              </a:ext>
            </a:extLst>
          </p:cNvPr>
          <p:cNvPicPr>
            <a:picLocks noChangeAspect="1"/>
          </p:cNvPicPr>
          <p:nvPr/>
        </p:nvPicPr>
        <p:blipFill>
          <a:blip r:embed="rId4"/>
          <a:stretch>
            <a:fillRect/>
          </a:stretch>
        </p:blipFill>
        <p:spPr>
          <a:xfrm>
            <a:off x="3760904" y="-507911"/>
            <a:ext cx="543774" cy="236112"/>
          </a:xfrm>
          <a:prstGeom prst="rect">
            <a:avLst/>
          </a:prstGeom>
        </p:spPr>
      </p:pic>
      <p:pic>
        <p:nvPicPr>
          <p:cNvPr id="10" name="図 9">
            <a:extLst>
              <a:ext uri="{FF2B5EF4-FFF2-40B4-BE49-F238E27FC236}">
                <a16:creationId xmlns:a16="http://schemas.microsoft.com/office/drawing/2014/main" id="{AA240CA0-B85C-298C-3C42-3C0CBE3A9C1A}"/>
              </a:ext>
            </a:extLst>
          </p:cNvPr>
          <p:cNvPicPr>
            <a:picLocks noChangeAspect="1"/>
          </p:cNvPicPr>
          <p:nvPr/>
        </p:nvPicPr>
        <p:blipFill>
          <a:blip r:embed="rId5"/>
          <a:stretch>
            <a:fillRect/>
          </a:stretch>
        </p:blipFill>
        <p:spPr>
          <a:xfrm>
            <a:off x="4306774" y="1897316"/>
            <a:ext cx="3067109" cy="463710"/>
          </a:xfrm>
          <a:prstGeom prst="rect">
            <a:avLst/>
          </a:prstGeom>
        </p:spPr>
      </p:pic>
      <p:pic>
        <p:nvPicPr>
          <p:cNvPr id="7" name="図 6">
            <a:extLst>
              <a:ext uri="{FF2B5EF4-FFF2-40B4-BE49-F238E27FC236}">
                <a16:creationId xmlns:a16="http://schemas.microsoft.com/office/drawing/2014/main" id="{BB20A748-41A2-508D-D71F-47A72787C9D3}"/>
              </a:ext>
            </a:extLst>
          </p:cNvPr>
          <p:cNvPicPr>
            <a:picLocks noChangeAspect="1"/>
          </p:cNvPicPr>
          <p:nvPr/>
        </p:nvPicPr>
        <p:blipFill>
          <a:blip r:embed="rId4"/>
          <a:stretch>
            <a:fillRect/>
          </a:stretch>
        </p:blipFill>
        <p:spPr>
          <a:xfrm>
            <a:off x="2713283" y="1229352"/>
            <a:ext cx="543774" cy="236112"/>
          </a:xfrm>
          <a:prstGeom prst="rect">
            <a:avLst/>
          </a:prstGeom>
        </p:spPr>
      </p:pic>
      <p:pic>
        <p:nvPicPr>
          <p:cNvPr id="8" name="図 7">
            <a:extLst>
              <a:ext uri="{FF2B5EF4-FFF2-40B4-BE49-F238E27FC236}">
                <a16:creationId xmlns:a16="http://schemas.microsoft.com/office/drawing/2014/main" id="{A47D3E7D-B812-22FC-1C63-796565784F79}"/>
              </a:ext>
            </a:extLst>
          </p:cNvPr>
          <p:cNvPicPr>
            <a:picLocks noChangeAspect="1"/>
          </p:cNvPicPr>
          <p:nvPr/>
        </p:nvPicPr>
        <p:blipFill>
          <a:blip r:embed="rId6"/>
          <a:stretch>
            <a:fillRect/>
          </a:stretch>
        </p:blipFill>
        <p:spPr>
          <a:xfrm>
            <a:off x="1642427" y="3337085"/>
            <a:ext cx="5798641" cy="788968"/>
          </a:xfrm>
          <a:prstGeom prst="rect">
            <a:avLst/>
          </a:prstGeom>
        </p:spPr>
      </p:pic>
      <p:sp>
        <p:nvSpPr>
          <p:cNvPr id="11" name="円/楕円 10">
            <a:extLst>
              <a:ext uri="{FF2B5EF4-FFF2-40B4-BE49-F238E27FC236}">
                <a16:creationId xmlns:a16="http://schemas.microsoft.com/office/drawing/2014/main" id="{37E15FB4-EB37-9212-1FBB-7236BF7070B8}"/>
              </a:ext>
            </a:extLst>
          </p:cNvPr>
          <p:cNvSpPr/>
          <p:nvPr/>
        </p:nvSpPr>
        <p:spPr>
          <a:xfrm>
            <a:off x="5171101" y="3333654"/>
            <a:ext cx="1935341" cy="86299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7C7CBCA0-D9D6-20AF-F8D4-F72735D6C0F9}"/>
              </a:ext>
            </a:extLst>
          </p:cNvPr>
          <p:cNvPicPr>
            <a:picLocks noChangeAspect="1"/>
          </p:cNvPicPr>
          <p:nvPr/>
        </p:nvPicPr>
        <p:blipFill>
          <a:blip r:embed="rId4"/>
          <a:stretch>
            <a:fillRect/>
          </a:stretch>
        </p:blipFill>
        <p:spPr>
          <a:xfrm>
            <a:off x="3130316" y="2458424"/>
            <a:ext cx="543774" cy="236112"/>
          </a:xfrm>
          <a:prstGeom prst="rect">
            <a:avLst/>
          </a:prstGeom>
        </p:spPr>
      </p:pic>
      <p:pic>
        <p:nvPicPr>
          <p:cNvPr id="19" name="図 18">
            <a:extLst>
              <a:ext uri="{FF2B5EF4-FFF2-40B4-BE49-F238E27FC236}">
                <a16:creationId xmlns:a16="http://schemas.microsoft.com/office/drawing/2014/main" id="{2B221EAB-BD0D-6603-6C1E-8E9D3C09C20E}"/>
              </a:ext>
            </a:extLst>
          </p:cNvPr>
          <p:cNvPicPr>
            <a:picLocks noChangeAspect="1"/>
          </p:cNvPicPr>
          <p:nvPr/>
        </p:nvPicPr>
        <p:blipFill>
          <a:blip r:embed="rId4"/>
          <a:stretch>
            <a:fillRect/>
          </a:stretch>
        </p:blipFill>
        <p:spPr>
          <a:xfrm>
            <a:off x="2185274" y="2925492"/>
            <a:ext cx="543774" cy="236112"/>
          </a:xfrm>
          <a:prstGeom prst="rect">
            <a:avLst/>
          </a:prstGeom>
        </p:spPr>
      </p:pic>
      <p:sp>
        <p:nvSpPr>
          <p:cNvPr id="16" name="テキスト ボックス 15">
            <a:extLst>
              <a:ext uri="{FF2B5EF4-FFF2-40B4-BE49-F238E27FC236}">
                <a16:creationId xmlns:a16="http://schemas.microsoft.com/office/drawing/2014/main" id="{974D81DD-A554-FB7F-53BF-38D56F638EC0}"/>
              </a:ext>
            </a:extLst>
          </p:cNvPr>
          <p:cNvSpPr txBox="1"/>
          <p:nvPr/>
        </p:nvSpPr>
        <p:spPr>
          <a:xfrm>
            <a:off x="4458498" y="4377616"/>
            <a:ext cx="3408305" cy="338554"/>
          </a:xfrm>
          <a:prstGeom prst="rect">
            <a:avLst/>
          </a:prstGeom>
          <a:solidFill>
            <a:srgbClr val="00B0F0">
              <a:alpha val="20771"/>
            </a:srgbClr>
          </a:solidFill>
        </p:spPr>
        <p:txBody>
          <a:bodyPr wrap="none" rtlCol="0">
            <a:spAutoFit/>
          </a:bodyPr>
          <a:lstStyle/>
          <a:p>
            <a:r>
              <a:rPr kumimoji="1" lang="en-US" altLang="ja-JP" sz="1600" dirty="0">
                <a:latin typeface="Hiragino Kaku Gothic Pro W3" panose="020B0300000000000000" pitchFamily="34" charset="-128"/>
                <a:ea typeface="Hiragino Kaku Gothic Pro W3" panose="020B0300000000000000" pitchFamily="34" charset="-128"/>
                <a:cs typeface="Calibri" panose="020F0502020204030204" pitchFamily="34" charset="0"/>
              </a:rPr>
              <a:t>Process dependent form factor</a:t>
            </a:r>
          </a:p>
        </p:txBody>
      </p:sp>
      <p:sp>
        <p:nvSpPr>
          <p:cNvPr id="17" name="テキスト ボックス 16">
            <a:extLst>
              <a:ext uri="{FF2B5EF4-FFF2-40B4-BE49-F238E27FC236}">
                <a16:creationId xmlns:a16="http://schemas.microsoft.com/office/drawing/2014/main" id="{7E269C61-52C5-B957-F2FF-0F5052C1684A}"/>
              </a:ext>
            </a:extLst>
          </p:cNvPr>
          <p:cNvSpPr txBox="1"/>
          <p:nvPr/>
        </p:nvSpPr>
        <p:spPr>
          <a:xfrm>
            <a:off x="4458498" y="4723261"/>
            <a:ext cx="3642344" cy="338554"/>
          </a:xfrm>
          <a:prstGeom prst="rect">
            <a:avLst/>
          </a:prstGeom>
          <a:noFill/>
        </p:spPr>
        <p:txBody>
          <a:bodyPr wrap="none" rtlCol="0">
            <a:spAutoFit/>
          </a:bodyPr>
          <a:lstStyle/>
          <a:p>
            <a:r>
              <a:rPr lang="en-US" altLang="ja-JP" sz="1600" dirty="0">
                <a:latin typeface="Hiragino Kaku Gothic Pro W3" panose="020B0300000000000000" pitchFamily="34" charset="-128"/>
                <a:ea typeface="Hiragino Kaku Gothic Pro W3" panose="020B0300000000000000" pitchFamily="34" charset="-128"/>
                <a:cs typeface="Calibri" panose="020F0502020204030204" pitchFamily="34" charset="0"/>
                <a:sym typeface="Wingdings" pitchFamily="2" charset="2"/>
              </a:rPr>
              <a:t> </a:t>
            </a:r>
            <a:r>
              <a:rPr lang="en-US" altLang="ja-JP" sz="1600" dirty="0">
                <a:latin typeface="Hiragino Kaku Gothic Pro W3" panose="020B0300000000000000" pitchFamily="34" charset="-128"/>
                <a:ea typeface="Hiragino Kaku Gothic Pro W3" panose="020B0300000000000000" pitchFamily="34" charset="-128"/>
                <a:cs typeface="Calibri" panose="020F0502020204030204" pitchFamily="34" charset="0"/>
              </a:rPr>
              <a:t>Hadrons : 0, Virtual photons : 1</a:t>
            </a:r>
            <a:endParaRPr kumimoji="1" lang="ja-JP" altLang="en-US" sz="1600">
              <a:latin typeface="Hiragino Kaku Gothic Pro W3" panose="020B0300000000000000" pitchFamily="34" charset="-128"/>
              <a:ea typeface="Hiragino Kaku Gothic Pro W3" panose="020B0300000000000000" pitchFamily="34" charset="-128"/>
              <a:cs typeface="Calibri" panose="020F0502020204030204" pitchFamily="34" charset="0"/>
            </a:endParaRPr>
          </a:p>
        </p:txBody>
      </p:sp>
      <p:pic>
        <p:nvPicPr>
          <p:cNvPr id="28" name="図 27">
            <a:extLst>
              <a:ext uri="{FF2B5EF4-FFF2-40B4-BE49-F238E27FC236}">
                <a16:creationId xmlns:a16="http://schemas.microsoft.com/office/drawing/2014/main" id="{54D03017-DA3B-EA0D-169D-F05EC5AF0FF7}"/>
              </a:ext>
            </a:extLst>
          </p:cNvPr>
          <p:cNvPicPr>
            <a:picLocks noChangeAspect="1"/>
          </p:cNvPicPr>
          <p:nvPr/>
        </p:nvPicPr>
        <p:blipFill>
          <a:blip r:embed="rId7"/>
          <a:stretch>
            <a:fillRect/>
          </a:stretch>
        </p:blipFill>
        <p:spPr>
          <a:xfrm rot="981303">
            <a:off x="10374248" y="4397968"/>
            <a:ext cx="1283009" cy="298374"/>
          </a:xfrm>
          <a:prstGeom prst="rect">
            <a:avLst/>
          </a:prstGeom>
        </p:spPr>
      </p:pic>
      <p:pic>
        <p:nvPicPr>
          <p:cNvPr id="34" name="図 33">
            <a:extLst>
              <a:ext uri="{FF2B5EF4-FFF2-40B4-BE49-F238E27FC236}">
                <a16:creationId xmlns:a16="http://schemas.microsoft.com/office/drawing/2014/main" id="{ADA9AFF3-0FD3-E925-A3A0-C4CFA582875F}"/>
              </a:ext>
            </a:extLst>
          </p:cNvPr>
          <p:cNvPicPr>
            <a:picLocks noChangeAspect="1"/>
          </p:cNvPicPr>
          <p:nvPr/>
        </p:nvPicPr>
        <p:blipFill>
          <a:blip r:embed="rId8"/>
          <a:stretch>
            <a:fillRect/>
          </a:stretch>
        </p:blipFill>
        <p:spPr>
          <a:xfrm rot="523585">
            <a:off x="10566922" y="3866608"/>
            <a:ext cx="1111549" cy="261541"/>
          </a:xfrm>
          <a:prstGeom prst="rect">
            <a:avLst/>
          </a:prstGeom>
        </p:spPr>
      </p:pic>
      <p:pic>
        <p:nvPicPr>
          <p:cNvPr id="35" name="図 34">
            <a:extLst>
              <a:ext uri="{FF2B5EF4-FFF2-40B4-BE49-F238E27FC236}">
                <a16:creationId xmlns:a16="http://schemas.microsoft.com/office/drawing/2014/main" id="{946981C1-6D24-1497-B29F-AF92EF81D412}"/>
              </a:ext>
            </a:extLst>
          </p:cNvPr>
          <p:cNvPicPr>
            <a:picLocks noChangeAspect="1"/>
          </p:cNvPicPr>
          <p:nvPr/>
        </p:nvPicPr>
        <p:blipFill>
          <a:blip r:embed="rId9"/>
          <a:stretch>
            <a:fillRect/>
          </a:stretch>
        </p:blipFill>
        <p:spPr>
          <a:xfrm rot="4597206">
            <a:off x="9095902" y="4950091"/>
            <a:ext cx="1413343" cy="303388"/>
          </a:xfrm>
          <a:prstGeom prst="rect">
            <a:avLst/>
          </a:prstGeom>
        </p:spPr>
      </p:pic>
      <p:pic>
        <p:nvPicPr>
          <p:cNvPr id="36" name="図 35">
            <a:extLst>
              <a:ext uri="{FF2B5EF4-FFF2-40B4-BE49-F238E27FC236}">
                <a16:creationId xmlns:a16="http://schemas.microsoft.com/office/drawing/2014/main" id="{B75AEA76-6717-3F0C-E601-6C96184120D9}"/>
              </a:ext>
            </a:extLst>
          </p:cNvPr>
          <p:cNvPicPr>
            <a:picLocks noChangeAspect="1"/>
          </p:cNvPicPr>
          <p:nvPr/>
        </p:nvPicPr>
        <p:blipFill>
          <a:blip r:embed="rId4"/>
          <a:stretch>
            <a:fillRect/>
          </a:stretch>
        </p:blipFill>
        <p:spPr>
          <a:xfrm>
            <a:off x="10227945" y="1669329"/>
            <a:ext cx="543774" cy="236112"/>
          </a:xfrm>
          <a:prstGeom prst="rect">
            <a:avLst/>
          </a:prstGeom>
        </p:spPr>
      </p:pic>
      <p:sp>
        <p:nvSpPr>
          <p:cNvPr id="37" name="テキスト ボックス 36">
            <a:extLst>
              <a:ext uri="{FF2B5EF4-FFF2-40B4-BE49-F238E27FC236}">
                <a16:creationId xmlns:a16="http://schemas.microsoft.com/office/drawing/2014/main" id="{A42E042F-60F6-4E27-E808-B62506B394B3}"/>
              </a:ext>
            </a:extLst>
          </p:cNvPr>
          <p:cNvSpPr txBox="1"/>
          <p:nvPr/>
        </p:nvSpPr>
        <p:spPr>
          <a:xfrm>
            <a:off x="10753822" y="1633841"/>
            <a:ext cx="1107996" cy="369332"/>
          </a:xfrm>
          <a:prstGeom prst="rect">
            <a:avLst/>
          </a:prstGeom>
          <a:noFill/>
        </p:spPr>
        <p:txBody>
          <a:bodyPr wrap="none" rtlCol="0">
            <a:spAutoFit/>
          </a:bodyPr>
          <a:lstStyle/>
          <a:p>
            <a:r>
              <a:rPr lang="ja-JP" altLang="en-US" sz="1800">
                <a:solidFill>
                  <a:srgbClr val="000000"/>
                </a:solidFill>
                <a:latin typeface="Hiragino Kaku Gothic Pro W3" panose="020B0300000000000000" pitchFamily="34" charset="-128"/>
                <a:ea typeface="Hiragino Kaku Gothic Pro W3" panose="020B0300000000000000" pitchFamily="34" charset="-128"/>
              </a:rPr>
              <a:t>質量分布</a:t>
            </a:r>
            <a:endParaRPr lang="en-US" dirty="0"/>
          </a:p>
        </p:txBody>
      </p:sp>
      <p:pic>
        <p:nvPicPr>
          <p:cNvPr id="39" name="図 38">
            <a:extLst>
              <a:ext uri="{FF2B5EF4-FFF2-40B4-BE49-F238E27FC236}">
                <a16:creationId xmlns:a16="http://schemas.microsoft.com/office/drawing/2014/main" id="{17413A63-9F53-A3B8-B929-EB20BC587F82}"/>
              </a:ext>
            </a:extLst>
          </p:cNvPr>
          <p:cNvPicPr>
            <a:picLocks noChangeAspect="1"/>
          </p:cNvPicPr>
          <p:nvPr/>
        </p:nvPicPr>
        <p:blipFill>
          <a:blip r:embed="rId10"/>
          <a:srcRect/>
          <a:stretch/>
        </p:blipFill>
        <p:spPr>
          <a:xfrm>
            <a:off x="13442046" y="1798638"/>
            <a:ext cx="4103071" cy="4551109"/>
          </a:xfrm>
          <a:prstGeom prst="rect">
            <a:avLst/>
          </a:prstGeom>
        </p:spPr>
      </p:pic>
      <p:sp>
        <p:nvSpPr>
          <p:cNvPr id="6" name="テキスト ボックス 5">
            <a:extLst>
              <a:ext uri="{FF2B5EF4-FFF2-40B4-BE49-F238E27FC236}">
                <a16:creationId xmlns:a16="http://schemas.microsoft.com/office/drawing/2014/main" id="{A01AF38B-B170-4D3A-3535-C070D2113277}"/>
              </a:ext>
            </a:extLst>
          </p:cNvPr>
          <p:cNvSpPr txBox="1"/>
          <p:nvPr/>
        </p:nvSpPr>
        <p:spPr>
          <a:xfrm>
            <a:off x="1179924" y="6141895"/>
            <a:ext cx="3361823" cy="276999"/>
          </a:xfrm>
          <a:prstGeom prst="rect">
            <a:avLst/>
          </a:prstGeom>
          <a:noFill/>
        </p:spPr>
        <p:txBody>
          <a:bodyPr wrap="square">
            <a:spAutoFit/>
          </a:bodyPr>
          <a:lstStyle/>
          <a:p>
            <a:r>
              <a:rPr lang="en-US" altLang="ja-JP" sz="1200" dirty="0">
                <a:latin typeface="Avenir Book" panose="02000503020000020003" pitchFamily="2" charset="0"/>
                <a:ea typeface="Meiryo UI" panose="020B0604030504040204" pitchFamily="34" charset="-128"/>
                <a:cs typeface="Calibri" panose="020F0502020204030204" pitchFamily="34" charset="0"/>
              </a:rPr>
              <a:t>[N.M. Kroll and W. Wada PR 98 (1955) 1355]</a:t>
            </a:r>
          </a:p>
        </p:txBody>
      </p:sp>
    </p:spTree>
    <p:extLst>
      <p:ext uri="{BB962C8B-B14F-4D97-AF65-F5344CB8AC3E}">
        <p14:creationId xmlns:p14="http://schemas.microsoft.com/office/powerpoint/2010/main" val="3471801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6BDB-6CAA-B795-7EE6-982552CDA5F3}"/>
            </a:ext>
          </a:extLst>
        </p:cNvPr>
        <p:cNvGrpSpPr/>
        <p:nvPr/>
      </p:nvGrpSpPr>
      <p:grpSpPr>
        <a:xfrm>
          <a:off x="0" y="0"/>
          <a:ext cx="0" cy="0"/>
          <a:chOff x="0" y="0"/>
          <a:chExt cx="0" cy="0"/>
        </a:xfrm>
      </p:grpSpPr>
      <p:pic>
        <p:nvPicPr>
          <p:cNvPr id="27" name="図 26">
            <a:extLst>
              <a:ext uri="{FF2B5EF4-FFF2-40B4-BE49-F238E27FC236}">
                <a16:creationId xmlns:a16="http://schemas.microsoft.com/office/drawing/2014/main" id="{D77262BF-7765-72E9-5C74-4F0F4932EA76}"/>
              </a:ext>
            </a:extLst>
          </p:cNvPr>
          <p:cNvPicPr>
            <a:picLocks noChangeAspect="1"/>
          </p:cNvPicPr>
          <p:nvPr/>
        </p:nvPicPr>
        <p:blipFill>
          <a:blip r:embed="rId3"/>
          <a:srcRect l="462" r="462"/>
          <a:stretch/>
        </p:blipFill>
        <p:spPr>
          <a:xfrm>
            <a:off x="7881864" y="1897316"/>
            <a:ext cx="4103071" cy="4551109"/>
          </a:xfrm>
          <a:prstGeom prst="rect">
            <a:avLst/>
          </a:prstGeom>
        </p:spPr>
      </p:pic>
      <p:sp>
        <p:nvSpPr>
          <p:cNvPr id="2" name="コンテンツ プレースホルダー 1">
            <a:extLst>
              <a:ext uri="{FF2B5EF4-FFF2-40B4-BE49-F238E27FC236}">
                <a16:creationId xmlns:a16="http://schemas.microsoft.com/office/drawing/2014/main" id="{1FE1FC9A-785B-D73A-3758-0CC4C0D2A367}"/>
              </a:ext>
            </a:extLst>
          </p:cNvPr>
          <p:cNvSpPr>
            <a:spLocks noGrp="1"/>
          </p:cNvSpPr>
          <p:nvPr>
            <p:ph sz="quarter" idx="10"/>
          </p:nvPr>
        </p:nvSpPr>
        <p:spPr/>
        <p:txBody>
          <a:bodyPr/>
          <a:lstStyle/>
          <a:p>
            <a:r>
              <a:rPr lang="ja-JP" altLang="en-US" b="1">
                <a:solidFill>
                  <a:srgbClr val="000000"/>
                </a:solidFill>
                <a:effectLst/>
                <a:latin typeface="Hiragino Sans" panose="020B0400000000000000" pitchFamily="34" charset="-128"/>
                <a:ea typeface="Hiragino Sans" panose="020B0400000000000000" pitchFamily="34" charset="-128"/>
              </a:rPr>
              <a:t>仮想光子法 </a:t>
            </a:r>
            <a:r>
              <a:rPr lang="en-US" altLang="ja-JP" dirty="0">
                <a:solidFill>
                  <a:srgbClr val="C00000"/>
                </a:solidFill>
                <a:latin typeface="Helvetica" pitchFamily="2" charset="0"/>
                <a:ea typeface="Hiragino Sans" panose="020B0400000000000000" pitchFamily="34" charset="-128"/>
              </a:rPr>
              <a:t>(</a:t>
            </a:r>
            <a:r>
              <a:rPr lang="ja-JP" altLang="en-US" b="1">
                <a:solidFill>
                  <a:srgbClr val="C00000"/>
                </a:solidFill>
                <a:effectLst/>
                <a:latin typeface="Helvetica" pitchFamily="2" charset="0"/>
                <a:ea typeface="Hiragino Sans" panose="020B0400000000000000" pitchFamily="34" charset="-128"/>
              </a:rPr>
              <a:t>本研究</a:t>
            </a:r>
            <a:r>
              <a:rPr lang="en-US" altLang="ja-JP" b="1" dirty="0">
                <a:solidFill>
                  <a:srgbClr val="C00000"/>
                </a:solidFill>
                <a:effectLst/>
                <a:latin typeface="Helvetica" pitchFamily="2" charset="0"/>
                <a:ea typeface="Hiragino Sans" panose="020B0400000000000000" pitchFamily="34" charset="-128"/>
              </a:rPr>
              <a:t>)</a:t>
            </a:r>
            <a:endParaRPr lang="ja-JP" altLang="en-US">
              <a:solidFill>
                <a:srgbClr val="C00000"/>
              </a:solidFill>
              <a:effectLst/>
              <a:latin typeface="Hiragino Sans" panose="020B0400000000000000" pitchFamily="34" charset="-128"/>
              <a:ea typeface="Hiragino Sans" panose="020B0400000000000000" pitchFamily="34" charset="-128"/>
            </a:endParaRPr>
          </a:p>
          <a:p>
            <a:endParaRPr lang="en-US" dirty="0"/>
          </a:p>
        </p:txBody>
      </p:sp>
      <p:sp>
        <p:nvSpPr>
          <p:cNvPr id="3" name="スライド番号プレースホルダー 2">
            <a:extLst>
              <a:ext uri="{FF2B5EF4-FFF2-40B4-BE49-F238E27FC236}">
                <a16:creationId xmlns:a16="http://schemas.microsoft.com/office/drawing/2014/main" id="{EB2E6415-1A84-BEA9-7DD0-E5AD98CE6B74}"/>
              </a:ext>
            </a:extLst>
          </p:cNvPr>
          <p:cNvSpPr>
            <a:spLocks noGrp="1"/>
          </p:cNvSpPr>
          <p:nvPr>
            <p:ph type="sldNum" sz="quarter" idx="4"/>
          </p:nvPr>
        </p:nvSpPr>
        <p:spPr/>
        <p:txBody>
          <a:bodyPr/>
          <a:lstStyle/>
          <a:p>
            <a:fld id="{2066355A-084C-D24E-9AD2-7E4FC41EA627}" type="slidenum">
              <a:rPr lang="en-US" smtClean="0"/>
              <a:pPr/>
              <a:t>27</a:t>
            </a:fld>
            <a:endParaRPr lang="en-US" dirty="0"/>
          </a:p>
        </p:txBody>
      </p:sp>
      <p:sp>
        <p:nvSpPr>
          <p:cNvPr id="4" name="テキスト プレースホルダー 3">
            <a:extLst>
              <a:ext uri="{FF2B5EF4-FFF2-40B4-BE49-F238E27FC236}">
                <a16:creationId xmlns:a16="http://schemas.microsoft.com/office/drawing/2014/main" id="{0A052865-F91A-6BA8-7943-EDBE584125F4}"/>
              </a:ext>
            </a:extLst>
          </p:cNvPr>
          <p:cNvSpPr>
            <a:spLocks noGrp="1"/>
          </p:cNvSpPr>
          <p:nvPr>
            <p:ph type="body" sz="quarter" idx="11"/>
          </p:nvPr>
        </p:nvSpPr>
        <p:spPr>
          <a:xfrm>
            <a:off x="845675" y="1200353"/>
            <a:ext cx="10311730" cy="5445167"/>
          </a:xfrm>
        </p:spPr>
        <p:txBody>
          <a:bodyPr>
            <a:normAutofit/>
          </a:bodyPr>
          <a:lstStyle/>
          <a:p>
            <a:r>
              <a:rPr lang="ja-JP" altLang="en-US" sz="1800">
                <a:solidFill>
                  <a:srgbClr val="000000"/>
                </a:solidFill>
                <a:effectLst/>
                <a:latin typeface="Helvetica" pitchFamily="2" charset="0"/>
                <a:ea typeface="Hiragino Sans" panose="020B0400000000000000" pitchFamily="34" charset="-128"/>
              </a:rPr>
              <a:t>光子生成には</a:t>
            </a:r>
            <a:r>
              <a:rPr lang="en-US" altLang="ja-JP" sz="1800" dirty="0">
                <a:solidFill>
                  <a:srgbClr val="000000"/>
                </a:solidFill>
                <a:latin typeface="Helvetica" pitchFamily="2" charset="0"/>
                <a:ea typeface="Hiragino Sans" panose="020B0400000000000000" pitchFamily="34" charset="-128"/>
              </a:rPr>
              <a:t>      </a:t>
            </a:r>
            <a:r>
              <a:rPr lang="ja-JP" altLang="en-US" sz="1800">
                <a:solidFill>
                  <a:srgbClr val="000000"/>
                </a:solidFill>
                <a:latin typeface="Helvetica" pitchFamily="2" charset="0"/>
                <a:ea typeface="Hiragino Sans" panose="020B0400000000000000" pitchFamily="34" charset="-128"/>
              </a:rPr>
              <a:t>　</a:t>
            </a:r>
            <a:r>
              <a:rPr lang="en-US" altLang="ja-JP" sz="1800" dirty="0">
                <a:solidFill>
                  <a:srgbClr val="000000"/>
                </a:solidFill>
                <a:latin typeface="Helvetica" pitchFamily="2" charset="0"/>
                <a:ea typeface="Hiragino Sans" panose="020B0400000000000000" pitchFamily="34" charset="-128"/>
              </a:rPr>
              <a:t> </a:t>
            </a:r>
            <a:r>
              <a:rPr lang="ja-JP" altLang="en-US" sz="1800">
                <a:solidFill>
                  <a:srgbClr val="000000"/>
                </a:solidFill>
                <a:effectLst/>
                <a:latin typeface="Helvetica" pitchFamily="2" charset="0"/>
                <a:ea typeface="Hiragino Sans" panose="020B0400000000000000" pitchFamily="34" charset="-128"/>
              </a:rPr>
              <a:t>の生成プロセスが存在することを利用</a:t>
            </a:r>
            <a:endParaRPr lang="en-US" altLang="ja-JP" sz="1800" dirty="0">
              <a:solidFill>
                <a:srgbClr val="000000"/>
              </a:solidFill>
              <a:effectLst/>
              <a:latin typeface="Helvetica" pitchFamily="2" charset="0"/>
              <a:ea typeface="Hiragino Sans" panose="020B0400000000000000" pitchFamily="34" charset="-128"/>
            </a:endParaRPr>
          </a:p>
          <a:p>
            <a:r>
              <a:rPr lang="en-US" altLang="ja-JP" sz="1800" dirty="0">
                <a:solidFill>
                  <a:srgbClr val="000000"/>
                </a:solidFill>
                <a:latin typeface="Hiragino Kaku Gothic Pro W3" panose="020B0300000000000000" pitchFamily="34" charset="-128"/>
                <a:ea typeface="Hiragino Kaku Gothic Pro W3" panose="020B0300000000000000" pitchFamily="34" charset="-128"/>
              </a:rPr>
              <a:t>2</a:t>
            </a:r>
            <a:r>
              <a:rPr lang="ja-JP" altLang="en-US" sz="1800">
                <a:solidFill>
                  <a:srgbClr val="000000"/>
                </a:solidFill>
                <a:latin typeface="Hiragino Kaku Gothic Pro W3" panose="020B0300000000000000" pitchFamily="34" charset="-128"/>
                <a:ea typeface="Hiragino Kaku Gothic Pro W3" panose="020B0300000000000000" pitchFamily="34" charset="-128"/>
              </a:rPr>
              <a:t>つの仮定を置く</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lvl="1">
              <a:lnSpc>
                <a:spcPct val="150000"/>
              </a:lnSpc>
              <a:buFont typeface="+mj-lt"/>
              <a:buAutoNum type="arabicPeriod"/>
            </a:pPr>
            <a:r>
              <a:rPr lang="ja-JP" altLang="en-US" sz="1800">
                <a:solidFill>
                  <a:srgbClr val="000000"/>
                </a:solidFill>
                <a:latin typeface="Hiragino Kaku Gothic Pro W3" panose="020B0300000000000000" pitchFamily="34" charset="-128"/>
                <a:ea typeface="Hiragino Kaku Gothic Pro W3" panose="020B0300000000000000" pitchFamily="34" charset="-128"/>
              </a:rPr>
              <a:t>実光子と仮想光子の関係</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lvl="1">
              <a:lnSpc>
                <a:spcPct val="150000"/>
              </a:lnSpc>
              <a:buFont typeface="+mj-lt"/>
              <a:buAutoNum type="arabicPeriod"/>
            </a:pPr>
            <a:r>
              <a:rPr lang="ja-JP" altLang="en-US" sz="1800">
                <a:latin typeface="Hiragino Kaku Gothic Pro W3" panose="020B0300000000000000" pitchFamily="34" charset="-128"/>
                <a:ea typeface="Hiragino Kaku Gothic Pro W3" panose="020B0300000000000000" pitchFamily="34" charset="-128"/>
              </a:rPr>
              <a:t>光子生成率と　　　の関係</a:t>
            </a:r>
            <a:r>
              <a:rPr lang="en-US" altLang="ja-JP" sz="1800" dirty="0">
                <a:latin typeface="Hiragino Kaku Gothic Pro W3" panose="020B0300000000000000" pitchFamily="34" charset="-128"/>
                <a:ea typeface="Hiragino Kaku Gothic Pro W3" panose="020B0300000000000000" pitchFamily="34" charset="-128"/>
              </a:rPr>
              <a:t> : </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Kroll – Wada </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式</a:t>
            </a:r>
            <a:endParaRPr lang="en-US" altLang="ja-JP" sz="900" dirty="0">
              <a:latin typeface="Hiragino Kaku Gothic Pro W3" panose="020B0300000000000000" pitchFamily="34" charset="-128"/>
              <a:ea typeface="Hiragino Kaku Gothic Pro W3" panose="020B0300000000000000" pitchFamily="34" charset="-128"/>
            </a:endParaRPr>
          </a:p>
          <a:p>
            <a:pPr marL="914400" lvl="2" indent="0">
              <a:lnSpc>
                <a:spcPct val="150000"/>
              </a:lnSpc>
              <a:buNone/>
            </a:pPr>
            <a:r>
              <a:rPr lang="ja-JP" altLang="en-US" sz="1800">
                <a:latin typeface="Hiragino Kaku Gothic Pro W3" panose="020B0300000000000000" pitchFamily="34" charset="-128"/>
                <a:ea typeface="Hiragino Kaku Gothic Pro W3" panose="020B0300000000000000" pitchFamily="34" charset="-128"/>
              </a:rPr>
              <a:t>→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ペアが作る質量分布の形を与える</a:t>
            </a:r>
            <a:endParaRPr lang="en-US" altLang="ja-JP" sz="1800" dirty="0">
              <a:latin typeface="Hiragino Kaku Gothic Pro W3" panose="020B0300000000000000" pitchFamily="34" charset="-128"/>
              <a:ea typeface="Hiragino Kaku Gothic Pro W3" panose="020B0300000000000000" pitchFamily="34" charset="-128"/>
            </a:endParaRPr>
          </a:p>
          <a:p>
            <a:pPr marL="0" indent="0">
              <a:lnSpc>
                <a:spcPct val="150000"/>
              </a:lnSpc>
              <a:buNone/>
            </a:pPr>
            <a:endParaRPr lang="en-US" altLang="ja-JP" sz="1800" dirty="0">
              <a:solidFill>
                <a:schemeClr val="bg1"/>
              </a:solidFill>
              <a:latin typeface="Hiragino Kaku Gothic Pro W3" panose="020B0300000000000000" pitchFamily="34" charset="-128"/>
              <a:ea typeface="Hiragino Kaku Gothic Pro W3" panose="020B0300000000000000" pitchFamily="34" charset="-128"/>
            </a:endParaRPr>
          </a:p>
          <a:p>
            <a:pPr>
              <a:lnSpc>
                <a:spcPct val="150000"/>
              </a:lnSpc>
            </a:pPr>
            <a:endParaRPr lang="ja-JP" altLang="en-US" sz="1800">
              <a:solidFill>
                <a:schemeClr val="bg1"/>
              </a:solidFill>
              <a:effectLst/>
              <a:latin typeface="Hiragino Kaku Gothic Pro W3" panose="020B0300000000000000" pitchFamily="34" charset="-128"/>
              <a:ea typeface="Hiragino Kaku Gothic Pro W3" panose="020B0300000000000000" pitchFamily="34" charset="-128"/>
            </a:endParaRPr>
          </a:p>
          <a:p>
            <a:pPr>
              <a:buFont typeface="+mj-lt"/>
              <a:buAutoNum type="arabicPeriod"/>
            </a:pPr>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54E48DFE-ADB0-816C-E951-FBAC7D74898F}"/>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9" name="図 8">
            <a:extLst>
              <a:ext uri="{FF2B5EF4-FFF2-40B4-BE49-F238E27FC236}">
                <a16:creationId xmlns:a16="http://schemas.microsoft.com/office/drawing/2014/main" id="{F9535DA2-853C-4F59-B02C-84F06F97183C}"/>
              </a:ext>
            </a:extLst>
          </p:cNvPr>
          <p:cNvPicPr>
            <a:picLocks noChangeAspect="1"/>
          </p:cNvPicPr>
          <p:nvPr/>
        </p:nvPicPr>
        <p:blipFill>
          <a:blip r:embed="rId4"/>
          <a:stretch>
            <a:fillRect/>
          </a:stretch>
        </p:blipFill>
        <p:spPr>
          <a:xfrm>
            <a:off x="3760904" y="-507911"/>
            <a:ext cx="543774" cy="236112"/>
          </a:xfrm>
          <a:prstGeom prst="rect">
            <a:avLst/>
          </a:prstGeom>
        </p:spPr>
      </p:pic>
      <p:pic>
        <p:nvPicPr>
          <p:cNvPr id="10" name="図 9">
            <a:extLst>
              <a:ext uri="{FF2B5EF4-FFF2-40B4-BE49-F238E27FC236}">
                <a16:creationId xmlns:a16="http://schemas.microsoft.com/office/drawing/2014/main" id="{D539C4E6-CCB4-E876-92C4-B6342A8E96A8}"/>
              </a:ext>
            </a:extLst>
          </p:cNvPr>
          <p:cNvPicPr>
            <a:picLocks noChangeAspect="1"/>
          </p:cNvPicPr>
          <p:nvPr/>
        </p:nvPicPr>
        <p:blipFill>
          <a:blip r:embed="rId5"/>
          <a:stretch>
            <a:fillRect/>
          </a:stretch>
        </p:blipFill>
        <p:spPr>
          <a:xfrm>
            <a:off x="4306774" y="1897316"/>
            <a:ext cx="3067109" cy="463710"/>
          </a:xfrm>
          <a:prstGeom prst="rect">
            <a:avLst/>
          </a:prstGeom>
        </p:spPr>
      </p:pic>
      <p:pic>
        <p:nvPicPr>
          <p:cNvPr id="7" name="図 6">
            <a:extLst>
              <a:ext uri="{FF2B5EF4-FFF2-40B4-BE49-F238E27FC236}">
                <a16:creationId xmlns:a16="http://schemas.microsoft.com/office/drawing/2014/main" id="{0E76BB53-C515-276F-908A-B2E14F2307E7}"/>
              </a:ext>
            </a:extLst>
          </p:cNvPr>
          <p:cNvPicPr>
            <a:picLocks noChangeAspect="1"/>
          </p:cNvPicPr>
          <p:nvPr/>
        </p:nvPicPr>
        <p:blipFill>
          <a:blip r:embed="rId4"/>
          <a:stretch>
            <a:fillRect/>
          </a:stretch>
        </p:blipFill>
        <p:spPr>
          <a:xfrm>
            <a:off x="2713283" y="1229352"/>
            <a:ext cx="543774" cy="236112"/>
          </a:xfrm>
          <a:prstGeom prst="rect">
            <a:avLst/>
          </a:prstGeom>
        </p:spPr>
      </p:pic>
      <p:pic>
        <p:nvPicPr>
          <p:cNvPr id="8" name="図 7">
            <a:extLst>
              <a:ext uri="{FF2B5EF4-FFF2-40B4-BE49-F238E27FC236}">
                <a16:creationId xmlns:a16="http://schemas.microsoft.com/office/drawing/2014/main" id="{02C5E6B3-059A-15C9-9197-BD1177BEAECE}"/>
              </a:ext>
            </a:extLst>
          </p:cNvPr>
          <p:cNvPicPr>
            <a:picLocks noChangeAspect="1"/>
          </p:cNvPicPr>
          <p:nvPr/>
        </p:nvPicPr>
        <p:blipFill>
          <a:blip r:embed="rId6"/>
          <a:stretch>
            <a:fillRect/>
          </a:stretch>
        </p:blipFill>
        <p:spPr>
          <a:xfrm>
            <a:off x="1642427" y="3337085"/>
            <a:ext cx="5798641" cy="788968"/>
          </a:xfrm>
          <a:prstGeom prst="rect">
            <a:avLst/>
          </a:prstGeom>
        </p:spPr>
      </p:pic>
      <p:sp>
        <p:nvSpPr>
          <p:cNvPr id="11" name="円/楕円 10">
            <a:extLst>
              <a:ext uri="{FF2B5EF4-FFF2-40B4-BE49-F238E27FC236}">
                <a16:creationId xmlns:a16="http://schemas.microsoft.com/office/drawing/2014/main" id="{BFE16EC0-8485-A98C-90BA-80C81E8B50DC}"/>
              </a:ext>
            </a:extLst>
          </p:cNvPr>
          <p:cNvSpPr/>
          <p:nvPr/>
        </p:nvSpPr>
        <p:spPr>
          <a:xfrm>
            <a:off x="5171101" y="3333654"/>
            <a:ext cx="1935341" cy="86299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67DB8806-98F4-69F0-4B75-F9480A12B892}"/>
              </a:ext>
            </a:extLst>
          </p:cNvPr>
          <p:cNvPicPr>
            <a:picLocks noChangeAspect="1"/>
          </p:cNvPicPr>
          <p:nvPr/>
        </p:nvPicPr>
        <p:blipFill>
          <a:blip r:embed="rId4"/>
          <a:stretch>
            <a:fillRect/>
          </a:stretch>
        </p:blipFill>
        <p:spPr>
          <a:xfrm>
            <a:off x="3130316" y="2458424"/>
            <a:ext cx="543774" cy="236112"/>
          </a:xfrm>
          <a:prstGeom prst="rect">
            <a:avLst/>
          </a:prstGeom>
        </p:spPr>
      </p:pic>
      <p:pic>
        <p:nvPicPr>
          <p:cNvPr id="19" name="図 18">
            <a:extLst>
              <a:ext uri="{FF2B5EF4-FFF2-40B4-BE49-F238E27FC236}">
                <a16:creationId xmlns:a16="http://schemas.microsoft.com/office/drawing/2014/main" id="{041CC219-4A29-D759-B590-A21BD1E03B4F}"/>
              </a:ext>
            </a:extLst>
          </p:cNvPr>
          <p:cNvPicPr>
            <a:picLocks noChangeAspect="1"/>
          </p:cNvPicPr>
          <p:nvPr/>
        </p:nvPicPr>
        <p:blipFill>
          <a:blip r:embed="rId4"/>
          <a:stretch>
            <a:fillRect/>
          </a:stretch>
        </p:blipFill>
        <p:spPr>
          <a:xfrm>
            <a:off x="2185274" y="2925492"/>
            <a:ext cx="543774" cy="236112"/>
          </a:xfrm>
          <a:prstGeom prst="rect">
            <a:avLst/>
          </a:prstGeom>
        </p:spPr>
      </p:pic>
      <p:sp>
        <p:nvSpPr>
          <p:cNvPr id="16" name="テキスト ボックス 15">
            <a:extLst>
              <a:ext uri="{FF2B5EF4-FFF2-40B4-BE49-F238E27FC236}">
                <a16:creationId xmlns:a16="http://schemas.microsoft.com/office/drawing/2014/main" id="{60EBDC21-5851-D992-9F28-694387C96D74}"/>
              </a:ext>
            </a:extLst>
          </p:cNvPr>
          <p:cNvSpPr txBox="1"/>
          <p:nvPr/>
        </p:nvSpPr>
        <p:spPr>
          <a:xfrm>
            <a:off x="4458498" y="4377616"/>
            <a:ext cx="3408305" cy="338554"/>
          </a:xfrm>
          <a:prstGeom prst="rect">
            <a:avLst/>
          </a:prstGeom>
          <a:solidFill>
            <a:srgbClr val="00B0F0">
              <a:alpha val="20771"/>
            </a:srgbClr>
          </a:solidFill>
        </p:spPr>
        <p:txBody>
          <a:bodyPr wrap="none" rtlCol="0">
            <a:spAutoFit/>
          </a:bodyPr>
          <a:lstStyle/>
          <a:p>
            <a:r>
              <a:rPr kumimoji="1" lang="en-US" altLang="ja-JP" sz="1600" dirty="0">
                <a:latin typeface="Hiragino Kaku Gothic Pro W3" panose="020B0300000000000000" pitchFamily="34" charset="-128"/>
                <a:ea typeface="Hiragino Kaku Gothic Pro W3" panose="020B0300000000000000" pitchFamily="34" charset="-128"/>
                <a:cs typeface="Calibri" panose="020F0502020204030204" pitchFamily="34" charset="0"/>
              </a:rPr>
              <a:t>Process dependent form factor</a:t>
            </a:r>
          </a:p>
        </p:txBody>
      </p:sp>
      <p:sp>
        <p:nvSpPr>
          <p:cNvPr id="17" name="テキスト ボックス 16">
            <a:extLst>
              <a:ext uri="{FF2B5EF4-FFF2-40B4-BE49-F238E27FC236}">
                <a16:creationId xmlns:a16="http://schemas.microsoft.com/office/drawing/2014/main" id="{0615CBA0-F5DD-A4C6-B83D-A2113F0A6849}"/>
              </a:ext>
            </a:extLst>
          </p:cNvPr>
          <p:cNvSpPr txBox="1"/>
          <p:nvPr/>
        </p:nvSpPr>
        <p:spPr>
          <a:xfrm>
            <a:off x="4458498" y="4723261"/>
            <a:ext cx="3642344" cy="338554"/>
          </a:xfrm>
          <a:prstGeom prst="rect">
            <a:avLst/>
          </a:prstGeom>
          <a:noFill/>
        </p:spPr>
        <p:txBody>
          <a:bodyPr wrap="none" rtlCol="0">
            <a:spAutoFit/>
          </a:bodyPr>
          <a:lstStyle/>
          <a:p>
            <a:r>
              <a:rPr lang="en-US" altLang="ja-JP" sz="1600" dirty="0">
                <a:latin typeface="Hiragino Kaku Gothic Pro W3" panose="020B0300000000000000" pitchFamily="34" charset="-128"/>
                <a:ea typeface="Hiragino Kaku Gothic Pro W3" panose="020B0300000000000000" pitchFamily="34" charset="-128"/>
                <a:cs typeface="Calibri" panose="020F0502020204030204" pitchFamily="34" charset="0"/>
                <a:sym typeface="Wingdings" pitchFamily="2" charset="2"/>
              </a:rPr>
              <a:t> </a:t>
            </a:r>
            <a:r>
              <a:rPr lang="en-US" altLang="ja-JP" sz="1600" dirty="0">
                <a:latin typeface="Hiragino Kaku Gothic Pro W3" panose="020B0300000000000000" pitchFamily="34" charset="-128"/>
                <a:ea typeface="Hiragino Kaku Gothic Pro W3" panose="020B0300000000000000" pitchFamily="34" charset="-128"/>
                <a:cs typeface="Calibri" panose="020F0502020204030204" pitchFamily="34" charset="0"/>
              </a:rPr>
              <a:t>Hadrons : 0, Virtual photons : 1</a:t>
            </a:r>
            <a:endParaRPr kumimoji="1" lang="ja-JP" altLang="en-US" sz="1600">
              <a:latin typeface="Hiragino Kaku Gothic Pro W3" panose="020B0300000000000000" pitchFamily="34" charset="-128"/>
              <a:ea typeface="Hiragino Kaku Gothic Pro W3" panose="020B0300000000000000" pitchFamily="34" charset="-128"/>
              <a:cs typeface="Calibri" panose="020F0502020204030204" pitchFamily="34" charset="0"/>
            </a:endParaRPr>
          </a:p>
        </p:txBody>
      </p:sp>
      <p:pic>
        <p:nvPicPr>
          <p:cNvPr id="28" name="図 27">
            <a:extLst>
              <a:ext uri="{FF2B5EF4-FFF2-40B4-BE49-F238E27FC236}">
                <a16:creationId xmlns:a16="http://schemas.microsoft.com/office/drawing/2014/main" id="{69F25842-02A4-E89D-570C-A72E38A235F4}"/>
              </a:ext>
            </a:extLst>
          </p:cNvPr>
          <p:cNvPicPr>
            <a:picLocks noChangeAspect="1"/>
          </p:cNvPicPr>
          <p:nvPr/>
        </p:nvPicPr>
        <p:blipFill>
          <a:blip r:embed="rId7"/>
          <a:stretch>
            <a:fillRect/>
          </a:stretch>
        </p:blipFill>
        <p:spPr>
          <a:xfrm rot="981303">
            <a:off x="10374248" y="4397968"/>
            <a:ext cx="1283009" cy="298374"/>
          </a:xfrm>
          <a:prstGeom prst="rect">
            <a:avLst/>
          </a:prstGeom>
        </p:spPr>
      </p:pic>
      <p:pic>
        <p:nvPicPr>
          <p:cNvPr id="34" name="図 33">
            <a:extLst>
              <a:ext uri="{FF2B5EF4-FFF2-40B4-BE49-F238E27FC236}">
                <a16:creationId xmlns:a16="http://schemas.microsoft.com/office/drawing/2014/main" id="{4A368E82-64EA-7322-6C1E-952D5D584B82}"/>
              </a:ext>
            </a:extLst>
          </p:cNvPr>
          <p:cNvPicPr>
            <a:picLocks noChangeAspect="1"/>
          </p:cNvPicPr>
          <p:nvPr/>
        </p:nvPicPr>
        <p:blipFill>
          <a:blip r:embed="rId8"/>
          <a:stretch>
            <a:fillRect/>
          </a:stretch>
        </p:blipFill>
        <p:spPr>
          <a:xfrm rot="523585">
            <a:off x="10566922" y="3866608"/>
            <a:ext cx="1111549" cy="261541"/>
          </a:xfrm>
          <a:prstGeom prst="rect">
            <a:avLst/>
          </a:prstGeom>
        </p:spPr>
      </p:pic>
      <p:pic>
        <p:nvPicPr>
          <p:cNvPr id="35" name="図 34">
            <a:extLst>
              <a:ext uri="{FF2B5EF4-FFF2-40B4-BE49-F238E27FC236}">
                <a16:creationId xmlns:a16="http://schemas.microsoft.com/office/drawing/2014/main" id="{D8084CD2-4085-8FBF-33F6-16DCC62B20D2}"/>
              </a:ext>
            </a:extLst>
          </p:cNvPr>
          <p:cNvPicPr>
            <a:picLocks noChangeAspect="1"/>
          </p:cNvPicPr>
          <p:nvPr/>
        </p:nvPicPr>
        <p:blipFill>
          <a:blip r:embed="rId9"/>
          <a:stretch>
            <a:fillRect/>
          </a:stretch>
        </p:blipFill>
        <p:spPr>
          <a:xfrm rot="4597206">
            <a:off x="9095902" y="4950091"/>
            <a:ext cx="1413343" cy="303388"/>
          </a:xfrm>
          <a:prstGeom prst="rect">
            <a:avLst/>
          </a:prstGeom>
        </p:spPr>
      </p:pic>
      <p:pic>
        <p:nvPicPr>
          <p:cNvPr id="36" name="図 35">
            <a:extLst>
              <a:ext uri="{FF2B5EF4-FFF2-40B4-BE49-F238E27FC236}">
                <a16:creationId xmlns:a16="http://schemas.microsoft.com/office/drawing/2014/main" id="{A286A8D8-0814-695A-DCDD-18D3CB9558DE}"/>
              </a:ext>
            </a:extLst>
          </p:cNvPr>
          <p:cNvPicPr>
            <a:picLocks noChangeAspect="1"/>
          </p:cNvPicPr>
          <p:nvPr/>
        </p:nvPicPr>
        <p:blipFill>
          <a:blip r:embed="rId4"/>
          <a:stretch>
            <a:fillRect/>
          </a:stretch>
        </p:blipFill>
        <p:spPr>
          <a:xfrm>
            <a:off x="10227945" y="1669329"/>
            <a:ext cx="543774" cy="236112"/>
          </a:xfrm>
          <a:prstGeom prst="rect">
            <a:avLst/>
          </a:prstGeom>
        </p:spPr>
      </p:pic>
      <p:sp>
        <p:nvSpPr>
          <p:cNvPr id="37" name="テキスト ボックス 36">
            <a:extLst>
              <a:ext uri="{FF2B5EF4-FFF2-40B4-BE49-F238E27FC236}">
                <a16:creationId xmlns:a16="http://schemas.microsoft.com/office/drawing/2014/main" id="{045B9C7F-824B-A9B0-A876-DAB08D980C84}"/>
              </a:ext>
            </a:extLst>
          </p:cNvPr>
          <p:cNvSpPr txBox="1"/>
          <p:nvPr/>
        </p:nvSpPr>
        <p:spPr>
          <a:xfrm>
            <a:off x="10753822" y="1633841"/>
            <a:ext cx="1107996" cy="369332"/>
          </a:xfrm>
          <a:prstGeom prst="rect">
            <a:avLst/>
          </a:prstGeom>
          <a:noFill/>
        </p:spPr>
        <p:txBody>
          <a:bodyPr wrap="none" rtlCol="0">
            <a:spAutoFit/>
          </a:bodyPr>
          <a:lstStyle/>
          <a:p>
            <a:r>
              <a:rPr lang="ja-JP" altLang="en-US" sz="1800">
                <a:solidFill>
                  <a:srgbClr val="000000"/>
                </a:solidFill>
                <a:latin typeface="Hiragino Kaku Gothic Pro W3" panose="020B0300000000000000" pitchFamily="34" charset="-128"/>
                <a:ea typeface="Hiragino Kaku Gothic Pro W3" panose="020B0300000000000000" pitchFamily="34" charset="-128"/>
              </a:rPr>
              <a:t>質量分布</a:t>
            </a:r>
            <a:endParaRPr lang="en-US" dirty="0"/>
          </a:p>
        </p:txBody>
      </p:sp>
      <p:sp>
        <p:nvSpPr>
          <p:cNvPr id="6" name="テキスト ボックス 5">
            <a:extLst>
              <a:ext uri="{FF2B5EF4-FFF2-40B4-BE49-F238E27FC236}">
                <a16:creationId xmlns:a16="http://schemas.microsoft.com/office/drawing/2014/main" id="{534416A8-8754-E6AE-7D01-B3D9F3E6A54C}"/>
              </a:ext>
            </a:extLst>
          </p:cNvPr>
          <p:cNvSpPr txBox="1"/>
          <p:nvPr/>
        </p:nvSpPr>
        <p:spPr>
          <a:xfrm>
            <a:off x="1008415" y="4317797"/>
            <a:ext cx="6885105" cy="1702967"/>
          </a:xfrm>
          <a:prstGeom prst="rect">
            <a:avLst/>
          </a:prstGeom>
          <a:solidFill>
            <a:schemeClr val="bg1"/>
          </a:solidFill>
          <a:ln w="25400">
            <a:solidFill>
              <a:srgbClr val="0432FF"/>
            </a:solidFill>
          </a:ln>
        </p:spPr>
        <p:txBody>
          <a:bodyPr wrap="square" rtlCol="0">
            <a:spAutoFit/>
          </a:bodyPr>
          <a:lstStyle/>
          <a:p>
            <a:pPr marL="285750" indent="-285750">
              <a:lnSpc>
                <a:spcPct val="150000"/>
              </a:lnSpc>
              <a:buFont typeface="Arial" panose="020B0604020202020204" pitchFamily="34" charset="0"/>
              <a:buChar char="•"/>
            </a:pPr>
            <a:r>
              <a:rPr lang="ja-JP" altLang="en-US">
                <a:latin typeface="Hiragino Sans" panose="020B0400000000000000" pitchFamily="34" charset="-128"/>
                <a:ea typeface="Hiragino Sans" panose="020B0400000000000000" pitchFamily="34" charset="-128"/>
              </a:rPr>
              <a:t>異なる質量分布の形を使って</a:t>
            </a:r>
            <a:r>
              <a:rPr lang="en-US" altLang="ja-JP" dirty="0">
                <a:latin typeface="Hiragino Sans" panose="020B0400000000000000" pitchFamily="34" charset="-128"/>
                <a:ea typeface="Hiragino Sans" panose="020B0400000000000000" pitchFamily="34" charset="-128"/>
              </a:rPr>
              <a:t>S</a:t>
            </a:r>
            <a:r>
              <a:rPr lang="ja-JP" altLang="en-US">
                <a:latin typeface="Hiragino Sans" panose="020B0400000000000000" pitchFamily="34" charset="-128"/>
                <a:ea typeface="Hiragino Sans" panose="020B0400000000000000" pitchFamily="34" charset="-128"/>
              </a:rPr>
              <a:t>と</a:t>
            </a:r>
            <a:r>
              <a:rPr lang="en-US" altLang="ja-JP" dirty="0">
                <a:latin typeface="Hiragino Sans" panose="020B0400000000000000" pitchFamily="34" charset="-128"/>
                <a:ea typeface="Hiragino Sans" panose="020B0400000000000000" pitchFamily="34" charset="-128"/>
              </a:rPr>
              <a:t>B</a:t>
            </a:r>
            <a:r>
              <a:rPr lang="ja-JP" altLang="en-US">
                <a:latin typeface="Hiragino Sans" panose="020B0400000000000000" pitchFamily="34" charset="-128"/>
                <a:ea typeface="Hiragino Sans" panose="020B0400000000000000" pitchFamily="34" charset="-128"/>
              </a:rPr>
              <a:t>を分離</a:t>
            </a:r>
            <a:endParaRPr lang="en-US" altLang="ja-JP" dirty="0">
              <a:latin typeface="Hiragino Sans" panose="020B0400000000000000" pitchFamily="34" charset="-128"/>
              <a:ea typeface="Hiragino Sans" panose="020B0400000000000000" pitchFamily="34" charset="-128"/>
            </a:endParaRPr>
          </a:p>
          <a:p>
            <a:pPr>
              <a:lnSpc>
                <a:spcPct val="150000"/>
              </a:lnSpc>
            </a:pPr>
            <a:r>
              <a:rPr lang="en-US" altLang="ja-JP" dirty="0">
                <a:solidFill>
                  <a:srgbClr val="000000"/>
                </a:solidFill>
                <a:latin typeface="Hiragino Sans" panose="020B0400000000000000" pitchFamily="34" charset="-128"/>
                <a:ea typeface="Hiragino Sans" panose="020B0400000000000000" pitchFamily="34" charset="-128"/>
              </a:rPr>
              <a:t>	</a:t>
            </a:r>
            <a:r>
              <a:rPr lang="ja-JP" altLang="en-US">
                <a:solidFill>
                  <a:srgbClr val="000000"/>
                </a:solidFill>
                <a:latin typeface="Hiragino Sans" panose="020B0400000000000000" pitchFamily="34" charset="-128"/>
                <a:ea typeface="Hiragino Sans" panose="020B0400000000000000" pitchFamily="34" charset="-128"/>
              </a:rPr>
              <a:t>→実光子測定と比べて良い</a:t>
            </a:r>
            <a:r>
              <a:rPr lang="en-US" altLang="ja-JP" dirty="0">
                <a:solidFill>
                  <a:srgbClr val="000000"/>
                </a:solidFill>
                <a:latin typeface="Hiragino Sans" panose="020B0400000000000000" pitchFamily="34" charset="-128"/>
                <a:ea typeface="Hiragino Sans" panose="020B0400000000000000" pitchFamily="34" charset="-128"/>
              </a:rPr>
              <a:t>S/B</a:t>
            </a:r>
            <a:endParaRPr lang="ja-JP" altLang="en-US">
              <a:solidFill>
                <a:srgbClr val="000000"/>
              </a:solidFill>
              <a:latin typeface="Hiragino Sans" panose="020B0400000000000000" pitchFamily="34" charset="-128"/>
              <a:ea typeface="Hiragino Sans" panose="020B0400000000000000" pitchFamily="34" charset="-128"/>
            </a:endParaRPr>
          </a:p>
          <a:p>
            <a:pPr marL="285750" indent="-285750">
              <a:lnSpc>
                <a:spcPct val="150000"/>
              </a:lnSpc>
              <a:buFont typeface="Arial" panose="020B0604020202020204" pitchFamily="34" charset="0"/>
              <a:buChar char="•"/>
            </a:pPr>
            <a:r>
              <a:rPr lang="ja-JP" altLang="en-US">
                <a:solidFill>
                  <a:srgbClr val="000000"/>
                </a:solidFill>
                <a:latin typeface="Hiragino Sans" panose="020B0400000000000000" pitchFamily="34" charset="-128"/>
                <a:ea typeface="Hiragino Sans" panose="020B0400000000000000" pitchFamily="34" charset="-128"/>
              </a:rPr>
              <a:t>実際の直接光子シグナルはテンプレートフィットにより抽出</a:t>
            </a:r>
            <a:endParaRPr lang="en-US" altLang="ja-JP" dirty="0">
              <a:solidFill>
                <a:srgbClr val="000000"/>
              </a:solidFill>
              <a:latin typeface="Hiragino Sans" panose="020B0400000000000000" pitchFamily="34" charset="-128"/>
              <a:ea typeface="Hiragino Sans" panose="020B0400000000000000" pitchFamily="34" charset="-128"/>
            </a:endParaRPr>
          </a:p>
          <a:p>
            <a:pPr lvl="1">
              <a:lnSpc>
                <a:spcPct val="150000"/>
              </a:lnSpc>
            </a:pPr>
            <a:r>
              <a:rPr lang="ja-JP" altLang="en-US">
                <a:solidFill>
                  <a:srgbClr val="000000"/>
                </a:solidFill>
                <a:latin typeface="Hiragino Sans" panose="020B0400000000000000" pitchFamily="34" charset="-128"/>
                <a:ea typeface="Hiragino Sans" panose="020B0400000000000000" pitchFamily="34" charset="-128"/>
              </a:rPr>
              <a:t>→電子対質量分布の誤差やテンプレートの誤差を減らす</a:t>
            </a:r>
          </a:p>
        </p:txBody>
      </p:sp>
      <p:pic>
        <p:nvPicPr>
          <p:cNvPr id="13" name="図 12">
            <a:extLst>
              <a:ext uri="{FF2B5EF4-FFF2-40B4-BE49-F238E27FC236}">
                <a16:creationId xmlns:a16="http://schemas.microsoft.com/office/drawing/2014/main" id="{3FE9CC16-BEF0-342E-E74A-CBD686F53615}"/>
              </a:ext>
            </a:extLst>
          </p:cNvPr>
          <p:cNvPicPr>
            <a:picLocks noChangeAspect="1"/>
          </p:cNvPicPr>
          <p:nvPr/>
        </p:nvPicPr>
        <p:blipFill>
          <a:blip r:embed="rId10"/>
          <a:srcRect/>
          <a:stretch/>
        </p:blipFill>
        <p:spPr>
          <a:xfrm>
            <a:off x="13442046" y="1798638"/>
            <a:ext cx="4103071" cy="4551109"/>
          </a:xfrm>
          <a:prstGeom prst="rect">
            <a:avLst/>
          </a:prstGeom>
        </p:spPr>
      </p:pic>
      <p:sp>
        <p:nvSpPr>
          <p:cNvPr id="14" name="テキスト ボックス 13">
            <a:extLst>
              <a:ext uri="{FF2B5EF4-FFF2-40B4-BE49-F238E27FC236}">
                <a16:creationId xmlns:a16="http://schemas.microsoft.com/office/drawing/2014/main" id="{B38BC06E-5635-2878-BA39-F8BD7E164213}"/>
              </a:ext>
            </a:extLst>
          </p:cNvPr>
          <p:cNvSpPr txBox="1"/>
          <p:nvPr/>
        </p:nvSpPr>
        <p:spPr>
          <a:xfrm>
            <a:off x="1179924" y="6141895"/>
            <a:ext cx="3361823" cy="276999"/>
          </a:xfrm>
          <a:prstGeom prst="rect">
            <a:avLst/>
          </a:prstGeom>
          <a:noFill/>
        </p:spPr>
        <p:txBody>
          <a:bodyPr wrap="square">
            <a:spAutoFit/>
          </a:bodyPr>
          <a:lstStyle/>
          <a:p>
            <a:r>
              <a:rPr lang="en-US" altLang="ja-JP" sz="1200" dirty="0">
                <a:latin typeface="Avenir Book" panose="02000503020000020003" pitchFamily="2" charset="0"/>
                <a:ea typeface="Meiryo UI" panose="020B0604030504040204" pitchFamily="34" charset="-128"/>
                <a:cs typeface="Calibri" panose="020F0502020204030204" pitchFamily="34" charset="0"/>
              </a:rPr>
              <a:t>[N.M. Kroll and W. Wada PR 98 (1955) 1355]</a:t>
            </a:r>
          </a:p>
        </p:txBody>
      </p:sp>
    </p:spTree>
    <p:extLst>
      <p:ext uri="{BB962C8B-B14F-4D97-AF65-F5344CB8AC3E}">
        <p14:creationId xmlns:p14="http://schemas.microsoft.com/office/powerpoint/2010/main" val="1090157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D63CD0-9CCF-899B-4114-4BC1473A5E54}"/>
              </a:ext>
            </a:extLst>
          </p:cNvPr>
          <p:cNvSpPr>
            <a:spLocks noGrp="1"/>
          </p:cNvSpPr>
          <p:nvPr>
            <p:ph type="title"/>
          </p:nvPr>
        </p:nvSpPr>
        <p:spPr/>
        <p:txBody>
          <a:bodyPr/>
          <a:lstStyle/>
          <a:p>
            <a:r>
              <a:rPr lang="en-US" dirty="0" err="1"/>
              <a:t>解析</a:t>
            </a:r>
            <a:endParaRPr lang="en-US" dirty="0"/>
          </a:p>
        </p:txBody>
      </p:sp>
      <p:sp>
        <p:nvSpPr>
          <p:cNvPr id="3" name="テキスト ボックス 2">
            <a:extLst>
              <a:ext uri="{FF2B5EF4-FFF2-40B4-BE49-F238E27FC236}">
                <a16:creationId xmlns:a16="http://schemas.microsoft.com/office/drawing/2014/main" id="{0891E7E6-D92F-172B-FD21-4F916304CB21}"/>
              </a:ext>
            </a:extLst>
          </p:cNvPr>
          <p:cNvSpPr txBox="1"/>
          <p:nvPr/>
        </p:nvSpPr>
        <p:spPr>
          <a:xfrm>
            <a:off x="6824582" y="274291"/>
            <a:ext cx="4943375" cy="6688947"/>
          </a:xfrm>
          <a:prstGeom prst="rect">
            <a:avLst/>
          </a:prstGeom>
          <a:noFill/>
        </p:spPr>
        <p:txBody>
          <a:bodyPr wrap="square" rtlCol="0">
            <a:spAutoFit/>
          </a:bodyPr>
          <a:lstStyle/>
          <a:p>
            <a:pPr>
              <a:lnSpc>
                <a:spcPct val="150000"/>
              </a:lnSpc>
            </a:pPr>
            <a:r>
              <a:rPr lang="en-US" dirty="0" err="1">
                <a:latin typeface="Hiragino Kaku Gothic Pro W3" panose="020B0300000000000000" pitchFamily="34" charset="-128"/>
                <a:ea typeface="Hiragino Kaku Gothic Pro W3" panose="020B0300000000000000" pitchFamily="34" charset="-128"/>
              </a:rPr>
              <a:t>解析の流れ</a:t>
            </a:r>
            <a:endParaRPr lang="en-US" dirty="0">
              <a:latin typeface="Hiragino Kaku Gothic Pro W3" panose="020B0300000000000000" pitchFamily="34" charset="-128"/>
              <a:ea typeface="Hiragino Kaku Gothic Pro W3" panose="020B0300000000000000" pitchFamily="34" charset="-128"/>
            </a:endParaRPr>
          </a:p>
          <a:p>
            <a:pPr marL="342900" indent="-342900">
              <a:lnSpc>
                <a:spcPct val="150000"/>
              </a:lnSpc>
              <a:buFont typeface="+mj-lt"/>
              <a:buAutoNum type="arabicPeriod"/>
            </a:pPr>
            <a:r>
              <a:rPr lang="en-US" dirty="0" err="1">
                <a:latin typeface="Hiragino Kaku Gothic Pro W3" panose="020B0300000000000000" pitchFamily="34" charset="-128"/>
                <a:ea typeface="Hiragino Kaku Gothic Pro W3" panose="020B0300000000000000" pitchFamily="34" charset="-128"/>
              </a:rPr>
              <a:t>事象選択</a:t>
            </a:r>
            <a:endParaRPr lang="en-US" dirty="0">
              <a:latin typeface="Hiragino Kaku Gothic Pro W3" panose="020B0300000000000000" pitchFamily="34" charset="-128"/>
              <a:ea typeface="Hiragino Kaku Gothic Pro W3" panose="020B0300000000000000" pitchFamily="34" charset="-128"/>
            </a:endParaRPr>
          </a:p>
          <a:p>
            <a:pPr marL="342900" indent="-342900">
              <a:lnSpc>
                <a:spcPct val="150000"/>
              </a:lnSpc>
              <a:buFont typeface="+mj-lt"/>
              <a:buAutoNum type="arabicPeriod"/>
            </a:pPr>
            <a:r>
              <a:rPr lang="en-US" altLang="ja-JP" dirty="0" err="1">
                <a:solidFill>
                  <a:schemeClr val="accent6">
                    <a:lumMod val="60000"/>
                    <a:lumOff val="40000"/>
                  </a:schemeClr>
                </a:solidFill>
                <a:latin typeface="Hiragino Kaku Gothic Pro W3" panose="020B0300000000000000" pitchFamily="34" charset="-128"/>
                <a:ea typeface="Hiragino Kaku Gothic Pro W3" panose="020B0300000000000000" pitchFamily="34" charset="-128"/>
              </a:rPr>
              <a:t>荷電粒子</a:t>
            </a:r>
            <a:r>
              <a:rPr lang="ja-JP" altLang="en-US">
                <a:solidFill>
                  <a:schemeClr val="accent6">
                    <a:lumMod val="60000"/>
                    <a:lumOff val="40000"/>
                  </a:schemeClr>
                </a:solidFill>
                <a:latin typeface="Hiragino Kaku Gothic Pro W3" panose="020B0300000000000000" pitchFamily="34" charset="-128"/>
                <a:ea typeface="Hiragino Kaku Gothic Pro W3" panose="020B0300000000000000" pitchFamily="34" charset="-128"/>
              </a:rPr>
              <a:t>選択</a:t>
            </a:r>
            <a:endParaRPr lang="en-US" dirty="0">
              <a:solidFill>
                <a:schemeClr val="accent6">
                  <a:lumMod val="60000"/>
                  <a:lumOff val="40000"/>
                </a:schemeClr>
              </a:solidFill>
              <a:latin typeface="Hiragino Kaku Gothic Pro W3" panose="020B0300000000000000" pitchFamily="34" charset="-128"/>
              <a:ea typeface="Hiragino Kaku Gothic Pro W3" panose="020B0300000000000000" pitchFamily="34" charset="-128"/>
            </a:endParaRPr>
          </a:p>
          <a:p>
            <a:pPr marL="342900" indent="-342900">
              <a:lnSpc>
                <a:spcPct val="150000"/>
              </a:lnSpc>
              <a:buFont typeface="+mj-lt"/>
              <a:buAutoNum type="arabicPeriod"/>
            </a:pPr>
            <a:r>
              <a:rPr lang="en-US" dirty="0" err="1">
                <a:solidFill>
                  <a:schemeClr val="accent6">
                    <a:lumMod val="60000"/>
                    <a:lumOff val="40000"/>
                  </a:schemeClr>
                </a:solidFill>
                <a:latin typeface="Hiragino Kaku Gothic Pro W3" panose="020B0300000000000000" pitchFamily="34" charset="-128"/>
                <a:ea typeface="Hiragino Kaku Gothic Pro W3" panose="020B0300000000000000" pitchFamily="34" charset="-128"/>
              </a:rPr>
              <a:t>電子対同定</a:t>
            </a:r>
            <a:endParaRPr lang="en-US" dirty="0">
              <a:solidFill>
                <a:schemeClr val="accent6">
                  <a:lumMod val="60000"/>
                  <a:lumOff val="40000"/>
                </a:schemeClr>
              </a:solidFill>
              <a:latin typeface="Hiragino Kaku Gothic Pro W3" panose="020B0300000000000000" pitchFamily="34" charset="-128"/>
              <a:ea typeface="Hiragino Kaku Gothic Pro W3" panose="020B0300000000000000" pitchFamily="34" charset="-128"/>
            </a:endParaRPr>
          </a:p>
          <a:p>
            <a:pPr marL="342900" indent="-342900">
              <a:lnSpc>
                <a:spcPct val="150000"/>
              </a:lnSpc>
              <a:buFont typeface="+mj-lt"/>
              <a:buAutoNum type="arabicPeriod"/>
            </a:pPr>
            <a:r>
              <a:rPr lang="en-US" dirty="0" err="1">
                <a:latin typeface="Hiragino Kaku Gothic Pro W3" panose="020B0300000000000000" pitchFamily="34" charset="-128"/>
                <a:ea typeface="Hiragino Kaku Gothic Pro W3" panose="020B0300000000000000" pitchFamily="34" charset="-128"/>
              </a:rPr>
              <a:t>不変質量の算出</a:t>
            </a:r>
            <a:endParaRPr lang="en-US" dirty="0">
              <a:latin typeface="Hiragino Kaku Gothic Pro W3" panose="020B0300000000000000" pitchFamily="34" charset="-128"/>
              <a:ea typeface="Hiragino Kaku Gothic Pro W3" panose="020B0300000000000000" pitchFamily="34" charset="-128"/>
            </a:endParaRPr>
          </a:p>
          <a:p>
            <a:pPr marL="342900" indent="-342900">
              <a:lnSpc>
                <a:spcPct val="150000"/>
              </a:lnSpc>
              <a:buFont typeface="+mj-lt"/>
              <a:buAutoNum type="arabicPeriod"/>
            </a:pPr>
            <a:r>
              <a:rPr lang="en-US" dirty="0" err="1">
                <a:latin typeface="Hiragino Kaku Gothic Pro W3" panose="020B0300000000000000" pitchFamily="34" charset="-128"/>
                <a:ea typeface="Hiragino Kaku Gothic Pro W3" panose="020B0300000000000000" pitchFamily="34" charset="-128"/>
              </a:rPr>
              <a:t>補正因子</a:t>
            </a:r>
            <a:r>
              <a:rPr lang="en-US" dirty="0">
                <a:latin typeface="Hiragino Kaku Gothic Pro W3" panose="020B0300000000000000" pitchFamily="34" charset="-128"/>
                <a:ea typeface="Hiragino Kaku Gothic Pro W3" panose="020B0300000000000000" pitchFamily="34" charset="-128"/>
              </a:rPr>
              <a:t>(MC)</a:t>
            </a:r>
          </a:p>
          <a:p>
            <a:pPr marL="342900" indent="-342900">
              <a:lnSpc>
                <a:spcPct val="150000"/>
              </a:lnSpc>
              <a:buFont typeface="+mj-lt"/>
              <a:buAutoNum type="arabicPeriod"/>
            </a:pPr>
            <a:r>
              <a:rPr lang="en-US" dirty="0" err="1">
                <a:latin typeface="Hiragino Kaku Gothic Pro W3" panose="020B0300000000000000" pitchFamily="34" charset="-128"/>
                <a:ea typeface="Hiragino Kaku Gothic Pro W3" panose="020B0300000000000000" pitchFamily="34" charset="-128"/>
              </a:rPr>
              <a:t>ハドロンカクテル</a:t>
            </a:r>
            <a:r>
              <a:rPr lang="en-US" altLang="ja-JP" dirty="0">
                <a:latin typeface="Hiragino Kaku Gothic Pro W3" panose="020B0300000000000000" pitchFamily="34" charset="-128"/>
                <a:ea typeface="Hiragino Kaku Gothic Pro W3" panose="020B0300000000000000" pitchFamily="34" charset="-128"/>
              </a:rPr>
              <a:t> (MC) </a:t>
            </a:r>
            <a:r>
              <a:rPr lang="en-US" dirty="0" err="1">
                <a:latin typeface="Hiragino Kaku Gothic Pro W3" panose="020B0300000000000000" pitchFamily="34" charset="-128"/>
                <a:ea typeface="Hiragino Kaku Gothic Pro W3" panose="020B0300000000000000" pitchFamily="34" charset="-128"/>
              </a:rPr>
              <a:t>との比較</a:t>
            </a:r>
            <a:endParaRPr lang="en-US" dirty="0">
              <a:latin typeface="Hiragino Kaku Gothic Pro W3" panose="020B0300000000000000" pitchFamily="34" charset="-128"/>
              <a:ea typeface="Hiragino Kaku Gothic Pro W3" panose="020B0300000000000000" pitchFamily="34" charset="-128"/>
            </a:endParaRPr>
          </a:p>
          <a:p>
            <a:pPr marL="342900" indent="-342900">
              <a:lnSpc>
                <a:spcPct val="150000"/>
              </a:lnSpc>
              <a:buFont typeface="+mj-lt"/>
              <a:buAutoNum type="arabicPeriod"/>
            </a:pPr>
            <a:r>
              <a:rPr lang="en-US" dirty="0" err="1">
                <a:latin typeface="Hiragino Kaku Gothic Pro W3" panose="020B0300000000000000" pitchFamily="34" charset="-128"/>
                <a:ea typeface="Hiragino Kaku Gothic Pro W3" panose="020B0300000000000000" pitchFamily="34" charset="-128"/>
              </a:rPr>
              <a:t>系統誤差</a:t>
            </a:r>
            <a:r>
              <a:rPr lang="en-US" dirty="0">
                <a:latin typeface="Hiragino Kaku Gothic Pro W3" panose="020B0300000000000000" pitchFamily="34" charset="-128"/>
                <a:ea typeface="Hiragino Kaku Gothic Pro W3" panose="020B0300000000000000" pitchFamily="34" charset="-128"/>
              </a:rPr>
              <a:t>(</a:t>
            </a:r>
            <a:r>
              <a:rPr lang="en-US" altLang="ja-JP" dirty="0" err="1">
                <a:latin typeface="Hiragino Kaku Gothic Pro W3" panose="020B0300000000000000" pitchFamily="34" charset="-128"/>
                <a:ea typeface="Hiragino Kaku Gothic Pro W3" panose="020B0300000000000000" pitchFamily="34" charset="-128"/>
              </a:rPr>
              <a:t>電子対測定</a:t>
            </a:r>
            <a:r>
              <a:rPr lang="en-US" dirty="0">
                <a:latin typeface="Hiragino Kaku Gothic Pro W3" panose="020B0300000000000000" pitchFamily="34" charset="-128"/>
                <a:ea typeface="Hiragino Kaku Gothic Pro W3" panose="020B0300000000000000" pitchFamily="34" charset="-128"/>
              </a:rPr>
              <a:t>)</a:t>
            </a:r>
          </a:p>
          <a:p>
            <a:pPr marL="342900" indent="-342900">
              <a:lnSpc>
                <a:spcPct val="150000"/>
              </a:lnSpc>
              <a:buFont typeface="+mj-lt"/>
              <a:buAutoNum type="arabicPeriod"/>
            </a:pPr>
            <a:r>
              <a:rPr lang="en-US" dirty="0" err="1">
                <a:solidFill>
                  <a:schemeClr val="accent6">
                    <a:lumMod val="60000"/>
                    <a:lumOff val="40000"/>
                  </a:schemeClr>
                </a:solidFill>
                <a:latin typeface="Hiragino Kaku Gothic Pro W3" panose="020B0300000000000000" pitchFamily="34" charset="-128"/>
                <a:ea typeface="Hiragino Kaku Gothic Pro W3" panose="020B0300000000000000" pitchFamily="34" charset="-128"/>
              </a:rPr>
              <a:t>チャーム・ビューティの断面積の測定</a:t>
            </a:r>
            <a:endParaRPr lang="en-US" dirty="0">
              <a:solidFill>
                <a:schemeClr val="accent6">
                  <a:lumMod val="60000"/>
                  <a:lumOff val="40000"/>
                </a:schemeClr>
              </a:solidFill>
              <a:latin typeface="Hiragino Kaku Gothic Pro W3" panose="020B0300000000000000" pitchFamily="34" charset="-128"/>
              <a:ea typeface="Hiragino Kaku Gothic Pro W3" panose="020B0300000000000000" pitchFamily="34" charset="-128"/>
            </a:endParaRPr>
          </a:p>
          <a:p>
            <a:pPr marL="342900" indent="-342900">
              <a:lnSpc>
                <a:spcPct val="150000"/>
              </a:lnSpc>
              <a:buFont typeface="+mj-lt"/>
              <a:buAutoNum type="arabicPeriod"/>
            </a:pPr>
            <a:endParaRPr lang="en-US" dirty="0">
              <a:solidFill>
                <a:schemeClr val="accent6">
                  <a:lumMod val="60000"/>
                  <a:lumOff val="40000"/>
                </a:schemeClr>
              </a:solidFill>
              <a:latin typeface="Hiragino Kaku Gothic Pro W3" panose="020B0300000000000000" pitchFamily="34" charset="-128"/>
              <a:ea typeface="Hiragino Kaku Gothic Pro W3" panose="020B0300000000000000" pitchFamily="34" charset="-128"/>
            </a:endParaRPr>
          </a:p>
          <a:p>
            <a:pPr marL="342900" indent="-342900">
              <a:lnSpc>
                <a:spcPct val="150000"/>
              </a:lnSpc>
              <a:buFont typeface="+mj-lt"/>
              <a:buAutoNum type="arabicPeriod"/>
            </a:pPr>
            <a:endParaRPr lang="en-US" dirty="0">
              <a:latin typeface="Hiragino Kaku Gothic Pro W3" panose="020B0300000000000000" pitchFamily="34" charset="-128"/>
              <a:ea typeface="Hiragino Kaku Gothic Pro W3" panose="020B0300000000000000" pitchFamily="34" charset="-128"/>
            </a:endParaRPr>
          </a:p>
          <a:p>
            <a:pPr marL="342900" indent="-342900">
              <a:lnSpc>
                <a:spcPct val="150000"/>
              </a:lnSpc>
              <a:buFont typeface="+mj-lt"/>
              <a:buAutoNum type="arabicPeriod"/>
            </a:pPr>
            <a:r>
              <a:rPr lang="en-US" dirty="0" err="1">
                <a:latin typeface="Hiragino Kaku Gothic Pro W3" panose="020B0300000000000000" pitchFamily="34" charset="-128"/>
                <a:ea typeface="Hiragino Kaku Gothic Pro W3" panose="020B0300000000000000" pitchFamily="34" charset="-128"/>
              </a:rPr>
              <a:t>直接光子比の算出</a:t>
            </a:r>
            <a:r>
              <a:rPr lang="en-US" dirty="0">
                <a:latin typeface="Hiragino Kaku Gothic Pro W3" panose="020B0300000000000000" pitchFamily="34" charset="-128"/>
                <a:ea typeface="Hiragino Kaku Gothic Pro W3" panose="020B0300000000000000" pitchFamily="34" charset="-128"/>
              </a:rPr>
              <a:t>(</a:t>
            </a:r>
            <a:r>
              <a:rPr lang="en-US" dirty="0" err="1">
                <a:latin typeface="Hiragino Kaku Gothic Pro W3" panose="020B0300000000000000" pitchFamily="34" charset="-128"/>
                <a:ea typeface="Hiragino Kaku Gothic Pro W3" panose="020B0300000000000000" pitchFamily="34" charset="-128"/>
              </a:rPr>
              <a:t>フィッティング</a:t>
            </a:r>
            <a:r>
              <a:rPr lang="en-US" dirty="0">
                <a:latin typeface="Hiragino Kaku Gothic Pro W3" panose="020B0300000000000000" pitchFamily="34" charset="-128"/>
                <a:ea typeface="Hiragino Kaku Gothic Pro W3" panose="020B0300000000000000" pitchFamily="34" charset="-128"/>
              </a:rPr>
              <a:t>)</a:t>
            </a:r>
          </a:p>
          <a:p>
            <a:pPr marL="342900" indent="-342900">
              <a:lnSpc>
                <a:spcPct val="150000"/>
              </a:lnSpc>
              <a:buFont typeface="+mj-lt"/>
              <a:buAutoNum type="arabicPeriod"/>
            </a:pPr>
            <a:r>
              <a:rPr lang="en-US" altLang="ja-JP" dirty="0" err="1">
                <a:latin typeface="Hiragino Kaku Gothic Pro W3" panose="020B0300000000000000" pitchFamily="34" charset="-128"/>
                <a:ea typeface="Hiragino Kaku Gothic Pro W3" panose="020B0300000000000000" pitchFamily="34" charset="-128"/>
              </a:rPr>
              <a:t>系統誤差</a:t>
            </a:r>
            <a:r>
              <a:rPr lang="en-US" altLang="ja-JP" dirty="0">
                <a:latin typeface="Hiragino Kaku Gothic Pro W3" panose="020B0300000000000000" pitchFamily="34" charset="-128"/>
                <a:ea typeface="Hiragino Kaku Gothic Pro W3" panose="020B0300000000000000" pitchFamily="34" charset="-128"/>
              </a:rPr>
              <a:t>(</a:t>
            </a:r>
            <a:r>
              <a:rPr lang="en-US" altLang="ja-JP" dirty="0" err="1">
                <a:latin typeface="Hiragino Kaku Gothic Pro W3" panose="020B0300000000000000" pitchFamily="34" charset="-128"/>
                <a:ea typeface="Hiragino Kaku Gothic Pro W3" panose="020B0300000000000000" pitchFamily="34" charset="-128"/>
              </a:rPr>
              <a:t>直接光子</a:t>
            </a:r>
            <a:r>
              <a:rPr lang="ja-JP" altLang="en-US">
                <a:latin typeface="Hiragino Kaku Gothic Pro W3" panose="020B0300000000000000" pitchFamily="34" charset="-128"/>
                <a:ea typeface="Hiragino Kaku Gothic Pro W3" panose="020B0300000000000000" pitchFamily="34" charset="-128"/>
              </a:rPr>
              <a:t>比の</a:t>
            </a:r>
            <a:r>
              <a:rPr lang="en-US" altLang="ja-JP" dirty="0" err="1">
                <a:latin typeface="Hiragino Kaku Gothic Pro W3" panose="020B0300000000000000" pitchFamily="34" charset="-128"/>
                <a:ea typeface="Hiragino Kaku Gothic Pro W3" panose="020B0300000000000000" pitchFamily="34" charset="-128"/>
              </a:rPr>
              <a:t>測定</a:t>
            </a:r>
            <a:r>
              <a:rPr lang="en-US" altLang="ja-JP" dirty="0">
                <a:latin typeface="Hiragino Kaku Gothic Pro W3" panose="020B0300000000000000" pitchFamily="34" charset="-128"/>
                <a:ea typeface="Hiragino Kaku Gothic Pro W3" panose="020B0300000000000000" pitchFamily="34" charset="-128"/>
              </a:rPr>
              <a:t>)</a:t>
            </a:r>
          </a:p>
          <a:p>
            <a:pPr marL="342900" indent="-342900">
              <a:lnSpc>
                <a:spcPct val="150000"/>
              </a:lnSpc>
              <a:buFont typeface="+mj-lt"/>
              <a:buAutoNum type="arabicPeriod"/>
            </a:pPr>
            <a:r>
              <a:rPr lang="en-US" dirty="0" err="1">
                <a:latin typeface="Hiragino Kaku Gothic Pro W3" panose="020B0300000000000000" pitchFamily="34" charset="-128"/>
                <a:ea typeface="Hiragino Kaku Gothic Pro W3" panose="020B0300000000000000" pitchFamily="34" charset="-128"/>
              </a:rPr>
              <a:t>崩壊光子収量の予想</a:t>
            </a:r>
            <a:r>
              <a:rPr lang="en-US" dirty="0">
                <a:latin typeface="Hiragino Kaku Gothic Pro W3" panose="020B0300000000000000" pitchFamily="34" charset="-128"/>
                <a:ea typeface="Hiragino Kaku Gothic Pro W3" panose="020B0300000000000000" pitchFamily="34" charset="-128"/>
              </a:rPr>
              <a:t>(MC)</a:t>
            </a:r>
          </a:p>
          <a:p>
            <a:pPr marL="342900" indent="-342900">
              <a:lnSpc>
                <a:spcPct val="150000"/>
              </a:lnSpc>
              <a:buFont typeface="+mj-lt"/>
              <a:buAutoNum type="arabicPeriod"/>
            </a:pPr>
            <a:r>
              <a:rPr lang="en-US" altLang="ja-JP" dirty="0" err="1">
                <a:latin typeface="Hiragino Kaku Gothic Pro W3" panose="020B0300000000000000" pitchFamily="34" charset="-128"/>
                <a:ea typeface="Hiragino Kaku Gothic Pro W3" panose="020B0300000000000000" pitchFamily="34" charset="-128"/>
              </a:rPr>
              <a:t>直接光子</a:t>
            </a:r>
            <a:r>
              <a:rPr lang="en-US" altLang="ja-JP" i="1" dirty="0" err="1">
                <a:latin typeface="Hiragino Kaku Gothic Pro W3" panose="020B0300000000000000" pitchFamily="34" charset="-128"/>
                <a:ea typeface="Hiragino Kaku Gothic Pro W3" panose="020B0300000000000000" pitchFamily="34" charset="-128"/>
              </a:rPr>
              <a:t>p</a:t>
            </a:r>
            <a:r>
              <a:rPr lang="en-US" altLang="ja-JP" baseline="-25000" dirty="0" err="1">
                <a:latin typeface="Hiragino Kaku Gothic Pro W3" panose="020B0300000000000000" pitchFamily="34" charset="-128"/>
                <a:ea typeface="Hiragino Kaku Gothic Pro W3" panose="020B0300000000000000" pitchFamily="34" charset="-128"/>
              </a:rPr>
              <a:t>T</a:t>
            </a:r>
            <a:r>
              <a:rPr lang="ja-JP" altLang="en-US">
                <a:latin typeface="Hiragino Kaku Gothic Pro W3" panose="020B0300000000000000" pitchFamily="34" charset="-128"/>
                <a:ea typeface="Hiragino Kaku Gothic Pro W3" panose="020B0300000000000000" pitchFamily="34" charset="-128"/>
              </a:rPr>
              <a:t>分布</a:t>
            </a:r>
            <a:endParaRPr lang="en-US" altLang="ja-JP" dirty="0">
              <a:latin typeface="Hiragino Kaku Gothic Pro W3" panose="020B0300000000000000" pitchFamily="34" charset="-128"/>
              <a:ea typeface="Hiragino Kaku Gothic Pro W3" panose="020B0300000000000000" pitchFamily="34" charset="-128"/>
            </a:endParaRPr>
          </a:p>
          <a:p>
            <a:pPr>
              <a:lnSpc>
                <a:spcPct val="150000"/>
              </a:lnSpc>
            </a:pPr>
            <a:endParaRPr lang="en-US" altLang="ja-JP" dirty="0">
              <a:latin typeface="Hiragino Kaku Gothic Pro W3" panose="020B0300000000000000" pitchFamily="34" charset="-128"/>
              <a:ea typeface="Hiragino Kaku Gothic Pro W3" panose="020B0300000000000000" pitchFamily="34" charset="-128"/>
            </a:endParaRPr>
          </a:p>
        </p:txBody>
      </p:sp>
      <p:sp>
        <p:nvSpPr>
          <p:cNvPr id="4" name="テキスト ボックス 3">
            <a:extLst>
              <a:ext uri="{FF2B5EF4-FFF2-40B4-BE49-F238E27FC236}">
                <a16:creationId xmlns:a16="http://schemas.microsoft.com/office/drawing/2014/main" id="{42DB3B3C-C32C-B4F6-40F2-F1871E9027EA}"/>
              </a:ext>
            </a:extLst>
          </p:cNvPr>
          <p:cNvSpPr txBox="1"/>
          <p:nvPr/>
        </p:nvSpPr>
        <p:spPr>
          <a:xfrm>
            <a:off x="6281557" y="4292016"/>
            <a:ext cx="5612361" cy="369332"/>
          </a:xfrm>
          <a:prstGeom prst="rect">
            <a:avLst/>
          </a:prstGeom>
          <a:noFill/>
        </p:spPr>
        <p:txBody>
          <a:bodyPr wrap="square" rtlCol="0">
            <a:spAutoFit/>
          </a:bodyPr>
          <a:lstStyle/>
          <a:p>
            <a:r>
              <a:rPr lang="en-US" dirty="0" err="1">
                <a:latin typeface="Hiragino Kaku Gothic Pro W3" panose="020B0300000000000000" pitchFamily="34" charset="-128"/>
                <a:ea typeface="Hiragino Kaku Gothic Pro W3" panose="020B0300000000000000" pitchFamily="34" charset="-128"/>
              </a:rPr>
              <a:t>電子対不変質量分布をインプットに直接光子を測定</a:t>
            </a:r>
            <a:endParaRPr lang="en-US" dirty="0">
              <a:latin typeface="Hiragino Kaku Gothic Pro W3" panose="020B0300000000000000" pitchFamily="34" charset="-128"/>
              <a:ea typeface="Hiragino Kaku Gothic Pro W3" panose="020B0300000000000000" pitchFamily="34" charset="-128"/>
            </a:endParaRPr>
          </a:p>
        </p:txBody>
      </p:sp>
      <p:sp>
        <p:nvSpPr>
          <p:cNvPr id="6" name="テキスト ボックス 5">
            <a:extLst>
              <a:ext uri="{FF2B5EF4-FFF2-40B4-BE49-F238E27FC236}">
                <a16:creationId xmlns:a16="http://schemas.microsoft.com/office/drawing/2014/main" id="{E87B77F1-F095-A817-D74F-5B9191B83547}"/>
              </a:ext>
            </a:extLst>
          </p:cNvPr>
          <p:cNvSpPr txBox="1"/>
          <p:nvPr/>
        </p:nvSpPr>
        <p:spPr>
          <a:xfrm>
            <a:off x="4930069" y="2174952"/>
            <a:ext cx="1338828" cy="369332"/>
          </a:xfrm>
          <a:prstGeom prst="rect">
            <a:avLst/>
          </a:prstGeom>
          <a:noFill/>
        </p:spPr>
        <p:txBody>
          <a:bodyPr wrap="none" rtlCol="0">
            <a:spAutoFit/>
          </a:bodyPr>
          <a:lstStyle/>
          <a:p>
            <a:r>
              <a:rPr lang="en-US" dirty="0" err="1">
                <a:latin typeface="Hiragino Kaku Gothic Pro W3" panose="020B0300000000000000" pitchFamily="34" charset="-128"/>
                <a:ea typeface="Hiragino Kaku Gothic Pro W3" panose="020B0300000000000000" pitchFamily="34" charset="-128"/>
              </a:rPr>
              <a:t>電子対測定</a:t>
            </a:r>
            <a:endParaRPr lang="en-US" dirty="0">
              <a:latin typeface="Hiragino Kaku Gothic Pro W3" panose="020B0300000000000000" pitchFamily="34" charset="-128"/>
              <a:ea typeface="Hiragino Kaku Gothic Pro W3" panose="020B0300000000000000" pitchFamily="34" charset="-128"/>
            </a:endParaRPr>
          </a:p>
        </p:txBody>
      </p:sp>
      <p:sp>
        <p:nvSpPr>
          <p:cNvPr id="7" name="テキスト ボックス 6">
            <a:extLst>
              <a:ext uri="{FF2B5EF4-FFF2-40B4-BE49-F238E27FC236}">
                <a16:creationId xmlns:a16="http://schemas.microsoft.com/office/drawing/2014/main" id="{868E1075-47FA-3DB6-A892-154148116492}"/>
              </a:ext>
            </a:extLst>
          </p:cNvPr>
          <p:cNvSpPr txBox="1"/>
          <p:nvPr/>
        </p:nvSpPr>
        <p:spPr>
          <a:xfrm>
            <a:off x="4814653" y="4976260"/>
            <a:ext cx="1569660" cy="369332"/>
          </a:xfrm>
          <a:prstGeom prst="rect">
            <a:avLst/>
          </a:prstGeom>
          <a:noFill/>
        </p:spPr>
        <p:txBody>
          <a:bodyPr wrap="none" rtlCol="0">
            <a:spAutoFit/>
          </a:bodyPr>
          <a:lstStyle/>
          <a:p>
            <a:r>
              <a:rPr lang="en-US" dirty="0" err="1">
                <a:latin typeface="Hiragino Kaku Gothic Pro W3" panose="020B0300000000000000" pitchFamily="34" charset="-128"/>
                <a:ea typeface="Hiragino Kaku Gothic Pro W3" panose="020B0300000000000000" pitchFamily="34" charset="-128"/>
              </a:rPr>
              <a:t>直接光子測定</a:t>
            </a:r>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213550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1C0F8A-CD18-D7DD-BE6B-97E1CEC1A4C0}"/>
              </a:ext>
            </a:extLst>
          </p:cNvPr>
          <p:cNvSpPr>
            <a:spLocks noGrp="1"/>
          </p:cNvSpPr>
          <p:nvPr>
            <p:ph type="title"/>
          </p:nvPr>
        </p:nvSpPr>
        <p:spPr/>
        <p:txBody>
          <a:bodyPr/>
          <a:lstStyle/>
          <a:p>
            <a:r>
              <a:rPr lang="en-US" dirty="0" err="1"/>
              <a:t>電子対測定</a:t>
            </a:r>
            <a:endParaRPr lang="en-US" dirty="0"/>
          </a:p>
        </p:txBody>
      </p:sp>
    </p:spTree>
    <p:extLst>
      <p:ext uri="{BB962C8B-B14F-4D97-AF65-F5344CB8AC3E}">
        <p14:creationId xmlns:p14="http://schemas.microsoft.com/office/powerpoint/2010/main" val="311747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50E0C95-A85A-F870-7257-6D987277C2D3}"/>
              </a:ext>
            </a:extLst>
          </p:cNvPr>
          <p:cNvSpPr>
            <a:spLocks noGrp="1"/>
          </p:cNvSpPr>
          <p:nvPr>
            <p:ph sz="quarter" idx="10"/>
          </p:nvPr>
        </p:nvSpPr>
        <p:spPr/>
        <p:txBody>
          <a:bodyPr/>
          <a:lstStyle/>
          <a:p>
            <a:r>
              <a:rPr lang="en-US" dirty="0" err="1"/>
              <a:t>はじめに</a:t>
            </a:r>
            <a:endParaRPr lang="en-US" dirty="0"/>
          </a:p>
          <a:p>
            <a:endParaRPr lang="en-US" dirty="0"/>
          </a:p>
        </p:txBody>
      </p:sp>
      <p:sp>
        <p:nvSpPr>
          <p:cNvPr id="3" name="スライド番号プレースホルダー 2">
            <a:extLst>
              <a:ext uri="{FF2B5EF4-FFF2-40B4-BE49-F238E27FC236}">
                <a16:creationId xmlns:a16="http://schemas.microsoft.com/office/drawing/2014/main" id="{32029706-8580-E09D-7519-B8CCF62514A8}"/>
              </a:ext>
            </a:extLst>
          </p:cNvPr>
          <p:cNvSpPr>
            <a:spLocks noGrp="1"/>
          </p:cNvSpPr>
          <p:nvPr>
            <p:ph type="sldNum" sz="quarter" idx="4"/>
          </p:nvPr>
        </p:nvSpPr>
        <p:spPr/>
        <p:txBody>
          <a:bodyPr/>
          <a:lstStyle/>
          <a:p>
            <a:fld id="{2066355A-084C-D24E-9AD2-7E4FC41EA627}" type="slidenum">
              <a:rPr lang="en-US" smtClean="0"/>
              <a:pPr/>
              <a:t>3</a:t>
            </a:fld>
            <a:endParaRPr lang="en-US" dirty="0"/>
          </a:p>
        </p:txBody>
      </p:sp>
      <p:sp>
        <p:nvSpPr>
          <p:cNvPr id="4" name="テキスト プレースホルダー 3">
            <a:extLst>
              <a:ext uri="{FF2B5EF4-FFF2-40B4-BE49-F238E27FC236}">
                <a16:creationId xmlns:a16="http://schemas.microsoft.com/office/drawing/2014/main" id="{22B89385-2FC3-FAA9-6559-407627E11653}"/>
              </a:ext>
            </a:extLst>
          </p:cNvPr>
          <p:cNvSpPr>
            <a:spLocks noGrp="1"/>
          </p:cNvSpPr>
          <p:nvPr>
            <p:ph type="body" sz="quarter" idx="11"/>
          </p:nvPr>
        </p:nvSpPr>
        <p:spPr/>
        <p:txBody>
          <a:bodyPr>
            <a:normAutofit/>
          </a:bodyPr>
          <a:lstStyle/>
          <a:p>
            <a:r>
              <a:rPr lang="en-US" sz="2000" dirty="0" err="1">
                <a:latin typeface="Hiragino Kaku Gothic Pro W3" panose="020B0300000000000000" pitchFamily="34" charset="-128"/>
                <a:ea typeface="Hiragino Kaku Gothic Pro W3" panose="020B0300000000000000" pitchFamily="34" charset="-128"/>
              </a:rPr>
              <a:t>平野研</a:t>
            </a:r>
            <a:r>
              <a:rPr lang="en-US" sz="2000" dirty="0">
                <a:latin typeface="Hiragino Kaku Gothic Pro W3" panose="020B0300000000000000" pitchFamily="34" charset="-128"/>
                <a:ea typeface="Hiragino Kaku Gothic Pro W3" panose="020B0300000000000000" pitchFamily="34" charset="-128"/>
              </a:rPr>
              <a:t>: </a:t>
            </a:r>
            <a:r>
              <a:rPr lang="en-US" sz="2000" dirty="0" err="1">
                <a:latin typeface="Hiragino Kaku Gothic Pro W3" panose="020B0300000000000000" pitchFamily="34" charset="-128"/>
                <a:ea typeface="Hiragino Kaku Gothic Pro W3" panose="020B0300000000000000" pitchFamily="34" charset="-128"/>
              </a:rPr>
              <a:t>重イオン衝突におけるe+e-を用いた温度測定生成</a:t>
            </a:r>
            <a:r>
              <a:rPr lang="ja-JP" altLang="en-US" sz="2000">
                <a:latin typeface="Hiragino Kaku Gothic Pro W3" panose="020B0300000000000000" pitchFamily="34" charset="-128"/>
                <a:ea typeface="Hiragino Kaku Gothic Pro W3" panose="020B0300000000000000" pitchFamily="34" charset="-128"/>
              </a:rPr>
              <a:t>　</a:t>
            </a:r>
            <a:endParaRPr lang="en-US" sz="2000" dirty="0">
              <a:latin typeface="Hiragino Kaku Gothic Pro W3" panose="020B0300000000000000" pitchFamily="34" charset="-128"/>
              <a:ea typeface="Hiragino Kaku Gothic Pro W3" panose="020B0300000000000000" pitchFamily="34" charset="-128"/>
            </a:endParaRPr>
          </a:p>
          <a:p>
            <a:endParaRPr lang="en-US" sz="2000" dirty="0">
              <a:latin typeface="Hiragino Kaku Gothic Pro W3" panose="020B0300000000000000" pitchFamily="34" charset="-128"/>
              <a:ea typeface="Hiragino Kaku Gothic Pro W3" panose="020B0300000000000000" pitchFamily="34" charset="-128"/>
            </a:endParaRPr>
          </a:p>
          <a:p>
            <a:r>
              <a:rPr lang="en-US" sz="2000" dirty="0" err="1">
                <a:latin typeface="Hiragino Kaku Gothic Pro W3" panose="020B0300000000000000" pitchFamily="34" charset="-128"/>
                <a:ea typeface="Hiragino Kaku Gothic Pro W3" panose="020B0300000000000000" pitchFamily="34" charset="-128"/>
              </a:rPr>
              <a:t>小沢研</a:t>
            </a:r>
            <a:r>
              <a:rPr lang="en-US" sz="2000" dirty="0">
                <a:latin typeface="Hiragino Kaku Gothic Pro W3" panose="020B0300000000000000" pitchFamily="34" charset="-128"/>
                <a:ea typeface="Hiragino Kaku Gothic Pro W3" panose="020B0300000000000000" pitchFamily="34" charset="-128"/>
              </a:rPr>
              <a:t>: J-PARC/</a:t>
            </a:r>
            <a:r>
              <a:rPr lang="en-US" altLang="ja-JP" sz="2000" dirty="0">
                <a:latin typeface="Hiragino Kaku Gothic Pro W3" panose="020B0300000000000000" pitchFamily="34" charset="-128"/>
                <a:ea typeface="Hiragino Kaku Gothic Pro W3" panose="020B0300000000000000" pitchFamily="34" charset="-128"/>
              </a:rPr>
              <a:t>E16実験</a:t>
            </a:r>
            <a:r>
              <a:rPr lang="ja-JP" altLang="en-US" sz="2000">
                <a:latin typeface="Hiragino Kaku Gothic Pro W3" panose="020B0300000000000000" pitchFamily="34" charset="-128"/>
                <a:ea typeface="Hiragino Kaku Gothic Pro W3" panose="020B0300000000000000" pitchFamily="34" charset="-128"/>
              </a:rPr>
              <a:t>　電子同定用チェレンコフカウンターの研究</a:t>
            </a:r>
            <a:endParaRPr lang="en-US" altLang="ja-JP" sz="2000" dirty="0">
              <a:latin typeface="Hiragino Kaku Gothic Pro W3" panose="020B0300000000000000" pitchFamily="34" charset="-128"/>
              <a:ea typeface="Hiragino Kaku Gothic Pro W3" panose="020B0300000000000000" pitchFamily="34" charset="-128"/>
            </a:endParaRPr>
          </a:p>
          <a:p>
            <a:endParaRPr lang="en-US" sz="2000" dirty="0">
              <a:latin typeface="Hiragino Kaku Gothic Pro W3" panose="020B0300000000000000" pitchFamily="34" charset="-128"/>
              <a:ea typeface="Hiragino Kaku Gothic Pro W3" panose="020B0300000000000000" pitchFamily="34" charset="-128"/>
            </a:endParaRPr>
          </a:p>
          <a:p>
            <a:r>
              <a:rPr lang="en-US" sz="2000" dirty="0" err="1">
                <a:latin typeface="Hiragino Kaku Gothic Pro W3" panose="020B0300000000000000" pitchFamily="34" charset="-128"/>
                <a:ea typeface="Hiragino Kaku Gothic Pro W3" panose="020B0300000000000000" pitchFamily="34" charset="-128"/>
              </a:rPr>
              <a:t>浜垣・郡司研</a:t>
            </a:r>
            <a:r>
              <a:rPr lang="en-US" sz="2000" dirty="0">
                <a:latin typeface="Hiragino Kaku Gothic Pro W3" panose="020B0300000000000000" pitchFamily="34" charset="-128"/>
                <a:ea typeface="Hiragino Kaku Gothic Pro W3" panose="020B0300000000000000" pitchFamily="34" charset="-128"/>
              </a:rPr>
              <a:t>: </a:t>
            </a:r>
            <a:r>
              <a:rPr lang="en-US" altLang="ja-JP" sz="2000" dirty="0">
                <a:latin typeface="Hiragino Kaku Gothic Pro W3" panose="020B0300000000000000" pitchFamily="34" charset="-128"/>
                <a:ea typeface="Hiragino Kaku Gothic Pro W3" panose="020B0300000000000000" pitchFamily="34" charset="-128"/>
              </a:rPr>
              <a:t>LHC/</a:t>
            </a:r>
            <a:r>
              <a:rPr lang="en-US" altLang="ja-JP" sz="2000" dirty="0" err="1">
                <a:latin typeface="Hiragino Kaku Gothic Pro W3" panose="020B0300000000000000" pitchFamily="34" charset="-128"/>
                <a:ea typeface="Hiragino Kaku Gothic Pro W3" panose="020B0300000000000000" pitchFamily="34" charset="-128"/>
              </a:rPr>
              <a:t>ALICE実験</a:t>
            </a:r>
            <a:r>
              <a:rPr lang="ja-JP" altLang="en-US" sz="2000">
                <a:latin typeface="Hiragino Kaku Gothic Pro W3" panose="020B0300000000000000" pitchFamily="34" charset="-128"/>
                <a:ea typeface="Hiragino Kaku Gothic Pro W3" panose="020B0300000000000000" pitchFamily="34" charset="-128"/>
              </a:rPr>
              <a:t>　</a:t>
            </a:r>
            <a:r>
              <a:rPr lang="en-US" altLang="ja-JP" sz="2000" dirty="0" err="1">
                <a:latin typeface="Hiragino Kaku Gothic Pro W3" panose="020B0300000000000000" pitchFamily="34" charset="-128"/>
                <a:ea typeface="Hiragino Kaku Gothic Pro W3" panose="020B0300000000000000" pitchFamily="34" charset="-128"/>
              </a:rPr>
              <a:t>e+e</a:t>
            </a:r>
            <a:r>
              <a:rPr lang="en-US" altLang="ja-JP" sz="2000" dirty="0">
                <a:latin typeface="Hiragino Kaku Gothic Pro W3" panose="020B0300000000000000" pitchFamily="34" charset="-128"/>
                <a:ea typeface="Hiragino Kaku Gothic Pro W3" panose="020B0300000000000000" pitchFamily="34" charset="-128"/>
              </a:rPr>
              <a:t>-</a:t>
            </a:r>
            <a:r>
              <a:rPr lang="ja-JP" altLang="en-US" sz="2000">
                <a:latin typeface="Hiragino Kaku Gothic Pro W3" panose="020B0300000000000000" pitchFamily="34" charset="-128"/>
                <a:ea typeface="Hiragino Kaku Gothic Pro W3" panose="020B0300000000000000" pitchFamily="34" charset="-128"/>
              </a:rPr>
              <a:t>・直接光子測定</a:t>
            </a:r>
            <a:endParaRPr lang="en-US" altLang="ja-JP" sz="2000" dirty="0">
              <a:latin typeface="Hiragino Kaku Gothic Pro W3" panose="020B0300000000000000" pitchFamily="34" charset="-128"/>
              <a:ea typeface="Hiragino Kaku Gothic Pro W3" panose="020B0300000000000000" pitchFamily="34" charset="-128"/>
            </a:endParaRPr>
          </a:p>
          <a:p>
            <a:endParaRPr lang="en-US" sz="2000" dirty="0">
              <a:latin typeface="Hiragino Kaku Gothic Pro W3" panose="020B0300000000000000" pitchFamily="34" charset="-128"/>
              <a:ea typeface="Hiragino Kaku Gothic Pro W3" panose="020B0300000000000000" pitchFamily="34" charset="-128"/>
            </a:endParaRPr>
          </a:p>
          <a:p>
            <a:r>
              <a:rPr lang="en-US" sz="2000" dirty="0">
                <a:latin typeface="Hiragino Kaku Gothic Pro W3" panose="020B0300000000000000" pitchFamily="34" charset="-128"/>
                <a:ea typeface="Hiragino Kaku Gothic Pro W3" panose="020B0300000000000000" pitchFamily="34" charset="-128"/>
              </a:rPr>
              <a:t>今年の4月〜: </a:t>
            </a:r>
            <a:r>
              <a:rPr lang="en-US" sz="2000" dirty="0" err="1">
                <a:latin typeface="Hiragino Kaku Gothic Pro W3" panose="020B0300000000000000" pitchFamily="34" charset="-128"/>
                <a:ea typeface="Hiragino Kaku Gothic Pro W3" panose="020B0300000000000000" pitchFamily="34" charset="-128"/>
              </a:rPr>
              <a:t>SuperKEKB</a:t>
            </a:r>
            <a:r>
              <a:rPr lang="en-US" sz="2000" dirty="0">
                <a:latin typeface="Hiragino Kaku Gothic Pro W3" panose="020B0300000000000000" pitchFamily="34" charset="-128"/>
                <a:ea typeface="Hiragino Kaku Gothic Pro W3" panose="020B0300000000000000" pitchFamily="34" charset="-128"/>
              </a:rPr>
              <a:t>/</a:t>
            </a:r>
            <a:r>
              <a:rPr lang="en-US" sz="2000" dirty="0" err="1">
                <a:latin typeface="Hiragino Kaku Gothic Pro W3" panose="020B0300000000000000" pitchFamily="34" charset="-128"/>
                <a:ea typeface="Hiragino Kaku Gothic Pro W3" panose="020B0300000000000000" pitchFamily="34" charset="-128"/>
              </a:rPr>
              <a:t>BelleiI実験</a:t>
            </a:r>
            <a:endParaRPr lang="en-US" sz="2000" dirty="0">
              <a:latin typeface="Hiragino Kaku Gothic Pro W3" panose="020B0300000000000000" pitchFamily="34" charset="-128"/>
              <a:ea typeface="Hiragino Kaku Gothic Pro W3" panose="020B0300000000000000" pitchFamily="34" charset="-128"/>
            </a:endParaRPr>
          </a:p>
          <a:p>
            <a:endParaRPr lang="en-US" sz="2000" dirty="0">
              <a:latin typeface="Hiragino Kaku Gothic Pro W3" panose="020B0300000000000000" pitchFamily="34" charset="-128"/>
              <a:ea typeface="Hiragino Kaku Gothic Pro W3" panose="020B0300000000000000" pitchFamily="34" charset="-128"/>
            </a:endParaRPr>
          </a:p>
          <a:p>
            <a:r>
              <a:rPr lang="en-US" sz="2000" dirty="0" err="1">
                <a:latin typeface="Hiragino Kaku Gothic Pro W3" panose="020B0300000000000000" pitchFamily="34" charset="-128"/>
                <a:ea typeface="Hiragino Kaku Gothic Pro W3" panose="020B0300000000000000" pitchFamily="34" charset="-128"/>
              </a:rPr>
              <a:t>物理の研究を始めて以来、ずっとEMプローブ周りをウロウロしてました</a:t>
            </a:r>
            <a:endParaRPr lang="en-US" sz="20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2000" dirty="0">
              <a:latin typeface="Hiragino Kaku Gothic Pro W3" panose="020B0300000000000000" pitchFamily="34" charset="-128"/>
              <a:ea typeface="Hiragino Kaku Gothic Pro W3" panose="020B0300000000000000" pitchFamily="34" charset="-128"/>
            </a:endParaRPr>
          </a:p>
          <a:p>
            <a:r>
              <a:rPr lang="en-US" altLang="ja-JP" sz="2000" dirty="0" err="1">
                <a:solidFill>
                  <a:schemeClr val="bg1"/>
                </a:solidFill>
                <a:latin typeface="Hiragino Kaku Gothic Pro W3" panose="020B0300000000000000" pitchFamily="34" charset="-128"/>
                <a:ea typeface="Hiragino Kaku Gothic Pro W3" panose="020B0300000000000000" pitchFamily="34" charset="-128"/>
              </a:rPr>
              <a:t>D論</a:t>
            </a:r>
            <a:r>
              <a:rPr lang="en-US" sz="2000" dirty="0" err="1">
                <a:solidFill>
                  <a:schemeClr val="bg1"/>
                </a:solidFill>
                <a:latin typeface="Hiragino Kaku Gothic Pro W3" panose="020B0300000000000000" pitchFamily="34" charset="-128"/>
                <a:ea typeface="Hiragino Kaku Gothic Pro W3" panose="020B0300000000000000" pitchFamily="34" charset="-128"/>
              </a:rPr>
              <a:t>発表会は聞きに来てくれたのが郡司さんだけでした</a:t>
            </a:r>
            <a:r>
              <a:rPr lang="en-US" sz="2000" dirty="0">
                <a:solidFill>
                  <a:schemeClr val="bg1"/>
                </a:solidFill>
                <a:latin typeface="Hiragino Kaku Gothic Pro W3" panose="020B0300000000000000" pitchFamily="34" charset="-128"/>
                <a:ea typeface="Hiragino Kaku Gothic Pro W3" panose="020B0300000000000000" pitchFamily="34" charset="-128"/>
              </a:rPr>
              <a:t>。(</a:t>
            </a:r>
            <a:r>
              <a:rPr lang="en-US" sz="2000" dirty="0" err="1">
                <a:solidFill>
                  <a:schemeClr val="bg1"/>
                </a:solidFill>
                <a:latin typeface="Hiragino Kaku Gothic Pro W3" panose="020B0300000000000000" pitchFamily="34" charset="-128"/>
                <a:ea typeface="Hiragino Kaku Gothic Pro W3" panose="020B0300000000000000" pitchFamily="34" charset="-128"/>
              </a:rPr>
              <a:t>私、審査員</a:t>
            </a:r>
            <a:r>
              <a:rPr lang="en-US" sz="2000" dirty="0">
                <a:solidFill>
                  <a:schemeClr val="bg1"/>
                </a:solidFill>
                <a:latin typeface="Hiragino Kaku Gothic Pro W3" panose="020B0300000000000000" pitchFamily="34" charset="-128"/>
                <a:ea typeface="Hiragino Kaku Gothic Pro W3" panose="020B0300000000000000" pitchFamily="34" charset="-128"/>
              </a:rPr>
              <a:t>(4)+</a:t>
            </a:r>
            <a:r>
              <a:rPr lang="en-US" sz="2000" dirty="0" err="1">
                <a:solidFill>
                  <a:schemeClr val="bg1"/>
                </a:solidFill>
                <a:latin typeface="Hiragino Kaku Gothic Pro W3" panose="020B0300000000000000" pitchFamily="34" charset="-128"/>
                <a:ea typeface="Hiragino Kaku Gothic Pro W3" panose="020B0300000000000000" pitchFamily="34" charset="-128"/>
              </a:rPr>
              <a:t>郡司さん</a:t>
            </a:r>
            <a:r>
              <a:rPr lang="en-US" sz="2000" dirty="0">
                <a:solidFill>
                  <a:schemeClr val="bg1"/>
                </a:solidFill>
                <a:latin typeface="Hiragino Kaku Gothic Pro W3" panose="020B0300000000000000" pitchFamily="34" charset="-128"/>
                <a:ea typeface="Hiragino Kaku Gothic Pro W3" panose="020B0300000000000000" pitchFamily="34" charset="-128"/>
              </a:rPr>
              <a:t>)</a:t>
            </a:r>
          </a:p>
          <a:p>
            <a:pPr lvl="1"/>
            <a:r>
              <a:rPr lang="en-US" sz="2000" dirty="0" err="1">
                <a:solidFill>
                  <a:schemeClr val="bg1"/>
                </a:solidFill>
                <a:latin typeface="Hiragino Kaku Gothic Pro W3" panose="020B0300000000000000" pitchFamily="34" charset="-128"/>
                <a:ea typeface="Hiragino Kaku Gothic Pro W3" panose="020B0300000000000000" pitchFamily="34" charset="-128"/>
              </a:rPr>
              <a:t>正直聴衆が多い今日の方が緊張してます</a:t>
            </a:r>
            <a:r>
              <a:rPr lang="en-US" sz="2000" dirty="0">
                <a:solidFill>
                  <a:schemeClr val="bg1"/>
                </a:solidFill>
                <a:latin typeface="Hiragino Kaku Gothic Pro W3" panose="020B0300000000000000" pitchFamily="34" charset="-128"/>
                <a:ea typeface="Hiragino Kaku Gothic Pro W3" panose="020B0300000000000000" pitchFamily="34" charset="-128"/>
              </a:rPr>
              <a:t>。</a:t>
            </a:r>
          </a:p>
        </p:txBody>
      </p:sp>
      <p:sp>
        <p:nvSpPr>
          <p:cNvPr id="5" name="フッター プレースホルダー 4">
            <a:extLst>
              <a:ext uri="{FF2B5EF4-FFF2-40B4-BE49-F238E27FC236}">
                <a16:creationId xmlns:a16="http://schemas.microsoft.com/office/drawing/2014/main" id="{BF975981-6B7E-CC15-6683-99C8963B0272}"/>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spTree>
    <p:extLst>
      <p:ext uri="{BB962C8B-B14F-4D97-AF65-F5344CB8AC3E}">
        <p14:creationId xmlns:p14="http://schemas.microsoft.com/office/powerpoint/2010/main" val="468227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922F6AA-05D9-4DD0-2961-3977436510D8}"/>
              </a:ext>
            </a:extLst>
          </p:cNvPr>
          <p:cNvPicPr>
            <a:picLocks noChangeAspect="1"/>
          </p:cNvPicPr>
          <p:nvPr/>
        </p:nvPicPr>
        <p:blipFill>
          <a:blip r:embed="rId2"/>
          <a:stretch>
            <a:fillRect/>
          </a:stretch>
        </p:blipFill>
        <p:spPr>
          <a:xfrm>
            <a:off x="4959311" y="1678323"/>
            <a:ext cx="8878957" cy="5035972"/>
          </a:xfrm>
          <a:prstGeom prst="rect">
            <a:avLst/>
          </a:prstGeom>
        </p:spPr>
      </p:pic>
      <p:sp>
        <p:nvSpPr>
          <p:cNvPr id="2" name="コンテンツ プレースホルダー 1">
            <a:extLst>
              <a:ext uri="{FF2B5EF4-FFF2-40B4-BE49-F238E27FC236}">
                <a16:creationId xmlns:a16="http://schemas.microsoft.com/office/drawing/2014/main" id="{05993E37-C5AB-46DC-2FF7-7A604AF52F08}"/>
              </a:ext>
            </a:extLst>
          </p:cNvPr>
          <p:cNvSpPr>
            <a:spLocks noGrp="1"/>
          </p:cNvSpPr>
          <p:nvPr>
            <p:ph sz="quarter" idx="10"/>
          </p:nvPr>
        </p:nvSpPr>
        <p:spPr/>
        <p:txBody>
          <a:bodyPr/>
          <a:lstStyle/>
          <a:p>
            <a:r>
              <a:rPr lang="en-US" altLang="ja-JP" dirty="0"/>
              <a:t>A Large Ion Collider Experiment</a:t>
            </a:r>
          </a:p>
          <a:p>
            <a:endParaRPr lang="en-US" dirty="0"/>
          </a:p>
        </p:txBody>
      </p:sp>
      <p:sp>
        <p:nvSpPr>
          <p:cNvPr id="3" name="スライド番号プレースホルダー 2">
            <a:extLst>
              <a:ext uri="{FF2B5EF4-FFF2-40B4-BE49-F238E27FC236}">
                <a16:creationId xmlns:a16="http://schemas.microsoft.com/office/drawing/2014/main" id="{25CB6410-53E8-4635-42B8-A8403CF58FFD}"/>
              </a:ext>
            </a:extLst>
          </p:cNvPr>
          <p:cNvSpPr>
            <a:spLocks noGrp="1"/>
          </p:cNvSpPr>
          <p:nvPr>
            <p:ph type="sldNum" sz="quarter" idx="4"/>
          </p:nvPr>
        </p:nvSpPr>
        <p:spPr/>
        <p:txBody>
          <a:bodyPr/>
          <a:lstStyle/>
          <a:p>
            <a:fld id="{2066355A-084C-D24E-9AD2-7E4FC41EA627}" type="slidenum">
              <a:rPr lang="en-US" smtClean="0"/>
              <a:pPr/>
              <a:t>30</a:t>
            </a:fld>
            <a:endParaRPr lang="en-US" dirty="0"/>
          </a:p>
        </p:txBody>
      </p:sp>
      <p:sp>
        <p:nvSpPr>
          <p:cNvPr id="4" name="テキスト プレースホルダー 3">
            <a:extLst>
              <a:ext uri="{FF2B5EF4-FFF2-40B4-BE49-F238E27FC236}">
                <a16:creationId xmlns:a16="http://schemas.microsoft.com/office/drawing/2014/main" id="{20210149-77D6-3F52-0F95-27E589A3A640}"/>
              </a:ext>
            </a:extLst>
          </p:cNvPr>
          <p:cNvSpPr>
            <a:spLocks noGrp="1"/>
          </p:cNvSpPr>
          <p:nvPr>
            <p:ph type="body" sz="quarter" idx="11"/>
          </p:nvPr>
        </p:nvSpPr>
        <p:spPr>
          <a:xfrm>
            <a:off x="845675" y="947995"/>
            <a:ext cx="10311730" cy="5401175"/>
          </a:xfrm>
        </p:spPr>
        <p:txBody>
          <a:bodyPr>
            <a:noAutofit/>
          </a:bodyPr>
          <a:lstStyle/>
          <a:p>
            <a:pPr marL="0" indent="0">
              <a:buNone/>
            </a:pPr>
            <a:r>
              <a:rPr lang="ja-JP" altLang="en-US" sz="1800"/>
              <a:t>特徴：</a:t>
            </a:r>
            <a:r>
              <a:rPr lang="en-US" altLang="ja-JP" sz="1800" dirty="0" err="1"/>
              <a:t>粒子識別能力</a:t>
            </a:r>
            <a:r>
              <a:rPr lang="en-US" altLang="ja-JP" sz="1800" dirty="0"/>
              <a:t>(</a:t>
            </a:r>
            <a:r>
              <a:rPr lang="en-US" altLang="ja-JP" sz="1800" dirty="0">
                <a:latin typeface="Symbol" pitchFamily="2" charset="2"/>
              </a:rPr>
              <a:t>p</a:t>
            </a:r>
            <a:r>
              <a:rPr lang="en-US" altLang="ja-JP" sz="1800" dirty="0"/>
              <a:t>/K/p)</a:t>
            </a:r>
            <a:r>
              <a:rPr lang="ja-JP" altLang="en-US" sz="1800"/>
              <a:t>、</a:t>
            </a:r>
            <a:r>
              <a:rPr lang="en-US" altLang="ja-JP" sz="1800" dirty="0" err="1"/>
              <a:t>特にLow</a:t>
            </a:r>
            <a:r>
              <a:rPr lang="en-US" altLang="ja-JP" sz="1800" dirty="0"/>
              <a:t> </a:t>
            </a:r>
            <a:r>
              <a:rPr lang="en-US" altLang="ja-JP" sz="1800" i="1" dirty="0" err="1"/>
              <a:t>p</a:t>
            </a:r>
            <a:r>
              <a:rPr lang="en-US" altLang="ja-JP" sz="1800" baseline="-25000" dirty="0" err="1"/>
              <a:t>T</a:t>
            </a:r>
            <a:r>
              <a:rPr lang="ja-JP" altLang="en-US" sz="1800"/>
              <a:t>の測定に強み</a:t>
            </a:r>
            <a:endParaRPr lang="en-US" altLang="ja-JP" sz="1800" dirty="0"/>
          </a:p>
          <a:p>
            <a:pPr marL="0" indent="0">
              <a:buNone/>
            </a:pPr>
            <a:endParaRPr lang="en-US" altLang="ja-JP" sz="1800" dirty="0">
              <a:solidFill>
                <a:srgbClr val="000000"/>
              </a:solidFill>
              <a:effectLst/>
              <a:latin typeface="Hiragino Sans" panose="020B0400000000000000" pitchFamily="34" charset="-128"/>
              <a:ea typeface="Hiragino Sans" panose="020B0400000000000000" pitchFamily="34" charset="-128"/>
            </a:endParaRPr>
          </a:p>
          <a:p>
            <a:pPr marL="0" indent="0">
              <a:buNone/>
            </a:pPr>
            <a:r>
              <a:rPr lang="ja-JP" altLang="en-US" sz="1800">
                <a:solidFill>
                  <a:srgbClr val="000000"/>
                </a:solidFill>
                <a:effectLst/>
                <a:latin typeface="Hiragino Sans" panose="020B0400000000000000" pitchFamily="34" charset="-128"/>
                <a:ea typeface="Hiragino Sans" panose="020B0400000000000000" pitchFamily="34" charset="-128"/>
              </a:rPr>
              <a:t>シリコン検出器群</a:t>
            </a:r>
            <a:r>
              <a:rPr lang="en-US" altLang="ja-JP" sz="1800" dirty="0">
                <a:solidFill>
                  <a:srgbClr val="000000"/>
                </a:solidFill>
                <a:effectLst/>
                <a:latin typeface="Hiragino Sans" panose="020B0400000000000000" pitchFamily="34" charset="-128"/>
                <a:ea typeface="Hiragino Sans" panose="020B0400000000000000" pitchFamily="34" charset="-128"/>
              </a:rPr>
              <a:t>(ITS)</a:t>
            </a:r>
            <a:endParaRPr lang="ja-JP" altLang="en-US" sz="1800">
              <a:solidFill>
                <a:srgbClr val="000000"/>
              </a:solidFill>
              <a:effectLst/>
              <a:latin typeface="Hiragino Sans" panose="020B0400000000000000" pitchFamily="34" charset="-128"/>
              <a:ea typeface="Hiragino Sans" panose="020B0400000000000000" pitchFamily="34" charset="-128"/>
            </a:endParaRPr>
          </a:p>
          <a:p>
            <a:pPr marL="742950" lvl="1" indent="-285750">
              <a:buFont typeface="Arial" panose="020B0604020202020204" pitchFamily="34" charset="0"/>
              <a:buChar char="•"/>
            </a:pPr>
            <a:r>
              <a:rPr lang="ja-JP" altLang="en-US" sz="1800">
                <a:solidFill>
                  <a:srgbClr val="000000"/>
                </a:solidFill>
                <a:effectLst/>
                <a:latin typeface="Hiragino Sans" panose="020B0400000000000000" pitchFamily="34" charset="-128"/>
                <a:ea typeface="Hiragino Sans" panose="020B0400000000000000" pitchFamily="34" charset="-128"/>
              </a:rPr>
              <a:t>頂点再構成</a:t>
            </a:r>
            <a:r>
              <a:rPr lang="ja-JP" altLang="en-US" sz="1800">
                <a:solidFill>
                  <a:srgbClr val="000000"/>
                </a:solidFill>
                <a:effectLst/>
                <a:latin typeface="Helvetica" pitchFamily="2" charset="0"/>
                <a:ea typeface="Hiragino Sans" panose="020B0400000000000000" pitchFamily="34" charset="-128"/>
              </a:rPr>
              <a:t> </a:t>
            </a:r>
            <a:endParaRPr lang="ja-JP" altLang="en-US" sz="1800">
              <a:solidFill>
                <a:srgbClr val="000000"/>
              </a:solidFill>
              <a:effectLst/>
              <a:latin typeface="Hiragino Sans" panose="020B0400000000000000" pitchFamily="34" charset="-128"/>
              <a:ea typeface="Hiragino Sans" panose="020B0400000000000000" pitchFamily="34" charset="-128"/>
            </a:endParaRPr>
          </a:p>
          <a:p>
            <a:pPr marL="742950" lvl="1" indent="-285750">
              <a:buFont typeface="Arial" panose="020B0604020202020204" pitchFamily="34" charset="0"/>
              <a:buChar char="•"/>
            </a:pPr>
            <a:r>
              <a:rPr lang="ja-JP" altLang="en-US" sz="1800">
                <a:solidFill>
                  <a:srgbClr val="000000"/>
                </a:solidFill>
                <a:effectLst/>
                <a:latin typeface="Hiragino Sans" panose="020B0400000000000000" pitchFamily="34" charset="-128"/>
                <a:ea typeface="Hiragino Sans" panose="020B0400000000000000" pitchFamily="34" charset="-128"/>
              </a:rPr>
              <a:t>飛跡再構成</a:t>
            </a:r>
            <a:r>
              <a:rPr lang="ja-JP" altLang="en-US" sz="1800">
                <a:solidFill>
                  <a:srgbClr val="000000"/>
                </a:solidFill>
                <a:effectLst/>
                <a:latin typeface="Helvetica" pitchFamily="2" charset="0"/>
                <a:ea typeface="Hiragino Sans" panose="020B0400000000000000" pitchFamily="34" charset="-128"/>
              </a:rPr>
              <a:t> </a:t>
            </a:r>
            <a:endParaRPr lang="ja-JP" altLang="en-US" sz="1800">
              <a:solidFill>
                <a:srgbClr val="000000"/>
              </a:solidFill>
              <a:effectLst/>
              <a:latin typeface="Hiragino Sans" panose="020B0400000000000000" pitchFamily="34" charset="-128"/>
              <a:ea typeface="Hiragino Sans" panose="020B0400000000000000" pitchFamily="34" charset="-128"/>
            </a:endParaRPr>
          </a:p>
          <a:p>
            <a:pPr marL="0" indent="0">
              <a:buNone/>
            </a:pPr>
            <a:endParaRPr lang="en-US" altLang="ja-JP" sz="1800" dirty="0">
              <a:solidFill>
                <a:srgbClr val="000000"/>
              </a:solidFill>
              <a:effectLst/>
              <a:latin typeface="Hiragino Sans" panose="020B0400000000000000" pitchFamily="34" charset="-128"/>
              <a:ea typeface="Hiragino Sans" panose="020B0400000000000000" pitchFamily="34" charset="-128"/>
            </a:endParaRPr>
          </a:p>
          <a:p>
            <a:pPr marL="0" indent="0">
              <a:buNone/>
            </a:pPr>
            <a:r>
              <a:rPr lang="ja-JP" altLang="en-US" sz="1800">
                <a:solidFill>
                  <a:srgbClr val="000000"/>
                </a:solidFill>
                <a:effectLst/>
                <a:latin typeface="Hiragino Sans" panose="020B0400000000000000" pitchFamily="34" charset="-128"/>
                <a:ea typeface="Hiragino Sans" panose="020B0400000000000000" pitchFamily="34" charset="-128"/>
              </a:rPr>
              <a:t>タイムプロジェクション</a:t>
            </a:r>
            <a:r>
              <a:rPr lang="ja-JP" altLang="en-US" sz="1800">
                <a:solidFill>
                  <a:srgbClr val="000000"/>
                </a:solidFill>
                <a:latin typeface="Hiragino Sans" panose="020B0400000000000000" pitchFamily="34" charset="-128"/>
                <a:ea typeface="Hiragino Sans" panose="020B0400000000000000" pitchFamily="34" charset="-128"/>
              </a:rPr>
              <a:t>チェンバー</a:t>
            </a:r>
            <a:r>
              <a:rPr lang="en-US" altLang="ja-JP" sz="1800" dirty="0">
                <a:solidFill>
                  <a:srgbClr val="000000"/>
                </a:solidFill>
                <a:latin typeface="Hiragino Sans" panose="020B0400000000000000" pitchFamily="34" charset="-128"/>
                <a:ea typeface="Hiragino Sans" panose="020B0400000000000000" pitchFamily="34" charset="-128"/>
              </a:rPr>
              <a:t>(TPC)</a:t>
            </a:r>
            <a:endParaRPr lang="ja-JP" altLang="en-US" sz="1800">
              <a:solidFill>
                <a:srgbClr val="000000"/>
              </a:solidFill>
              <a:effectLst/>
              <a:latin typeface="Hiragino Sans" panose="020B0400000000000000" pitchFamily="34" charset="-128"/>
              <a:ea typeface="Hiragino Sans" panose="020B0400000000000000" pitchFamily="34" charset="-128"/>
            </a:endParaRPr>
          </a:p>
          <a:p>
            <a:pPr marL="742950" lvl="1" indent="-285750">
              <a:buFont typeface="Arial" panose="020B0604020202020204" pitchFamily="34" charset="0"/>
              <a:buChar char="•"/>
            </a:pPr>
            <a:r>
              <a:rPr lang="ja-JP" altLang="en-US" sz="1800">
                <a:solidFill>
                  <a:srgbClr val="000000"/>
                </a:solidFill>
                <a:effectLst/>
                <a:latin typeface="Hiragino Sans" panose="020B0400000000000000" pitchFamily="34" charset="-128"/>
                <a:ea typeface="Hiragino Sans" panose="020B0400000000000000" pitchFamily="34" charset="-128"/>
              </a:rPr>
              <a:t>飛跡再構成</a:t>
            </a:r>
            <a:r>
              <a:rPr lang="ja-JP" altLang="en-US" sz="1800">
                <a:solidFill>
                  <a:srgbClr val="000000"/>
                </a:solidFill>
                <a:effectLst/>
                <a:latin typeface="Helvetica" pitchFamily="2" charset="0"/>
                <a:ea typeface="Hiragino Sans" panose="020B0400000000000000" pitchFamily="34" charset="-128"/>
              </a:rPr>
              <a:t> </a:t>
            </a:r>
            <a:endParaRPr lang="ja-JP" altLang="en-US" sz="1800">
              <a:solidFill>
                <a:srgbClr val="000000"/>
              </a:solidFill>
              <a:effectLst/>
              <a:latin typeface="Hiragino Sans" panose="020B0400000000000000" pitchFamily="34" charset="-128"/>
              <a:ea typeface="Hiragino Sans" panose="020B0400000000000000" pitchFamily="34" charset="-128"/>
            </a:endParaRPr>
          </a:p>
          <a:p>
            <a:pPr marL="742950" lvl="1" indent="-285750">
              <a:buFont typeface="Arial" panose="020B0604020202020204" pitchFamily="34" charset="0"/>
              <a:buChar char="•"/>
            </a:pPr>
            <a:r>
              <a:rPr lang="ja-JP" altLang="en-US" sz="1800">
                <a:solidFill>
                  <a:srgbClr val="000000"/>
                </a:solidFill>
                <a:effectLst/>
                <a:latin typeface="Hiragino Sans" panose="020B0400000000000000" pitchFamily="34" charset="-128"/>
                <a:ea typeface="Hiragino Sans" panose="020B0400000000000000" pitchFamily="34" charset="-128"/>
              </a:rPr>
              <a:t>粒子識別</a:t>
            </a:r>
          </a:p>
          <a:p>
            <a:pPr marL="0" indent="0">
              <a:buNone/>
            </a:pPr>
            <a:endParaRPr lang="en-US" altLang="ja-JP" sz="1800" dirty="0">
              <a:solidFill>
                <a:srgbClr val="000000"/>
              </a:solidFill>
              <a:effectLst/>
              <a:latin typeface="Hiragino Sans" panose="020B0400000000000000" pitchFamily="34" charset="-128"/>
              <a:ea typeface="Hiragino Sans" panose="020B0400000000000000" pitchFamily="34" charset="-128"/>
            </a:endParaRPr>
          </a:p>
          <a:p>
            <a:pPr marL="0" indent="0">
              <a:buNone/>
            </a:pPr>
            <a:r>
              <a:rPr lang="ja-JP" altLang="en-US" sz="1800">
                <a:solidFill>
                  <a:srgbClr val="000000"/>
                </a:solidFill>
                <a:effectLst/>
                <a:latin typeface="Hiragino Sans" panose="020B0400000000000000" pitchFamily="34" charset="-128"/>
                <a:ea typeface="Hiragino Sans" panose="020B0400000000000000" pitchFamily="34" charset="-128"/>
              </a:rPr>
              <a:t>タイム・オブ・フライト</a:t>
            </a:r>
            <a:r>
              <a:rPr lang="ja-JP" altLang="en-US" sz="1800">
                <a:solidFill>
                  <a:srgbClr val="000000"/>
                </a:solidFill>
                <a:effectLst/>
                <a:latin typeface="Helvetica" pitchFamily="2" charset="0"/>
                <a:ea typeface="Hiragino Sans" panose="020B0400000000000000" pitchFamily="34" charset="-128"/>
              </a:rPr>
              <a:t> </a:t>
            </a:r>
            <a:r>
              <a:rPr lang="en-US" altLang="ja-JP" sz="1800" dirty="0">
                <a:solidFill>
                  <a:srgbClr val="000000"/>
                </a:solidFill>
                <a:effectLst/>
                <a:latin typeface="Helvetica" pitchFamily="2" charset="0"/>
                <a:ea typeface="Hiragino Sans" panose="020B0400000000000000" pitchFamily="34" charset="-128"/>
              </a:rPr>
              <a:t>(TOF)</a:t>
            </a:r>
            <a:endParaRPr lang="ja-JP" altLang="en-US" sz="1800">
              <a:solidFill>
                <a:srgbClr val="000000"/>
              </a:solidFill>
              <a:effectLst/>
              <a:latin typeface="Hiragino Sans" panose="020B0400000000000000" pitchFamily="34" charset="-128"/>
              <a:ea typeface="Hiragino Sans" panose="020B0400000000000000" pitchFamily="34" charset="-128"/>
            </a:endParaRPr>
          </a:p>
          <a:p>
            <a:pPr marL="742950" lvl="1" indent="-285750">
              <a:buFont typeface="Arial" panose="020B0604020202020204" pitchFamily="34" charset="0"/>
              <a:buChar char="•"/>
            </a:pPr>
            <a:r>
              <a:rPr lang="ja-JP" altLang="en-US" sz="1800">
                <a:solidFill>
                  <a:srgbClr val="000000"/>
                </a:solidFill>
                <a:effectLst/>
                <a:latin typeface="Hiragino Sans" panose="020B0400000000000000" pitchFamily="34" charset="-128"/>
                <a:ea typeface="Hiragino Sans" panose="020B0400000000000000" pitchFamily="34" charset="-128"/>
              </a:rPr>
              <a:t>粒子識別</a:t>
            </a:r>
          </a:p>
          <a:p>
            <a:pPr marL="0" indent="0">
              <a:buNone/>
            </a:pPr>
            <a:endParaRPr lang="en-US" altLang="ja-JP" sz="1800" dirty="0">
              <a:solidFill>
                <a:srgbClr val="000000"/>
              </a:solidFill>
              <a:effectLst/>
              <a:latin typeface="Helvetica" pitchFamily="2" charset="0"/>
              <a:ea typeface="Hiragino Sans" panose="020B0400000000000000" pitchFamily="34" charset="-128"/>
            </a:endParaRPr>
          </a:p>
          <a:p>
            <a:pPr marL="0" indent="0">
              <a:buNone/>
            </a:pPr>
            <a:r>
              <a:rPr lang="en-US" altLang="ja-JP" sz="1800" dirty="0">
                <a:solidFill>
                  <a:srgbClr val="000000"/>
                </a:solidFill>
                <a:effectLst/>
                <a:latin typeface="Helvetica" pitchFamily="2" charset="0"/>
                <a:ea typeface="Hiragino Sans" panose="020B0400000000000000" pitchFamily="34" charset="-128"/>
              </a:rPr>
              <a:t>V0</a:t>
            </a:r>
            <a:r>
              <a:rPr lang="ja-JP" altLang="en-US" sz="1800">
                <a:solidFill>
                  <a:srgbClr val="000000"/>
                </a:solidFill>
                <a:effectLst/>
                <a:latin typeface="Hiragino Sans" panose="020B0400000000000000" pitchFamily="34" charset="-128"/>
                <a:ea typeface="Hiragino Sans" panose="020B0400000000000000" pitchFamily="34" charset="-128"/>
              </a:rPr>
              <a:t>シンチレーションカウンター</a:t>
            </a:r>
            <a:r>
              <a:rPr lang="en-US" altLang="ja-JP" sz="1800" dirty="0">
                <a:solidFill>
                  <a:srgbClr val="000000"/>
                </a:solidFill>
                <a:effectLst/>
                <a:latin typeface="Hiragino Sans" panose="020B0400000000000000" pitchFamily="34" charset="-128"/>
                <a:ea typeface="Hiragino Sans" panose="020B0400000000000000" pitchFamily="34" charset="-128"/>
              </a:rPr>
              <a:t> (V0A, V0C)</a:t>
            </a:r>
            <a:endParaRPr lang="ja-JP" altLang="en-US" sz="1800">
              <a:solidFill>
                <a:srgbClr val="000000"/>
              </a:solidFill>
              <a:effectLst/>
              <a:latin typeface="Hiragino Sans" panose="020B0400000000000000" pitchFamily="34" charset="-128"/>
              <a:ea typeface="Hiragino Sans" panose="020B0400000000000000" pitchFamily="34" charset="-128"/>
            </a:endParaRPr>
          </a:p>
          <a:p>
            <a:pPr marL="742950" lvl="1" indent="-285750">
              <a:buFont typeface="Arial" panose="020B0604020202020204" pitchFamily="34" charset="0"/>
              <a:buChar char="•"/>
            </a:pPr>
            <a:r>
              <a:rPr lang="en-US" altLang="ja-JP" sz="1800" dirty="0">
                <a:solidFill>
                  <a:srgbClr val="000000"/>
                </a:solidFill>
                <a:effectLst/>
                <a:latin typeface="Helvetica" pitchFamily="2" charset="0"/>
              </a:rPr>
              <a:t>MB &amp; HM</a:t>
            </a:r>
            <a:r>
              <a:rPr lang="ja-JP" altLang="en-US" sz="1800">
                <a:solidFill>
                  <a:srgbClr val="000000"/>
                </a:solidFill>
                <a:effectLst/>
                <a:latin typeface="Hiragino Sans" panose="020B0400000000000000" pitchFamily="34" charset="-128"/>
                <a:ea typeface="Hiragino Sans" panose="020B0400000000000000" pitchFamily="34" charset="-128"/>
              </a:rPr>
              <a:t>トリガー</a:t>
            </a:r>
            <a:endParaRPr lang="ja-JP" altLang="en-US" sz="1800">
              <a:solidFill>
                <a:srgbClr val="000000"/>
              </a:solidFill>
              <a:effectLst/>
              <a:latin typeface="Helvetica" pitchFamily="2" charset="0"/>
            </a:endParaRPr>
          </a:p>
          <a:p>
            <a:pPr marL="742950" lvl="1" indent="-285750">
              <a:buFont typeface="Arial" panose="020B0604020202020204" pitchFamily="34" charset="0"/>
              <a:buChar char="•"/>
            </a:pPr>
            <a:r>
              <a:rPr lang="ja-JP" altLang="en-US" sz="1800">
                <a:solidFill>
                  <a:srgbClr val="000000"/>
                </a:solidFill>
                <a:effectLst/>
                <a:latin typeface="Hiragino Sans" panose="020B0400000000000000" pitchFamily="34" charset="-128"/>
                <a:ea typeface="Hiragino Sans" panose="020B0400000000000000" pitchFamily="34" charset="-128"/>
              </a:rPr>
              <a:t>粒子多重度決定</a:t>
            </a:r>
          </a:p>
          <a:p>
            <a:endParaRPr lang="en-US" altLang="ja-JP" sz="1800" dirty="0"/>
          </a:p>
          <a:p>
            <a:pPr marL="0" indent="0">
              <a:buNone/>
            </a:pPr>
            <a:endParaRPr lang="en-US" altLang="ja-JP" sz="1800" dirty="0"/>
          </a:p>
          <a:p>
            <a:endParaRPr lang="en-US" sz="1800" dirty="0"/>
          </a:p>
        </p:txBody>
      </p:sp>
      <p:sp>
        <p:nvSpPr>
          <p:cNvPr id="5" name="フッター プレースホルダー 4">
            <a:extLst>
              <a:ext uri="{FF2B5EF4-FFF2-40B4-BE49-F238E27FC236}">
                <a16:creationId xmlns:a16="http://schemas.microsoft.com/office/drawing/2014/main" id="{F6B4DDC7-A4DB-9BE2-85A7-969AE8BD588D}"/>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cxnSp>
        <p:nvCxnSpPr>
          <p:cNvPr id="7" name="直線矢印コネクタ 6">
            <a:extLst>
              <a:ext uri="{FF2B5EF4-FFF2-40B4-BE49-F238E27FC236}">
                <a16:creationId xmlns:a16="http://schemas.microsoft.com/office/drawing/2014/main" id="{743B7BD2-42F4-7BB9-2FDC-524B4AC44DBF}"/>
              </a:ext>
            </a:extLst>
          </p:cNvPr>
          <p:cNvCxnSpPr>
            <a:cxnSpLocks/>
          </p:cNvCxnSpPr>
          <p:nvPr/>
        </p:nvCxnSpPr>
        <p:spPr>
          <a:xfrm flipH="1" flipV="1">
            <a:off x="10300899" y="2079731"/>
            <a:ext cx="1241532" cy="1864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35DB7852-4282-275D-4C5D-A5FD43305C61}"/>
              </a:ext>
            </a:extLst>
          </p:cNvPr>
          <p:cNvCxnSpPr>
            <a:cxnSpLocks/>
          </p:cNvCxnSpPr>
          <p:nvPr/>
        </p:nvCxnSpPr>
        <p:spPr>
          <a:xfrm flipV="1">
            <a:off x="10943252" y="1517609"/>
            <a:ext cx="0" cy="93851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線矢印コネクタ 8">
            <a:extLst>
              <a:ext uri="{FF2B5EF4-FFF2-40B4-BE49-F238E27FC236}">
                <a16:creationId xmlns:a16="http://schemas.microsoft.com/office/drawing/2014/main" id="{2B4ED46B-0780-05B7-DBCB-B95D4A0FCF40}"/>
              </a:ext>
            </a:extLst>
          </p:cNvPr>
          <p:cNvCxnSpPr>
            <a:cxnSpLocks/>
          </p:cNvCxnSpPr>
          <p:nvPr/>
        </p:nvCxnSpPr>
        <p:spPr>
          <a:xfrm flipH="1">
            <a:off x="10441153" y="1954819"/>
            <a:ext cx="917740" cy="5013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68CDFFB7-54E0-46A0-595F-B67DF6C7E623}"/>
              </a:ext>
            </a:extLst>
          </p:cNvPr>
          <p:cNvSpPr txBox="1"/>
          <p:nvPr/>
        </p:nvSpPr>
        <p:spPr>
          <a:xfrm>
            <a:off x="10793211" y="1103599"/>
            <a:ext cx="300082" cy="369332"/>
          </a:xfrm>
          <a:prstGeom prst="rect">
            <a:avLst/>
          </a:prstGeom>
          <a:noFill/>
        </p:spPr>
        <p:txBody>
          <a:bodyPr wrap="none" rtlCol="0">
            <a:spAutoFit/>
          </a:bodyPr>
          <a:lstStyle/>
          <a:p>
            <a:r>
              <a:rPr lang="en-US" dirty="0"/>
              <a:t>y</a:t>
            </a:r>
          </a:p>
        </p:txBody>
      </p:sp>
      <p:sp>
        <p:nvSpPr>
          <p:cNvPr id="11" name="テキスト ボックス 10">
            <a:extLst>
              <a:ext uri="{FF2B5EF4-FFF2-40B4-BE49-F238E27FC236}">
                <a16:creationId xmlns:a16="http://schemas.microsoft.com/office/drawing/2014/main" id="{3FE0AAD3-E343-CE16-4DC0-8AE0C65453B6}"/>
              </a:ext>
            </a:extLst>
          </p:cNvPr>
          <p:cNvSpPr txBox="1"/>
          <p:nvPr/>
        </p:nvSpPr>
        <p:spPr>
          <a:xfrm>
            <a:off x="10216462" y="2291627"/>
            <a:ext cx="300082" cy="369332"/>
          </a:xfrm>
          <a:prstGeom prst="rect">
            <a:avLst/>
          </a:prstGeom>
          <a:noFill/>
        </p:spPr>
        <p:txBody>
          <a:bodyPr wrap="none" rtlCol="0">
            <a:spAutoFit/>
          </a:bodyPr>
          <a:lstStyle/>
          <a:p>
            <a:r>
              <a:rPr lang="en-US" dirty="0"/>
              <a:t>x</a:t>
            </a:r>
          </a:p>
        </p:txBody>
      </p:sp>
      <p:sp>
        <p:nvSpPr>
          <p:cNvPr id="12" name="テキスト ボックス 11">
            <a:extLst>
              <a:ext uri="{FF2B5EF4-FFF2-40B4-BE49-F238E27FC236}">
                <a16:creationId xmlns:a16="http://schemas.microsoft.com/office/drawing/2014/main" id="{A4DD2BF3-BC4A-86D3-888E-C0D1682AEB81}"/>
              </a:ext>
            </a:extLst>
          </p:cNvPr>
          <p:cNvSpPr txBox="1"/>
          <p:nvPr/>
        </p:nvSpPr>
        <p:spPr>
          <a:xfrm>
            <a:off x="9987990" y="1811999"/>
            <a:ext cx="300082" cy="369332"/>
          </a:xfrm>
          <a:prstGeom prst="rect">
            <a:avLst/>
          </a:prstGeom>
          <a:noFill/>
        </p:spPr>
        <p:txBody>
          <a:bodyPr wrap="none" rtlCol="0">
            <a:spAutoFit/>
          </a:bodyPr>
          <a:lstStyle/>
          <a:p>
            <a:r>
              <a:rPr lang="en-US" dirty="0"/>
              <a:t>z</a:t>
            </a:r>
          </a:p>
        </p:txBody>
      </p:sp>
      <p:sp>
        <p:nvSpPr>
          <p:cNvPr id="13" name="テキスト ボックス 12">
            <a:extLst>
              <a:ext uri="{FF2B5EF4-FFF2-40B4-BE49-F238E27FC236}">
                <a16:creationId xmlns:a16="http://schemas.microsoft.com/office/drawing/2014/main" id="{9A0A31E2-A5C8-3D35-E1E8-0E61535D1E86}"/>
              </a:ext>
            </a:extLst>
          </p:cNvPr>
          <p:cNvSpPr txBox="1"/>
          <p:nvPr/>
        </p:nvSpPr>
        <p:spPr>
          <a:xfrm>
            <a:off x="9527812" y="1560495"/>
            <a:ext cx="838691" cy="369332"/>
          </a:xfrm>
          <a:prstGeom prst="rect">
            <a:avLst/>
          </a:prstGeom>
          <a:noFill/>
        </p:spPr>
        <p:txBody>
          <a:bodyPr wrap="none" rtlCol="0">
            <a:spAutoFit/>
          </a:bodyPr>
          <a:lstStyle/>
          <a:p>
            <a:r>
              <a:rPr lang="en-US" dirty="0"/>
              <a:t>A-side</a:t>
            </a:r>
          </a:p>
        </p:txBody>
      </p:sp>
      <p:sp>
        <p:nvSpPr>
          <p:cNvPr id="14" name="テキスト ボックス 13">
            <a:extLst>
              <a:ext uri="{FF2B5EF4-FFF2-40B4-BE49-F238E27FC236}">
                <a16:creationId xmlns:a16="http://schemas.microsoft.com/office/drawing/2014/main" id="{3AB2E7D3-8388-FA22-1270-06E34570C603}"/>
              </a:ext>
            </a:extLst>
          </p:cNvPr>
          <p:cNvSpPr txBox="1"/>
          <p:nvPr/>
        </p:nvSpPr>
        <p:spPr>
          <a:xfrm>
            <a:off x="11220547" y="2311033"/>
            <a:ext cx="851515" cy="369332"/>
          </a:xfrm>
          <a:prstGeom prst="rect">
            <a:avLst/>
          </a:prstGeom>
          <a:noFill/>
        </p:spPr>
        <p:txBody>
          <a:bodyPr wrap="none" rtlCol="0">
            <a:spAutoFit/>
          </a:bodyPr>
          <a:lstStyle/>
          <a:p>
            <a:r>
              <a:rPr lang="en-US" dirty="0"/>
              <a:t>C-side</a:t>
            </a:r>
          </a:p>
        </p:txBody>
      </p:sp>
      <p:sp>
        <p:nvSpPr>
          <p:cNvPr id="15" name="テキスト ボックス 14">
            <a:extLst>
              <a:ext uri="{FF2B5EF4-FFF2-40B4-BE49-F238E27FC236}">
                <a16:creationId xmlns:a16="http://schemas.microsoft.com/office/drawing/2014/main" id="{B9BAB127-4896-979D-5E10-E62FE561775F}"/>
              </a:ext>
            </a:extLst>
          </p:cNvPr>
          <p:cNvSpPr txBox="1"/>
          <p:nvPr/>
        </p:nvSpPr>
        <p:spPr>
          <a:xfrm>
            <a:off x="9146606" y="1095828"/>
            <a:ext cx="1710725" cy="369332"/>
          </a:xfrm>
          <a:prstGeom prst="rect">
            <a:avLst/>
          </a:prstGeom>
          <a:noFill/>
        </p:spPr>
        <p:txBody>
          <a:bodyPr wrap="none" rtlCol="0">
            <a:spAutoFit/>
          </a:bodyPr>
          <a:lstStyle/>
          <a:p>
            <a:r>
              <a:rPr lang="en-US" dirty="0" err="1"/>
              <a:t>磁場</a:t>
            </a:r>
            <a:r>
              <a:rPr lang="en-US" dirty="0"/>
              <a:t> : </a:t>
            </a:r>
            <a:r>
              <a:rPr lang="en-US" i="1" dirty="0"/>
              <a:t>z </a:t>
            </a:r>
            <a:r>
              <a:rPr lang="en-US" dirty="0" err="1"/>
              <a:t>軸方向</a:t>
            </a:r>
            <a:endParaRPr lang="en-US" dirty="0"/>
          </a:p>
        </p:txBody>
      </p:sp>
      <p:cxnSp>
        <p:nvCxnSpPr>
          <p:cNvPr id="16" name="直線矢印コネクタ 15">
            <a:extLst>
              <a:ext uri="{FF2B5EF4-FFF2-40B4-BE49-F238E27FC236}">
                <a16:creationId xmlns:a16="http://schemas.microsoft.com/office/drawing/2014/main" id="{2094E12E-E9A1-343F-6585-7C467615D2CB}"/>
              </a:ext>
            </a:extLst>
          </p:cNvPr>
          <p:cNvCxnSpPr>
            <a:cxnSpLocks/>
          </p:cNvCxnSpPr>
          <p:nvPr/>
        </p:nvCxnSpPr>
        <p:spPr>
          <a:xfrm>
            <a:off x="4267200" y="4489528"/>
            <a:ext cx="2781300" cy="5187"/>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E5397064-5D63-2174-91EB-5F01A33BEF47}"/>
              </a:ext>
            </a:extLst>
          </p:cNvPr>
          <p:cNvCxnSpPr>
            <a:cxnSpLocks/>
          </p:cNvCxnSpPr>
          <p:nvPr/>
        </p:nvCxnSpPr>
        <p:spPr>
          <a:xfrm>
            <a:off x="5274365" y="3299791"/>
            <a:ext cx="2376295" cy="765960"/>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1667BA03-CD29-FA2C-CC20-29C524EBB385}"/>
              </a:ext>
            </a:extLst>
          </p:cNvPr>
          <p:cNvCxnSpPr>
            <a:cxnSpLocks/>
          </p:cNvCxnSpPr>
          <p:nvPr/>
        </p:nvCxnSpPr>
        <p:spPr>
          <a:xfrm>
            <a:off x="3379304" y="1811999"/>
            <a:ext cx="4271356" cy="1947201"/>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21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577BBDF-9803-4B85-EE0F-8BFFF59F2512}"/>
              </a:ext>
            </a:extLst>
          </p:cNvPr>
          <p:cNvSpPr>
            <a:spLocks noGrp="1"/>
          </p:cNvSpPr>
          <p:nvPr>
            <p:ph sz="quarter" idx="10"/>
          </p:nvPr>
        </p:nvSpPr>
        <p:spPr/>
        <p:txBody>
          <a:bodyPr/>
          <a:lstStyle/>
          <a:p>
            <a:r>
              <a:rPr lang="en-US" dirty="0" err="1"/>
              <a:t>事象選択</a:t>
            </a:r>
            <a:endParaRPr lang="en-US" dirty="0"/>
          </a:p>
        </p:txBody>
      </p:sp>
      <p:sp>
        <p:nvSpPr>
          <p:cNvPr id="3" name="スライド番号プレースホルダー 2">
            <a:extLst>
              <a:ext uri="{FF2B5EF4-FFF2-40B4-BE49-F238E27FC236}">
                <a16:creationId xmlns:a16="http://schemas.microsoft.com/office/drawing/2014/main" id="{D57010DB-584A-D8B0-DC69-863A92ED953E}"/>
              </a:ext>
            </a:extLst>
          </p:cNvPr>
          <p:cNvSpPr>
            <a:spLocks noGrp="1"/>
          </p:cNvSpPr>
          <p:nvPr>
            <p:ph type="sldNum" sz="quarter" idx="4"/>
          </p:nvPr>
        </p:nvSpPr>
        <p:spPr/>
        <p:txBody>
          <a:bodyPr/>
          <a:lstStyle/>
          <a:p>
            <a:fld id="{2066355A-084C-D24E-9AD2-7E4FC41EA627}" type="slidenum">
              <a:rPr lang="en-US" smtClean="0"/>
              <a:pPr/>
              <a:t>31</a:t>
            </a:fld>
            <a:endParaRPr lang="en-US" dirty="0"/>
          </a:p>
        </p:txBody>
      </p:sp>
      <p:sp>
        <p:nvSpPr>
          <p:cNvPr id="4" name="テキスト プレースホルダー 3">
            <a:extLst>
              <a:ext uri="{FF2B5EF4-FFF2-40B4-BE49-F238E27FC236}">
                <a16:creationId xmlns:a16="http://schemas.microsoft.com/office/drawing/2014/main" id="{82B4FE95-0C9B-3D52-14E7-7FCF4142C520}"/>
              </a:ext>
            </a:extLst>
          </p:cNvPr>
          <p:cNvSpPr>
            <a:spLocks noGrp="1"/>
          </p:cNvSpPr>
          <p:nvPr>
            <p:ph type="body" sz="quarter" idx="11"/>
          </p:nvPr>
        </p:nvSpPr>
        <p:spPr/>
        <p:txBody>
          <a:bodyPr>
            <a:normAutofit/>
          </a:bodyPr>
          <a:lstStyle/>
          <a:p>
            <a:r>
              <a:rPr lang="en-US" altLang="ja-JP" sz="1800" dirty="0">
                <a:solidFill>
                  <a:srgbClr val="000000"/>
                </a:solidFill>
                <a:latin typeface="Hiragino Kaku Gothic Pro W3" panose="020B0300000000000000" pitchFamily="34" charset="-128"/>
                <a:ea typeface="Hiragino Kaku Gothic Pro W3" panose="020B0300000000000000" pitchFamily="34" charset="-128"/>
              </a:rPr>
              <a:t>V0</a:t>
            </a:r>
            <a:r>
              <a:rPr lang="ja-JP" altLang="en-US" sz="1800">
                <a:solidFill>
                  <a:srgbClr val="000000"/>
                </a:solidFill>
                <a:latin typeface="Hiragino Kaku Gothic Pro W3" panose="020B0300000000000000" pitchFamily="34" charset="-128"/>
                <a:ea typeface="Hiragino Kaku Gothic Pro W3" panose="020B0300000000000000" pitchFamily="34" charset="-128"/>
              </a:rPr>
              <a:t>シンチ：</a:t>
            </a:r>
            <a:r>
              <a:rPr lang="en-US" altLang="ja-JP" sz="1800" dirty="0">
                <a:solidFill>
                  <a:srgbClr val="000000"/>
                </a:solidFill>
                <a:latin typeface="Hiragino Kaku Gothic Pro W3" panose="020B0300000000000000" pitchFamily="34" charset="-128"/>
                <a:ea typeface="Hiragino Kaku Gothic Pro W3" panose="020B0300000000000000" pitchFamily="34" charset="-128"/>
              </a:rPr>
              <a:t>A-side, C-side</a:t>
            </a:r>
            <a:r>
              <a:rPr lang="ja-JP" altLang="en-US" sz="1800">
                <a:solidFill>
                  <a:srgbClr val="000000"/>
                </a:solidFill>
                <a:latin typeface="Hiragino Kaku Gothic Pro W3" panose="020B0300000000000000" pitchFamily="34" charset="-128"/>
                <a:ea typeface="Hiragino Kaku Gothic Pro W3" panose="020B0300000000000000" pitchFamily="34" charset="-128"/>
              </a:rPr>
              <a:t>に配置</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r>
              <a:rPr lang="en-US" altLang="ja-JP" sz="1800" dirty="0">
                <a:solidFill>
                  <a:srgbClr val="000000"/>
                </a:solidFill>
                <a:latin typeface="Hiragino Kaku Gothic Pro W3" panose="020B0300000000000000" pitchFamily="34" charset="-128"/>
                <a:ea typeface="Hiragino Kaku Gothic Pro W3" panose="020B0300000000000000" pitchFamily="34" charset="-128"/>
              </a:rPr>
              <a:t>MB</a:t>
            </a:r>
            <a:r>
              <a:rPr lang="ja-JP" altLang="en-US" sz="1800">
                <a:solidFill>
                  <a:srgbClr val="000000"/>
                </a:solidFill>
                <a:latin typeface="Hiragino Kaku Gothic Pro W3" panose="020B0300000000000000" pitchFamily="34" charset="-128"/>
                <a:ea typeface="Hiragino Kaku Gothic Pro W3" panose="020B0300000000000000" pitchFamily="34" charset="-128"/>
              </a:rPr>
              <a:t>トリガー</a:t>
            </a:r>
            <a:r>
              <a:rPr lang="en-US" altLang="ja-JP" sz="1800" dirty="0">
                <a:solidFill>
                  <a:srgbClr val="000000"/>
                </a:solidFill>
                <a:latin typeface="Hiragino Kaku Gothic Pro W3" panose="020B0300000000000000" pitchFamily="34" charset="-128"/>
                <a:ea typeface="Hiragino Kaku Gothic Pro W3" panose="020B0300000000000000" pitchFamily="34" charset="-128"/>
              </a:rPr>
              <a:t> </a:t>
            </a:r>
            <a:r>
              <a:rPr lang="ja-JP" altLang="en-US" sz="1800">
                <a:solidFill>
                  <a:srgbClr val="000000"/>
                </a:solidFill>
                <a:latin typeface="Hiragino Kaku Gothic Pro W3" panose="020B0300000000000000" pitchFamily="34" charset="-128"/>
                <a:ea typeface="Hiragino Kaku Gothic Pro W3" panose="020B0300000000000000" pitchFamily="34" charset="-128"/>
              </a:rPr>
              <a:t>両方のコインシデンスでトリガー</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r>
              <a:rPr lang="en-US" altLang="ja-JP" sz="1800" dirty="0">
                <a:solidFill>
                  <a:srgbClr val="000000"/>
                </a:solidFill>
                <a:latin typeface="Hiragino Kaku Gothic Pro W3" panose="020B0300000000000000" pitchFamily="34" charset="-128"/>
                <a:ea typeface="Hiragino Kaku Gothic Pro W3" panose="020B0300000000000000" pitchFamily="34" charset="-128"/>
              </a:rPr>
              <a:t>HM</a:t>
            </a:r>
            <a:r>
              <a:rPr lang="ja-JP" altLang="en-US" sz="1800">
                <a:solidFill>
                  <a:srgbClr val="000000"/>
                </a:solidFill>
                <a:latin typeface="Hiragino Kaku Gothic Pro W3" panose="020B0300000000000000" pitchFamily="34" charset="-128"/>
                <a:ea typeface="Hiragino Kaku Gothic Pro W3" panose="020B0300000000000000" pitchFamily="34" charset="-128"/>
              </a:rPr>
              <a:t>トリガー</a:t>
            </a:r>
            <a:r>
              <a:rPr lang="en-US" altLang="ja-JP" sz="1800" dirty="0">
                <a:solidFill>
                  <a:srgbClr val="000000"/>
                </a:solidFill>
                <a:latin typeface="Hiragino Kaku Gothic Pro W3" panose="020B0300000000000000" pitchFamily="34" charset="-128"/>
                <a:ea typeface="Hiragino Kaku Gothic Pro W3" panose="020B0300000000000000" pitchFamily="34" charset="-128"/>
              </a:rPr>
              <a:t> </a:t>
            </a:r>
            <a:r>
              <a:rPr lang="ja-JP" altLang="en-US" sz="1800">
                <a:solidFill>
                  <a:srgbClr val="000000"/>
                </a:solidFill>
                <a:latin typeface="Hiragino Kaku Gothic Pro W3" panose="020B0300000000000000" pitchFamily="34" charset="-128"/>
                <a:ea typeface="Hiragino Kaku Gothic Pro W3" panose="020B0300000000000000" pitchFamily="34" charset="-128"/>
              </a:rPr>
              <a:t>全事象のうち</a:t>
            </a:r>
            <a:r>
              <a:rPr lang="en-US" altLang="ja-JP" sz="1800" dirty="0">
                <a:solidFill>
                  <a:srgbClr val="000000"/>
                </a:solidFill>
                <a:latin typeface="Hiragino Kaku Gothic Pro W3" panose="020B0300000000000000" pitchFamily="34" charset="-128"/>
                <a:ea typeface="Hiragino Kaku Gothic Pro W3" panose="020B0300000000000000" pitchFamily="34" charset="-128"/>
              </a:rPr>
              <a:t>top 1%</a:t>
            </a:r>
            <a:r>
              <a:rPr lang="ja-JP" altLang="en-US" sz="1800">
                <a:solidFill>
                  <a:srgbClr val="000000"/>
                </a:solidFill>
                <a:latin typeface="Hiragino Kaku Gothic Pro W3" panose="020B0300000000000000" pitchFamily="34" charset="-128"/>
                <a:ea typeface="Hiragino Kaku Gothic Pro W3" panose="020B0300000000000000" pitchFamily="34" charset="-128"/>
              </a:rPr>
              <a:t>の高粒子多重度事象を選択的に取得</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lvl="1"/>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解析に用いるのは</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0-0.1%</a:t>
            </a:r>
            <a:r>
              <a:rPr lang="ja-JP" altLang="en-US" sz="1800">
                <a:solidFill>
                  <a:srgbClr val="000000"/>
                </a:solidFill>
                <a:latin typeface="Hiragino Kaku Gothic Pro W3" panose="020B0300000000000000" pitchFamily="34" charset="-128"/>
                <a:ea typeface="Hiragino Kaku Gothic Pro W3" panose="020B0300000000000000" pitchFamily="34" charset="-128"/>
              </a:rPr>
              <a:t>の事象</a:t>
            </a:r>
            <a:r>
              <a:rPr lang="en-US" altLang="ja-JP" sz="1800" dirty="0">
                <a:solidFill>
                  <a:srgbClr val="000000"/>
                </a:solidFill>
                <a:latin typeface="Hiragino Kaku Gothic Pro W3" panose="020B0300000000000000" pitchFamily="34" charset="-128"/>
                <a:ea typeface="Hiragino Kaku Gothic Pro W3" panose="020B0300000000000000" pitchFamily="34" charset="-128"/>
              </a:rPr>
              <a:t>(</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マルチプリシティ分布が</a:t>
            </a:r>
            <a:r>
              <a:rPr lang="ja-JP" altLang="en-US" sz="1800">
                <a:solidFill>
                  <a:srgbClr val="000000"/>
                </a:solidFill>
                <a:latin typeface="Hiragino Kaku Gothic Pro W3" panose="020B0300000000000000" pitchFamily="34" charset="-128"/>
                <a:ea typeface="Hiragino Kaku Gothic Pro W3" panose="020B0300000000000000" pitchFamily="34" charset="-128"/>
              </a:rPr>
              <a:t>フラットなところ</a:t>
            </a:r>
            <a:r>
              <a:rPr lang="en-US" altLang="ja-JP" sz="1800" dirty="0">
                <a:solidFill>
                  <a:srgbClr val="000000"/>
                </a:solidFill>
                <a:latin typeface="Hiragino Kaku Gothic Pro W3" panose="020B0300000000000000" pitchFamily="34" charset="-128"/>
                <a:ea typeface="Hiragino Kaku Gothic Pro W3" panose="020B0300000000000000" pitchFamily="34" charset="-128"/>
              </a:rPr>
              <a:t>)</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9CFBBE97-2D7D-9E4A-FDC4-83A55D2142E3}"/>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88363F4F-8330-B794-386E-6360E5436E78}"/>
              </a:ext>
            </a:extLst>
          </p:cNvPr>
          <p:cNvPicPr>
            <a:picLocks noChangeAspect="1"/>
          </p:cNvPicPr>
          <p:nvPr/>
        </p:nvPicPr>
        <p:blipFill rotWithShape="1">
          <a:blip r:embed="rId2"/>
          <a:srcRect r="49145"/>
          <a:stretch/>
        </p:blipFill>
        <p:spPr>
          <a:xfrm>
            <a:off x="5887790" y="3041544"/>
            <a:ext cx="3952682" cy="2923482"/>
          </a:xfrm>
          <a:prstGeom prst="rect">
            <a:avLst/>
          </a:prstGeom>
        </p:spPr>
      </p:pic>
      <p:pic>
        <p:nvPicPr>
          <p:cNvPr id="7" name="図 6">
            <a:extLst>
              <a:ext uri="{FF2B5EF4-FFF2-40B4-BE49-F238E27FC236}">
                <a16:creationId xmlns:a16="http://schemas.microsoft.com/office/drawing/2014/main" id="{2A936893-CFB6-E1F1-16E3-2F9CEB07E97D}"/>
              </a:ext>
            </a:extLst>
          </p:cNvPr>
          <p:cNvPicPr>
            <a:picLocks noChangeAspect="1"/>
          </p:cNvPicPr>
          <p:nvPr/>
        </p:nvPicPr>
        <p:blipFill>
          <a:blip r:embed="rId3"/>
          <a:stretch>
            <a:fillRect/>
          </a:stretch>
        </p:blipFill>
        <p:spPr>
          <a:xfrm rot="5400000">
            <a:off x="2724660" y="2502398"/>
            <a:ext cx="2627395" cy="4115284"/>
          </a:xfrm>
          <a:prstGeom prst="rect">
            <a:avLst/>
          </a:prstGeom>
        </p:spPr>
      </p:pic>
      <p:sp>
        <p:nvSpPr>
          <p:cNvPr id="8" name="テキスト ボックス 7">
            <a:extLst>
              <a:ext uri="{FF2B5EF4-FFF2-40B4-BE49-F238E27FC236}">
                <a16:creationId xmlns:a16="http://schemas.microsoft.com/office/drawing/2014/main" id="{BFF4B368-ED46-DFC9-7819-D2A86A39F926}"/>
              </a:ext>
            </a:extLst>
          </p:cNvPr>
          <p:cNvSpPr txBox="1"/>
          <p:nvPr/>
        </p:nvSpPr>
        <p:spPr>
          <a:xfrm>
            <a:off x="2954249" y="2897257"/>
            <a:ext cx="5724644" cy="369332"/>
          </a:xfrm>
          <a:prstGeom prst="rect">
            <a:avLst/>
          </a:prstGeom>
          <a:noFill/>
        </p:spPr>
        <p:txBody>
          <a:bodyPr wrap="none" rtlCol="0">
            <a:spAutoFit/>
          </a:bodyPr>
          <a:lstStyle/>
          <a:p>
            <a:r>
              <a:rPr lang="en-US" dirty="0" err="1">
                <a:latin typeface="Hiragino Sans W4" panose="020B0400000000000000" pitchFamily="34" charset="-128"/>
                <a:ea typeface="Hiragino Sans W4" panose="020B0400000000000000" pitchFamily="34" charset="-128"/>
              </a:rPr>
              <a:t>マルチプリシティ分布</a:t>
            </a:r>
            <a:r>
              <a:rPr lang="ja-JP" altLang="en-US">
                <a:latin typeface="Hiragino Sans W4" panose="020B0400000000000000" pitchFamily="34" charset="-128"/>
                <a:ea typeface="Hiragino Sans W4" panose="020B0400000000000000" pitchFamily="34" charset="-128"/>
              </a:rPr>
              <a:t>　　　　　　　　　</a:t>
            </a:r>
            <a:r>
              <a:rPr lang="ja-JP" altLang="en-US">
                <a:solidFill>
                  <a:srgbClr val="000000"/>
                </a:solidFill>
                <a:effectLst/>
                <a:latin typeface="Hiragino Sans W4" panose="020B0400000000000000" pitchFamily="34" charset="-128"/>
                <a:ea typeface="Hiragino Sans W4" panose="020B0400000000000000" pitchFamily="34" charset="-128"/>
              </a:rPr>
              <a:t>電荷量分布</a:t>
            </a:r>
            <a:endParaRPr lang="en-US" dirty="0">
              <a:latin typeface="Hiragino Sans W4" panose="020B0400000000000000" pitchFamily="34" charset="-128"/>
              <a:ea typeface="Hiragino Sans W4" panose="020B0400000000000000" pitchFamily="34" charset="-128"/>
            </a:endParaRPr>
          </a:p>
        </p:txBody>
      </p:sp>
      <p:sp>
        <p:nvSpPr>
          <p:cNvPr id="9" name="テキスト ボックス 8">
            <a:extLst>
              <a:ext uri="{FF2B5EF4-FFF2-40B4-BE49-F238E27FC236}">
                <a16:creationId xmlns:a16="http://schemas.microsoft.com/office/drawing/2014/main" id="{36EE1560-9C61-FA7A-0F85-ABFEBCE679BE}"/>
              </a:ext>
            </a:extLst>
          </p:cNvPr>
          <p:cNvSpPr txBox="1"/>
          <p:nvPr/>
        </p:nvSpPr>
        <p:spPr>
          <a:xfrm>
            <a:off x="4173461" y="3457230"/>
            <a:ext cx="1669230" cy="584775"/>
          </a:xfrm>
          <a:prstGeom prst="rect">
            <a:avLst/>
          </a:prstGeom>
          <a:noFill/>
        </p:spPr>
        <p:txBody>
          <a:bodyPr wrap="square" rtlCol="0">
            <a:spAutoFit/>
          </a:bodyPr>
          <a:lstStyle/>
          <a:p>
            <a:r>
              <a:rPr lang="en-US" sz="1600" dirty="0">
                <a:solidFill>
                  <a:srgbClr val="0432FF"/>
                </a:solidFill>
              </a:rPr>
              <a:t>Minimum-bias</a:t>
            </a:r>
          </a:p>
          <a:p>
            <a:r>
              <a:rPr lang="en-US" sz="1600" dirty="0">
                <a:solidFill>
                  <a:srgbClr val="FF0000"/>
                </a:solidFill>
              </a:rPr>
              <a:t>High-multiplicity</a:t>
            </a:r>
          </a:p>
        </p:txBody>
      </p:sp>
      <p:sp>
        <p:nvSpPr>
          <p:cNvPr id="10" name="テキスト ボックス 9">
            <a:extLst>
              <a:ext uri="{FF2B5EF4-FFF2-40B4-BE49-F238E27FC236}">
                <a16:creationId xmlns:a16="http://schemas.microsoft.com/office/drawing/2014/main" id="{3C4459A7-3F9E-5E18-224B-1E0D8A29966B}"/>
              </a:ext>
            </a:extLst>
          </p:cNvPr>
          <p:cNvSpPr txBox="1"/>
          <p:nvPr/>
        </p:nvSpPr>
        <p:spPr>
          <a:xfrm>
            <a:off x="8133898" y="4062137"/>
            <a:ext cx="1285657" cy="369332"/>
          </a:xfrm>
          <a:prstGeom prst="rect">
            <a:avLst/>
          </a:prstGeom>
          <a:solidFill>
            <a:schemeClr val="bg1"/>
          </a:solidFill>
        </p:spPr>
        <p:txBody>
          <a:bodyPr wrap="square">
            <a:spAutoFit/>
          </a:bodyPr>
          <a:lstStyle/>
          <a:p>
            <a:r>
              <a:rPr lang="en-US" altLang="ja-JP" dirty="0">
                <a:solidFill>
                  <a:srgbClr val="FF0000"/>
                </a:solidFill>
                <a:effectLst/>
                <a:latin typeface="Hiragino Sans W4" panose="020B0400000000000000" pitchFamily="34" charset="-128"/>
                <a:ea typeface="Hiragino Sans W4" panose="020B0400000000000000" pitchFamily="34" charset="-128"/>
              </a:rPr>
              <a:t>0 - </a:t>
            </a:r>
            <a:r>
              <a:rPr lang="ja-JP" altLang="en-US">
                <a:solidFill>
                  <a:srgbClr val="FF0000"/>
                </a:solidFill>
                <a:effectLst/>
                <a:latin typeface="Hiragino Sans W4" panose="020B0400000000000000" pitchFamily="34" charset="-128"/>
                <a:ea typeface="Hiragino Sans W4" panose="020B0400000000000000" pitchFamily="34" charset="-128"/>
              </a:rPr>
              <a:t>０</a:t>
            </a:r>
            <a:r>
              <a:rPr lang="en-US" altLang="ja-JP" dirty="0">
                <a:solidFill>
                  <a:srgbClr val="FF0000"/>
                </a:solidFill>
                <a:effectLst/>
                <a:latin typeface="Hiragino Sans W4" panose="020B0400000000000000" pitchFamily="34" charset="-128"/>
                <a:ea typeface="Hiragino Sans W4" panose="020B0400000000000000" pitchFamily="34" charset="-128"/>
              </a:rPr>
              <a:t>.1%</a:t>
            </a:r>
          </a:p>
        </p:txBody>
      </p:sp>
      <p:sp>
        <p:nvSpPr>
          <p:cNvPr id="11" name="テキスト ボックス 10">
            <a:extLst>
              <a:ext uri="{FF2B5EF4-FFF2-40B4-BE49-F238E27FC236}">
                <a16:creationId xmlns:a16="http://schemas.microsoft.com/office/drawing/2014/main" id="{5ED86953-DAF9-4327-33E0-17303191662F}"/>
              </a:ext>
            </a:extLst>
          </p:cNvPr>
          <p:cNvSpPr txBox="1"/>
          <p:nvPr/>
        </p:nvSpPr>
        <p:spPr>
          <a:xfrm>
            <a:off x="4597350" y="4062137"/>
            <a:ext cx="1245836" cy="369332"/>
          </a:xfrm>
          <a:prstGeom prst="rect">
            <a:avLst/>
          </a:prstGeom>
          <a:solidFill>
            <a:schemeClr val="bg1"/>
          </a:solidFill>
        </p:spPr>
        <p:txBody>
          <a:bodyPr wrap="square">
            <a:spAutoFit/>
          </a:bodyPr>
          <a:lstStyle/>
          <a:p>
            <a:r>
              <a:rPr lang="en-US" altLang="ja-JP" dirty="0">
                <a:solidFill>
                  <a:srgbClr val="FF0000"/>
                </a:solidFill>
                <a:effectLst/>
                <a:latin typeface="Hiragino Sans W4" panose="020B0400000000000000" pitchFamily="34" charset="-128"/>
                <a:ea typeface="Hiragino Sans W4" panose="020B0400000000000000" pitchFamily="34" charset="-128"/>
              </a:rPr>
              <a:t>0 - </a:t>
            </a:r>
            <a:r>
              <a:rPr lang="ja-JP" altLang="en-US">
                <a:solidFill>
                  <a:srgbClr val="FF0000"/>
                </a:solidFill>
                <a:effectLst/>
                <a:latin typeface="Hiragino Sans W4" panose="020B0400000000000000" pitchFamily="34" charset="-128"/>
                <a:ea typeface="Hiragino Sans W4" panose="020B0400000000000000" pitchFamily="34" charset="-128"/>
              </a:rPr>
              <a:t>０</a:t>
            </a:r>
            <a:r>
              <a:rPr lang="en-US" altLang="ja-JP" dirty="0">
                <a:solidFill>
                  <a:srgbClr val="FF0000"/>
                </a:solidFill>
                <a:effectLst/>
                <a:latin typeface="Hiragino Sans W4" panose="020B0400000000000000" pitchFamily="34" charset="-128"/>
                <a:ea typeface="Hiragino Sans W4" panose="020B0400000000000000" pitchFamily="34" charset="-128"/>
              </a:rPr>
              <a:t>.1%</a:t>
            </a:r>
            <a:endParaRPr lang="en-US" dirty="0">
              <a:solidFill>
                <a:srgbClr val="FF0000"/>
              </a:solidFill>
            </a:endParaRPr>
          </a:p>
        </p:txBody>
      </p:sp>
    </p:spTree>
    <p:extLst>
      <p:ext uri="{BB962C8B-B14F-4D97-AF65-F5344CB8AC3E}">
        <p14:creationId xmlns:p14="http://schemas.microsoft.com/office/powerpoint/2010/main" val="1109690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15762BE-8165-2BCB-1B9B-C4C291539597}"/>
              </a:ext>
            </a:extLst>
          </p:cNvPr>
          <p:cNvSpPr>
            <a:spLocks noGrp="1"/>
          </p:cNvSpPr>
          <p:nvPr>
            <p:ph sz="quarter" idx="10"/>
          </p:nvPr>
        </p:nvSpPr>
        <p:spPr/>
        <p:txBody>
          <a:bodyPr/>
          <a:lstStyle/>
          <a:p>
            <a:r>
              <a:rPr lang="ja-JP" altLang="en-US" sz="3600"/>
              <a:t>ペア解析</a:t>
            </a:r>
            <a:endParaRPr lang="en-US" altLang="ja-JP" sz="3600" dirty="0"/>
          </a:p>
          <a:p>
            <a:endParaRPr lang="en-US" dirty="0"/>
          </a:p>
        </p:txBody>
      </p:sp>
      <p:sp>
        <p:nvSpPr>
          <p:cNvPr id="3" name="スライド番号プレースホルダー 2">
            <a:extLst>
              <a:ext uri="{FF2B5EF4-FFF2-40B4-BE49-F238E27FC236}">
                <a16:creationId xmlns:a16="http://schemas.microsoft.com/office/drawing/2014/main" id="{40D6D68B-ABD5-BE5D-1864-2380D777EF9B}"/>
              </a:ext>
            </a:extLst>
          </p:cNvPr>
          <p:cNvSpPr>
            <a:spLocks noGrp="1"/>
          </p:cNvSpPr>
          <p:nvPr>
            <p:ph type="sldNum" sz="quarter" idx="4"/>
          </p:nvPr>
        </p:nvSpPr>
        <p:spPr/>
        <p:txBody>
          <a:bodyPr/>
          <a:lstStyle/>
          <a:p>
            <a:fld id="{2066355A-084C-D24E-9AD2-7E4FC41EA627}" type="slidenum">
              <a:rPr lang="en-US" smtClean="0"/>
              <a:pPr/>
              <a:t>32</a:t>
            </a:fld>
            <a:endParaRPr lang="en-US" dirty="0"/>
          </a:p>
        </p:txBody>
      </p:sp>
      <p:sp>
        <p:nvSpPr>
          <p:cNvPr id="4" name="テキスト プレースホルダー 3">
            <a:extLst>
              <a:ext uri="{FF2B5EF4-FFF2-40B4-BE49-F238E27FC236}">
                <a16:creationId xmlns:a16="http://schemas.microsoft.com/office/drawing/2014/main" id="{6804DA7D-1C1A-25EC-ED70-071A5C0CE422}"/>
              </a:ext>
            </a:extLst>
          </p:cNvPr>
          <p:cNvSpPr>
            <a:spLocks noGrp="1"/>
          </p:cNvSpPr>
          <p:nvPr>
            <p:ph type="body" sz="quarter" idx="11"/>
          </p:nvPr>
        </p:nvSpPr>
        <p:spPr/>
        <p:txBody>
          <a:bodyPr>
            <a:normAutofit/>
          </a:bodyPr>
          <a:lstStyle/>
          <a:p>
            <a:r>
              <a:rPr lang="en-US" altLang="ja-JP" sz="1800" dirty="0" err="1"/>
              <a:t>選んだe</a:t>
            </a:r>
            <a:r>
              <a:rPr lang="en-US" altLang="ja-JP" sz="1800" baseline="30000" dirty="0"/>
              <a:t>+</a:t>
            </a:r>
            <a:r>
              <a:rPr lang="en-US" altLang="ja-JP" sz="1800" dirty="0"/>
              <a:t>, e</a:t>
            </a:r>
            <a:r>
              <a:rPr lang="en-US" altLang="ja-JP" sz="1800" baseline="30000" dirty="0"/>
              <a:t>-</a:t>
            </a:r>
            <a:r>
              <a:rPr lang="ja-JP" altLang="en-US" sz="1800"/>
              <a:t>で不変質量を組む</a:t>
            </a:r>
            <a:endParaRPr lang="en-US" altLang="ja-JP" sz="1800" dirty="0"/>
          </a:p>
          <a:p>
            <a:endParaRPr lang="en-US" altLang="ja-JP" sz="1800" dirty="0"/>
          </a:p>
          <a:p>
            <a:r>
              <a:rPr lang="en-US" altLang="ja-JP" sz="1800" dirty="0" err="1"/>
              <a:t>シグナル</a:t>
            </a:r>
            <a:endParaRPr lang="en-US" altLang="ja-JP" sz="1800" dirty="0"/>
          </a:p>
          <a:p>
            <a:pPr marL="0" indent="0">
              <a:buNone/>
            </a:pPr>
            <a:endParaRPr lang="en-US" altLang="ja-JP" sz="1800" dirty="0"/>
          </a:p>
          <a:p>
            <a:r>
              <a:rPr lang="en-US" altLang="ja-JP" sz="1800" dirty="0" err="1"/>
              <a:t>バックグラウンド</a:t>
            </a:r>
            <a:endParaRPr lang="en-US" altLang="ja-JP" sz="1800" dirty="0"/>
          </a:p>
          <a:p>
            <a:endParaRPr lang="en-US" altLang="ja-JP" sz="1800" dirty="0"/>
          </a:p>
          <a:p>
            <a:r>
              <a:rPr lang="en-US" altLang="ja-JP" sz="1800" dirty="0" err="1"/>
              <a:t>アクセプタンスの補正効果を考慮</a:t>
            </a:r>
            <a:endParaRPr lang="en-US" altLang="ja-JP" sz="1800" dirty="0"/>
          </a:p>
          <a:p>
            <a:endParaRPr lang="en-US" sz="1800" dirty="0"/>
          </a:p>
        </p:txBody>
      </p:sp>
      <p:sp>
        <p:nvSpPr>
          <p:cNvPr id="5" name="フッター プレースホルダー 4">
            <a:extLst>
              <a:ext uri="{FF2B5EF4-FFF2-40B4-BE49-F238E27FC236}">
                <a16:creationId xmlns:a16="http://schemas.microsoft.com/office/drawing/2014/main" id="{A034CA12-1A89-5708-A2B1-3598AFF6F656}"/>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5387585A-0703-1AAF-F477-AB07766016AD}"/>
              </a:ext>
            </a:extLst>
          </p:cNvPr>
          <p:cNvPicPr>
            <a:picLocks noChangeAspect="1"/>
          </p:cNvPicPr>
          <p:nvPr/>
        </p:nvPicPr>
        <p:blipFill rotWithShape="1">
          <a:blip r:embed="rId2"/>
          <a:srcRect l="18345" t="8328" r="22207" b="80051"/>
          <a:stretch/>
        </p:blipFill>
        <p:spPr>
          <a:xfrm>
            <a:off x="3394728" y="2483195"/>
            <a:ext cx="2242320" cy="484136"/>
          </a:xfrm>
          <a:prstGeom prst="rect">
            <a:avLst/>
          </a:prstGeom>
        </p:spPr>
      </p:pic>
      <p:pic>
        <p:nvPicPr>
          <p:cNvPr id="7" name="図 6">
            <a:extLst>
              <a:ext uri="{FF2B5EF4-FFF2-40B4-BE49-F238E27FC236}">
                <a16:creationId xmlns:a16="http://schemas.microsoft.com/office/drawing/2014/main" id="{BE56BE16-E977-5761-9C1F-C3497779404D}"/>
              </a:ext>
            </a:extLst>
          </p:cNvPr>
          <p:cNvPicPr>
            <a:picLocks noChangeAspect="1"/>
          </p:cNvPicPr>
          <p:nvPr/>
        </p:nvPicPr>
        <p:blipFill rotWithShape="1">
          <a:blip r:embed="rId2"/>
          <a:srcRect t="47150" b="32375"/>
          <a:stretch/>
        </p:blipFill>
        <p:spPr>
          <a:xfrm>
            <a:off x="2139626" y="3607869"/>
            <a:ext cx="3771900" cy="852918"/>
          </a:xfrm>
          <a:prstGeom prst="rect">
            <a:avLst/>
          </a:prstGeom>
        </p:spPr>
      </p:pic>
      <p:pic>
        <p:nvPicPr>
          <p:cNvPr id="8" name="図 7">
            <a:extLst>
              <a:ext uri="{FF2B5EF4-FFF2-40B4-BE49-F238E27FC236}">
                <a16:creationId xmlns:a16="http://schemas.microsoft.com/office/drawing/2014/main" id="{1B734029-FEF6-5EC5-D043-94954E0A50A3}"/>
              </a:ext>
            </a:extLst>
          </p:cNvPr>
          <p:cNvPicPr>
            <a:picLocks noChangeAspect="1"/>
          </p:cNvPicPr>
          <p:nvPr/>
        </p:nvPicPr>
        <p:blipFill rotWithShape="1">
          <a:blip r:embed="rId2"/>
          <a:srcRect l="18345" t="88378"/>
          <a:stretch/>
        </p:blipFill>
        <p:spPr>
          <a:xfrm>
            <a:off x="2346126" y="1842657"/>
            <a:ext cx="3079931" cy="484136"/>
          </a:xfrm>
          <a:prstGeom prst="rect">
            <a:avLst/>
          </a:prstGeom>
        </p:spPr>
      </p:pic>
      <p:pic>
        <p:nvPicPr>
          <p:cNvPr id="9" name="図 8">
            <a:extLst>
              <a:ext uri="{FF2B5EF4-FFF2-40B4-BE49-F238E27FC236}">
                <a16:creationId xmlns:a16="http://schemas.microsoft.com/office/drawing/2014/main" id="{53463305-2E33-A16F-D336-53DD07256017}"/>
              </a:ext>
            </a:extLst>
          </p:cNvPr>
          <p:cNvPicPr>
            <a:picLocks noChangeAspect="1"/>
          </p:cNvPicPr>
          <p:nvPr/>
        </p:nvPicPr>
        <p:blipFill rotWithShape="1">
          <a:blip r:embed="rId2"/>
          <a:srcRect l="32982" t="87713" r="50489"/>
          <a:stretch/>
        </p:blipFill>
        <p:spPr>
          <a:xfrm>
            <a:off x="4515888" y="1158618"/>
            <a:ext cx="623455" cy="511841"/>
          </a:xfrm>
          <a:prstGeom prst="rect">
            <a:avLst/>
          </a:prstGeom>
        </p:spPr>
      </p:pic>
      <p:pic>
        <p:nvPicPr>
          <p:cNvPr id="10" name="図 9">
            <a:extLst>
              <a:ext uri="{FF2B5EF4-FFF2-40B4-BE49-F238E27FC236}">
                <a16:creationId xmlns:a16="http://schemas.microsoft.com/office/drawing/2014/main" id="{2CE193BA-68FC-4B80-686B-50910632F79D}"/>
              </a:ext>
            </a:extLst>
          </p:cNvPr>
          <p:cNvPicPr>
            <a:picLocks noChangeAspect="1"/>
          </p:cNvPicPr>
          <p:nvPr/>
        </p:nvPicPr>
        <p:blipFill>
          <a:blip r:embed="rId3"/>
          <a:srcRect/>
          <a:stretch/>
        </p:blipFill>
        <p:spPr>
          <a:xfrm rot="5400000">
            <a:off x="7191587" y="-732774"/>
            <a:ext cx="3566709" cy="5005753"/>
          </a:xfrm>
          <a:prstGeom prst="rect">
            <a:avLst/>
          </a:prstGeom>
        </p:spPr>
      </p:pic>
      <p:pic>
        <p:nvPicPr>
          <p:cNvPr id="11" name="図 10">
            <a:extLst>
              <a:ext uri="{FF2B5EF4-FFF2-40B4-BE49-F238E27FC236}">
                <a16:creationId xmlns:a16="http://schemas.microsoft.com/office/drawing/2014/main" id="{C447E621-FFCE-5020-8BD1-27ABF0105526}"/>
              </a:ext>
            </a:extLst>
          </p:cNvPr>
          <p:cNvPicPr>
            <a:picLocks noChangeAspect="1"/>
          </p:cNvPicPr>
          <p:nvPr/>
        </p:nvPicPr>
        <p:blipFill rotWithShape="1">
          <a:blip r:embed="rId4"/>
          <a:srcRect t="5022"/>
          <a:stretch/>
        </p:blipFill>
        <p:spPr>
          <a:xfrm>
            <a:off x="6480786" y="3427737"/>
            <a:ext cx="5005749" cy="3451679"/>
          </a:xfrm>
          <a:prstGeom prst="rect">
            <a:avLst/>
          </a:prstGeom>
        </p:spPr>
      </p:pic>
    </p:spTree>
    <p:extLst>
      <p:ext uri="{BB962C8B-B14F-4D97-AF65-F5344CB8AC3E}">
        <p14:creationId xmlns:p14="http://schemas.microsoft.com/office/powerpoint/2010/main" val="4091983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A1B9457-E4BA-8564-E33F-172436040680}"/>
              </a:ext>
            </a:extLst>
          </p:cNvPr>
          <p:cNvSpPr>
            <a:spLocks noGrp="1"/>
          </p:cNvSpPr>
          <p:nvPr>
            <p:ph sz="quarter" idx="10"/>
          </p:nvPr>
        </p:nvSpPr>
        <p:spPr/>
        <p:txBody>
          <a:bodyPr/>
          <a:lstStyle/>
          <a:p>
            <a:r>
              <a:rPr lang="en-US" altLang="ja-JP" dirty="0" err="1"/>
              <a:t>補正</a:t>
            </a:r>
            <a:r>
              <a:rPr lang="ja-JP" altLang="en-US"/>
              <a:t>後の</a:t>
            </a:r>
            <a:r>
              <a:rPr lang="en-US" altLang="ja-JP" dirty="0" err="1"/>
              <a:t>不変質量分布</a:t>
            </a:r>
            <a:endParaRPr lang="en-US" altLang="ja-JP" dirty="0"/>
          </a:p>
          <a:p>
            <a:endParaRPr lang="en-US" dirty="0"/>
          </a:p>
        </p:txBody>
      </p:sp>
      <p:sp>
        <p:nvSpPr>
          <p:cNvPr id="3" name="スライド番号プレースホルダー 2">
            <a:extLst>
              <a:ext uri="{FF2B5EF4-FFF2-40B4-BE49-F238E27FC236}">
                <a16:creationId xmlns:a16="http://schemas.microsoft.com/office/drawing/2014/main" id="{73985BB2-F9F0-CA09-CF5C-1335ADB1DEF5}"/>
              </a:ext>
            </a:extLst>
          </p:cNvPr>
          <p:cNvSpPr>
            <a:spLocks noGrp="1"/>
          </p:cNvSpPr>
          <p:nvPr>
            <p:ph type="sldNum" sz="quarter" idx="4"/>
          </p:nvPr>
        </p:nvSpPr>
        <p:spPr/>
        <p:txBody>
          <a:bodyPr/>
          <a:lstStyle/>
          <a:p>
            <a:fld id="{2066355A-084C-D24E-9AD2-7E4FC41EA627}" type="slidenum">
              <a:rPr lang="en-US" smtClean="0"/>
              <a:pPr/>
              <a:t>33</a:t>
            </a:fld>
            <a:endParaRPr lang="en-US" dirty="0"/>
          </a:p>
        </p:txBody>
      </p:sp>
      <p:sp>
        <p:nvSpPr>
          <p:cNvPr id="4" name="テキスト プレースホルダー 3">
            <a:extLst>
              <a:ext uri="{FF2B5EF4-FFF2-40B4-BE49-F238E27FC236}">
                <a16:creationId xmlns:a16="http://schemas.microsoft.com/office/drawing/2014/main" id="{DDED7F88-4AD6-E694-3B58-D1A45076ACE6}"/>
              </a:ext>
            </a:extLst>
          </p:cNvPr>
          <p:cNvSpPr>
            <a:spLocks noGrp="1"/>
          </p:cNvSpPr>
          <p:nvPr>
            <p:ph type="body" sz="quarter" idx="11"/>
          </p:nvPr>
        </p:nvSpPr>
        <p:spPr/>
        <p:txBody>
          <a:bodyPr>
            <a:normAutofit/>
          </a:bodyPr>
          <a:lstStyle/>
          <a:p>
            <a:r>
              <a:rPr lang="ja-JP" altLang="en-US" sz="1800"/>
              <a:t>抽出したシグナルに対して</a:t>
            </a:r>
            <a:r>
              <a:rPr lang="en-US" altLang="ja-JP" sz="1800" dirty="0"/>
              <a:t>MC</a:t>
            </a:r>
            <a:r>
              <a:rPr lang="ja-JP" altLang="en-US" sz="1800"/>
              <a:t>シミュレーションを用いて検出効率の補正を行う</a:t>
            </a:r>
            <a:endParaRPr lang="en-US" altLang="ja-JP" sz="1800" dirty="0"/>
          </a:p>
          <a:p>
            <a:r>
              <a:rPr lang="ja-JP" altLang="en-US" sz="1800"/>
              <a:t>質量分解能も考慮</a:t>
            </a:r>
            <a:endParaRPr lang="en-US" altLang="ja-JP" sz="1800" dirty="0"/>
          </a:p>
          <a:p>
            <a:pPr marL="0" indent="0">
              <a:buNone/>
            </a:pPr>
            <a:endParaRPr lang="en-US" sz="1800" dirty="0"/>
          </a:p>
        </p:txBody>
      </p:sp>
      <p:sp>
        <p:nvSpPr>
          <p:cNvPr id="5" name="フッター プレースホルダー 4">
            <a:extLst>
              <a:ext uri="{FF2B5EF4-FFF2-40B4-BE49-F238E27FC236}">
                <a16:creationId xmlns:a16="http://schemas.microsoft.com/office/drawing/2014/main" id="{7475CA76-6EC4-5566-5BB5-61001E1978B1}"/>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7" name="図 6">
            <a:extLst>
              <a:ext uri="{FF2B5EF4-FFF2-40B4-BE49-F238E27FC236}">
                <a16:creationId xmlns:a16="http://schemas.microsoft.com/office/drawing/2014/main" id="{7330503A-EA92-D1CC-3C6A-1E7B03A0D8E9}"/>
              </a:ext>
            </a:extLst>
          </p:cNvPr>
          <p:cNvPicPr>
            <a:picLocks noChangeAspect="1"/>
          </p:cNvPicPr>
          <p:nvPr/>
        </p:nvPicPr>
        <p:blipFill>
          <a:blip r:embed="rId2"/>
          <a:stretch>
            <a:fillRect/>
          </a:stretch>
        </p:blipFill>
        <p:spPr>
          <a:xfrm rot="5400000">
            <a:off x="1387414" y="1394533"/>
            <a:ext cx="3918164" cy="5499008"/>
          </a:xfrm>
          <a:prstGeom prst="rect">
            <a:avLst/>
          </a:prstGeom>
        </p:spPr>
      </p:pic>
      <p:pic>
        <p:nvPicPr>
          <p:cNvPr id="8" name="図 7">
            <a:extLst>
              <a:ext uri="{FF2B5EF4-FFF2-40B4-BE49-F238E27FC236}">
                <a16:creationId xmlns:a16="http://schemas.microsoft.com/office/drawing/2014/main" id="{530EEEC0-2906-933B-3A18-600E28BD6A9E}"/>
              </a:ext>
            </a:extLst>
          </p:cNvPr>
          <p:cNvPicPr>
            <a:picLocks noChangeAspect="1"/>
          </p:cNvPicPr>
          <p:nvPr/>
        </p:nvPicPr>
        <p:blipFill>
          <a:blip r:embed="rId3"/>
          <a:stretch>
            <a:fillRect/>
          </a:stretch>
        </p:blipFill>
        <p:spPr>
          <a:xfrm rot="5400000">
            <a:off x="6830540" y="1394533"/>
            <a:ext cx="3918164" cy="5499008"/>
          </a:xfrm>
          <a:prstGeom prst="rect">
            <a:avLst/>
          </a:prstGeom>
        </p:spPr>
      </p:pic>
    </p:spTree>
    <p:extLst>
      <p:ext uri="{BB962C8B-B14F-4D97-AF65-F5344CB8AC3E}">
        <p14:creationId xmlns:p14="http://schemas.microsoft.com/office/powerpoint/2010/main" val="3949530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D97C3BE-5DB8-47CD-7A0C-8732D0B2C8EF}"/>
              </a:ext>
            </a:extLst>
          </p:cNvPr>
          <p:cNvSpPr>
            <a:spLocks noGrp="1"/>
          </p:cNvSpPr>
          <p:nvPr>
            <p:ph sz="quarter" idx="10"/>
          </p:nvPr>
        </p:nvSpPr>
        <p:spPr/>
        <p:txBody>
          <a:bodyPr/>
          <a:lstStyle/>
          <a:p>
            <a:r>
              <a:rPr lang="en-US" altLang="ja-JP" sz="3200" dirty="0" err="1"/>
              <a:t>既知のハドロン崩壊由来の電子対</a:t>
            </a:r>
            <a:r>
              <a:rPr lang="en-US" altLang="ja-JP" sz="3200" dirty="0"/>
              <a:t>(</a:t>
            </a:r>
            <a:r>
              <a:rPr lang="en-US" altLang="ja-JP" sz="2800" dirty="0" err="1"/>
              <a:t>ハドロニックカクテル</a:t>
            </a:r>
            <a:r>
              <a:rPr lang="en-US" altLang="ja-JP" sz="3200" dirty="0"/>
              <a:t>)</a:t>
            </a:r>
          </a:p>
          <a:p>
            <a:endParaRPr lang="en-US" dirty="0"/>
          </a:p>
        </p:txBody>
      </p:sp>
      <p:sp>
        <p:nvSpPr>
          <p:cNvPr id="3" name="スライド番号プレースホルダー 2">
            <a:extLst>
              <a:ext uri="{FF2B5EF4-FFF2-40B4-BE49-F238E27FC236}">
                <a16:creationId xmlns:a16="http://schemas.microsoft.com/office/drawing/2014/main" id="{59028F90-5228-4FD7-94DF-31C211289F86}"/>
              </a:ext>
            </a:extLst>
          </p:cNvPr>
          <p:cNvSpPr>
            <a:spLocks noGrp="1"/>
          </p:cNvSpPr>
          <p:nvPr>
            <p:ph type="sldNum" sz="quarter" idx="4"/>
          </p:nvPr>
        </p:nvSpPr>
        <p:spPr/>
        <p:txBody>
          <a:bodyPr/>
          <a:lstStyle/>
          <a:p>
            <a:fld id="{2066355A-084C-D24E-9AD2-7E4FC41EA627}" type="slidenum">
              <a:rPr lang="en-US" smtClean="0"/>
              <a:pPr/>
              <a:t>34</a:t>
            </a:fld>
            <a:endParaRPr lang="en-US" dirty="0"/>
          </a:p>
        </p:txBody>
      </p:sp>
      <p:sp>
        <p:nvSpPr>
          <p:cNvPr id="4" name="テキスト プレースホルダー 3">
            <a:extLst>
              <a:ext uri="{FF2B5EF4-FFF2-40B4-BE49-F238E27FC236}">
                <a16:creationId xmlns:a16="http://schemas.microsoft.com/office/drawing/2014/main" id="{5DDE5594-0726-3E6D-B4D1-B0AA29690017}"/>
              </a:ext>
            </a:extLst>
          </p:cNvPr>
          <p:cNvSpPr>
            <a:spLocks noGrp="1"/>
          </p:cNvSpPr>
          <p:nvPr>
            <p:ph type="body" sz="quarter" idx="11"/>
          </p:nvPr>
        </p:nvSpPr>
        <p:spPr>
          <a:xfrm>
            <a:off x="845675" y="1200354"/>
            <a:ext cx="5455113" cy="4888026"/>
          </a:xfrm>
        </p:spPr>
        <p:txBody>
          <a:bodyPr>
            <a:normAutofit/>
          </a:bodyPr>
          <a:lstStyle/>
          <a:p>
            <a:r>
              <a:rPr lang="ja-JP" altLang="en-US" sz="1800">
                <a:latin typeface="Hiragino Kaku Gothic Pro W3" panose="020B0300000000000000" pitchFamily="34" charset="-128"/>
                <a:ea typeface="Hiragino Kaku Gothic Pro W3" panose="020B0300000000000000" pitchFamily="34" charset="-128"/>
              </a:rPr>
              <a:t>測定した電子対と比較し妥当性を確認する。</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カクテルをシミュレーションで作成</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Symbol" pitchFamily="2" charset="2"/>
                <a:ea typeface="Hiragino Sans W4" panose="020B0400000000000000" pitchFamily="34" charset="-128"/>
              </a:rPr>
              <a:t>p</a:t>
            </a:r>
            <a:r>
              <a:rPr lang="en-US" altLang="ja-JP" sz="1800" baseline="30000" dirty="0">
                <a:latin typeface="Symbol" pitchFamily="2" charset="2"/>
                <a:ea typeface="Hiragino Sans W4" panose="020B0400000000000000" pitchFamily="34" charset="-128"/>
              </a:rPr>
              <a:t>0</a:t>
            </a:r>
            <a:r>
              <a:rPr lang="en-US" altLang="ja-JP" sz="1800" dirty="0">
                <a:latin typeface="Hiragino Sans W4" panose="020B0400000000000000" pitchFamily="34" charset="-128"/>
                <a:ea typeface="Hiragino Sans W4" panose="020B0400000000000000" pitchFamily="34" charset="-128"/>
              </a:rPr>
              <a:t>, </a:t>
            </a:r>
            <a:r>
              <a:rPr lang="en-US" altLang="ja-JP" sz="1800" dirty="0">
                <a:latin typeface="Symbol" pitchFamily="2" charset="2"/>
                <a:ea typeface="Hiragino Sans W4" panose="020B0400000000000000" pitchFamily="34" charset="-128"/>
              </a:rPr>
              <a:t>h</a:t>
            </a:r>
            <a:r>
              <a:rPr lang="en-US" altLang="ja-JP" sz="1800" dirty="0">
                <a:latin typeface="Hiragino Sans W4" panose="020B0400000000000000" pitchFamily="34" charset="-128"/>
                <a:ea typeface="Hiragino Sans W4" panose="020B0400000000000000" pitchFamily="34" charset="-128"/>
              </a:rPr>
              <a:t>, </a:t>
            </a:r>
            <a:r>
              <a:rPr lang="en-US" altLang="ja-JP" sz="1800" dirty="0">
                <a:latin typeface="Symbol" pitchFamily="2" charset="2"/>
                <a:ea typeface="Hiragino Sans W4" panose="020B0400000000000000" pitchFamily="34" charset="-128"/>
              </a:rPr>
              <a:t>h’</a:t>
            </a:r>
            <a:r>
              <a:rPr lang="en-US" altLang="ja-JP" sz="1800" dirty="0">
                <a:latin typeface="Hiragino Sans W4" panose="020B0400000000000000" pitchFamily="34" charset="-128"/>
                <a:ea typeface="Hiragino Sans W4" panose="020B0400000000000000" pitchFamily="34" charset="-128"/>
              </a:rPr>
              <a:t>, </a:t>
            </a:r>
            <a:r>
              <a:rPr lang="en-US" altLang="ja-JP" sz="1800" dirty="0">
                <a:latin typeface="Symbol" pitchFamily="2" charset="2"/>
                <a:ea typeface="Hiragino Sans W4" panose="020B0400000000000000" pitchFamily="34" charset="-128"/>
              </a:rPr>
              <a:t>r</a:t>
            </a:r>
            <a:r>
              <a:rPr lang="en-US" altLang="ja-JP" sz="1800" dirty="0">
                <a:latin typeface="Hiragino Sans W4" panose="020B0400000000000000" pitchFamily="34" charset="-128"/>
                <a:ea typeface="Hiragino Sans W4" panose="020B0400000000000000" pitchFamily="34" charset="-128"/>
              </a:rPr>
              <a:t>, </a:t>
            </a:r>
            <a:r>
              <a:rPr lang="en-US" altLang="ja-JP" sz="1800" dirty="0">
                <a:latin typeface="Symbol" pitchFamily="2" charset="2"/>
                <a:ea typeface="Hiragino Sans W4" panose="020B0400000000000000" pitchFamily="34" charset="-128"/>
              </a:rPr>
              <a:t>w</a:t>
            </a:r>
            <a:r>
              <a:rPr lang="en-US" altLang="ja-JP" sz="1800" dirty="0">
                <a:latin typeface="Hiragino Sans W4" panose="020B0400000000000000" pitchFamily="34" charset="-128"/>
                <a:ea typeface="Hiragino Sans W4" panose="020B0400000000000000" pitchFamily="34" charset="-128"/>
              </a:rPr>
              <a:t>, </a:t>
            </a:r>
            <a:r>
              <a:rPr lang="en-US" altLang="ja-JP" sz="1800" dirty="0">
                <a:latin typeface="Symbol" pitchFamily="2" charset="2"/>
                <a:ea typeface="Hiragino Sans W4" panose="020B0400000000000000" pitchFamily="34" charset="-128"/>
              </a:rPr>
              <a:t>f</a:t>
            </a:r>
            <a:r>
              <a:rPr lang="en-US" altLang="ja-JP" sz="1800" dirty="0">
                <a:latin typeface="Hiragino Sans W4" panose="020B0400000000000000" pitchFamily="34" charset="-128"/>
                <a:ea typeface="Hiragino Sans W4" panose="020B0400000000000000" pitchFamily="34" charset="-128"/>
              </a:rPr>
              <a:t>, J/</a:t>
            </a:r>
            <a:r>
              <a:rPr lang="en-US" altLang="ja-JP" sz="1800" dirty="0">
                <a:latin typeface="Symbol" pitchFamily="2" charset="2"/>
                <a:ea typeface="Hiragino Sans W4" panose="020B0400000000000000" pitchFamily="34" charset="-128"/>
              </a:rPr>
              <a:t>y</a:t>
            </a:r>
            <a:r>
              <a:rPr lang="en-US" altLang="ja-JP" sz="1800" dirty="0"/>
              <a:t>,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を考慮</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独立した測定で得られた</a:t>
            </a:r>
            <a:r>
              <a:rPr lang="en-US" altLang="ja-JP" sz="1800" i="1" dirty="0" err="1">
                <a:latin typeface="Hiragino Kaku Gothic Pro W3" panose="020B0300000000000000" pitchFamily="34" charset="-128"/>
                <a:ea typeface="Hiragino Kaku Gothic Pro W3" panose="020B0300000000000000"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rPr>
              <a:t>T</a:t>
            </a:r>
            <a:r>
              <a:rPr lang="ja-JP" altLang="en-US" sz="1800">
                <a:latin typeface="Hiragino Kaku Gothic Pro W3" panose="020B0300000000000000" pitchFamily="34" charset="-128"/>
                <a:ea typeface="Hiragino Kaku Gothic Pro W3" panose="020B0300000000000000" pitchFamily="34" charset="-128"/>
              </a:rPr>
              <a:t>分布</a:t>
            </a:r>
            <a:r>
              <a:rPr lang="en-US" altLang="ja-JP" sz="1800" dirty="0">
                <a:latin typeface="Symbol" pitchFamily="2" charset="2"/>
                <a:ea typeface="Hiragino Sans W4" panose="020B0400000000000000" pitchFamily="34" charset="-128"/>
              </a:rPr>
              <a:t>p</a:t>
            </a:r>
            <a:r>
              <a:rPr lang="en-US" altLang="ja-JP" sz="1800" baseline="30000" dirty="0">
                <a:latin typeface="Symbol" pitchFamily="2" charset="2"/>
                <a:ea typeface="Hiragino Sans W4" panose="020B0400000000000000" pitchFamily="34" charset="-128"/>
              </a:rPr>
              <a:t>0</a:t>
            </a:r>
            <a:r>
              <a:rPr lang="en-US" altLang="ja-JP" sz="1800" dirty="0">
                <a:latin typeface="Hiragino Sans W4" panose="020B0400000000000000" pitchFamily="34" charset="-128"/>
                <a:ea typeface="Hiragino Sans W4" panose="020B0400000000000000" pitchFamily="34" charset="-128"/>
              </a:rPr>
              <a:t>, </a:t>
            </a:r>
            <a:r>
              <a:rPr lang="en-US" altLang="ja-JP" sz="1800" dirty="0">
                <a:latin typeface="Symbol" pitchFamily="2" charset="2"/>
                <a:ea typeface="Hiragino Sans W4" panose="020B0400000000000000" pitchFamily="34" charset="-128"/>
              </a:rPr>
              <a:t>h</a:t>
            </a:r>
            <a:r>
              <a:rPr lang="en-US" altLang="ja-JP" sz="1800" dirty="0">
                <a:latin typeface="Hiragino Sans W4" panose="020B0400000000000000" pitchFamily="34" charset="-128"/>
                <a:ea typeface="Hiragino Sans W4" panose="020B0400000000000000" pitchFamily="34" charset="-128"/>
              </a:rPr>
              <a:t>, </a:t>
            </a:r>
            <a:r>
              <a:rPr lang="en-US" altLang="ja-JP" sz="1800" dirty="0">
                <a:latin typeface="Symbol" pitchFamily="2" charset="2"/>
                <a:ea typeface="Hiragino Sans W4" panose="020B0400000000000000" pitchFamily="34" charset="-128"/>
              </a:rPr>
              <a:t>f</a:t>
            </a:r>
            <a:r>
              <a:rPr lang="en-US" altLang="ja-JP" sz="1800" dirty="0"/>
              <a:t>(MB)</a:t>
            </a:r>
            <a:r>
              <a:rPr lang="en-US" altLang="ja-JP" sz="1800" dirty="0">
                <a:latin typeface="Hiragino Sans W4" panose="020B0400000000000000" pitchFamily="34" charset="-128"/>
                <a:ea typeface="Hiragino Sans W4" panose="020B0400000000000000" pitchFamily="34" charset="-128"/>
              </a:rPr>
              <a:t>, J/</a:t>
            </a:r>
            <a:r>
              <a:rPr lang="en-US" altLang="ja-JP" sz="1800" dirty="0">
                <a:latin typeface="Symbol" pitchFamily="2" charset="2"/>
                <a:ea typeface="Hiragino Sans W4" panose="020B0400000000000000" pitchFamily="34" charset="-128"/>
              </a:rPr>
              <a:t>y</a:t>
            </a:r>
            <a:r>
              <a:rPr lang="en-US" altLang="ja-JP" sz="1800" dirty="0">
                <a:latin typeface="Hiragino Kaku Gothic Pro W3" panose="020B0300000000000000" pitchFamily="34" charset="-128"/>
                <a:ea typeface="Hiragino Kaku Gothic Pro W3" panose="020B0300000000000000" pitchFamily="34" charset="-128"/>
              </a:rPr>
              <a:t> (MB)</a:t>
            </a:r>
            <a:r>
              <a:rPr lang="en-US" altLang="ja-JP" sz="1800" dirty="0">
                <a:solidFill>
                  <a:srgbClr val="C00000"/>
                </a:solidFill>
                <a:latin typeface="Hiragino Kaku Gothic Pro W3" panose="020B0300000000000000" pitchFamily="34" charset="-128"/>
                <a:ea typeface="Hiragino Kaku Gothic Pro W3" panose="020B0300000000000000" pitchFamily="34" charset="-128"/>
              </a:rPr>
              <a:t> (</a:t>
            </a:r>
            <a:r>
              <a:rPr lang="ja-JP" altLang="en-US" sz="1800">
                <a:solidFill>
                  <a:srgbClr val="C00000"/>
                </a:solidFill>
                <a:latin typeface="Hiragino Kaku Gothic Pro W3" panose="020B0300000000000000" pitchFamily="34" charset="-128"/>
                <a:ea typeface="Hiragino Kaku Gothic Pro W3" panose="020B0300000000000000" pitchFamily="34" charset="-128"/>
              </a:rPr>
              <a:t>全て先行研究にはなかった、</a:t>
            </a:r>
            <a:r>
              <a:rPr lang="en-US" altLang="ja-JP" sz="1800" dirty="0">
                <a:solidFill>
                  <a:srgbClr val="C00000"/>
                </a:solidFill>
                <a:latin typeface="Hiragino Kaku Gothic Pro W3" panose="020B0300000000000000" pitchFamily="34" charset="-128"/>
                <a:ea typeface="Hiragino Kaku Gothic Pro W3" panose="020B0300000000000000" pitchFamily="34" charset="-128"/>
              </a:rPr>
              <a:t>New)</a:t>
            </a: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Hiragino Kaku Gothic Pro W3" panose="020B0300000000000000" pitchFamily="34" charset="-128"/>
                <a:ea typeface="Hiragino Kaku Gothic Pro W3" panose="020B0300000000000000" pitchFamily="34" charset="-128"/>
              </a:rPr>
              <a:t>LHC</a:t>
            </a:r>
            <a:r>
              <a:rPr lang="ja-JP" altLang="en-US" sz="1800">
                <a:latin typeface="Hiragino Kaku Gothic Pro W3" panose="020B0300000000000000" pitchFamily="34" charset="-128"/>
                <a:ea typeface="Hiragino Kaku Gothic Pro W3" panose="020B0300000000000000" pitchFamily="34" charset="-128"/>
              </a:rPr>
              <a:t>では</a:t>
            </a:r>
            <a:r>
              <a:rPr lang="en-US" altLang="ja-JP" sz="1800" dirty="0">
                <a:latin typeface="Hiragino Kaku Gothic Pro W3" panose="020B0300000000000000" pitchFamily="34" charset="-128"/>
                <a:ea typeface="Hiragino Kaku Gothic Pro W3" panose="020B0300000000000000" pitchFamily="34" charset="-128"/>
              </a:rPr>
              <a:t>Heavy-flavor(</a:t>
            </a:r>
            <a:r>
              <a:rPr lang="en-US" altLang="ja-JP" sz="1800" dirty="0" err="1">
                <a:latin typeface="Hiragino Kaku Gothic Pro W3" panose="020B0300000000000000" pitchFamily="34" charset="-128"/>
                <a:ea typeface="Hiragino Kaku Gothic Pro W3" panose="020B0300000000000000" pitchFamily="34" charset="-128"/>
              </a:rPr>
              <a:t>チャームやビューティ</a:t>
            </a:r>
            <a:r>
              <a:rPr lang="en-US" altLang="ja-JP" sz="1800" dirty="0">
                <a:latin typeface="Hiragino Kaku Gothic Pro W3" panose="020B0300000000000000" pitchFamily="34" charset="-128"/>
                <a:ea typeface="Hiragino Kaku Gothic Pro W3" panose="020B0300000000000000" pitchFamily="34" charset="-128"/>
              </a:rPr>
              <a:t>)</a:t>
            </a:r>
            <a:r>
              <a:rPr lang="en-US" altLang="ja-JP" sz="1800" dirty="0" err="1">
                <a:latin typeface="Hiragino Kaku Gothic Pro W3" panose="020B0300000000000000" pitchFamily="34" charset="-128"/>
                <a:ea typeface="Hiragino Kaku Gothic Pro W3" panose="020B0300000000000000" pitchFamily="34" charset="-128"/>
              </a:rPr>
              <a:t>由来の電子対も無視でき</a:t>
            </a:r>
            <a:r>
              <a:rPr lang="ja-JP" altLang="en-US" sz="1800">
                <a:latin typeface="Hiragino Kaku Gothic Pro W3" panose="020B0300000000000000" pitchFamily="34" charset="-128"/>
                <a:ea typeface="Hiragino Kaku Gothic Pro W3" panose="020B0300000000000000" pitchFamily="34" charset="-128"/>
              </a:rPr>
              <a:t>ない</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err="1">
                <a:latin typeface="Hiragino Kaku Gothic Pro W3" panose="020B0300000000000000" pitchFamily="34" charset="-128"/>
                <a:ea typeface="Hiragino Kaku Gothic Pro W3" panose="020B0300000000000000" pitchFamily="34" charset="-128"/>
              </a:rPr>
              <a:t>と</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err="1">
                <a:latin typeface="Hiragino Kaku Gothic Pro W3" panose="020B0300000000000000" pitchFamily="34" charset="-128"/>
                <a:ea typeface="Hiragino Kaku Gothic Pro W3" panose="020B0300000000000000" pitchFamily="34" charset="-128"/>
              </a:rPr>
              <a:t>の断面積の評価</a:t>
            </a:r>
            <a:r>
              <a:rPr lang="ja-JP" altLang="en-US" sz="1800">
                <a:latin typeface="Hiragino Kaku Gothic Pro W3" panose="020B0300000000000000" pitchFamily="34" charset="-128"/>
                <a:ea typeface="Hiragino Kaku Gothic Pro W3" panose="020B0300000000000000" pitchFamily="34" charset="-128"/>
              </a:rPr>
              <a:t>も</a:t>
            </a:r>
            <a:r>
              <a:rPr lang="en-US" altLang="ja-JP" sz="1800" dirty="0" err="1">
                <a:latin typeface="Hiragino Kaku Gothic Pro W3" panose="020B0300000000000000" pitchFamily="34" charset="-128"/>
                <a:ea typeface="Hiragino Kaku Gothic Pro W3" panose="020B0300000000000000" pitchFamily="34" charset="-128"/>
              </a:rPr>
              <a:t>行</a:t>
            </a:r>
            <a:r>
              <a:rPr lang="ja-JP" altLang="en-US" sz="1800">
                <a:latin typeface="Hiragino Kaku Gothic Pro W3" panose="020B0300000000000000" pitchFamily="34" charset="-128"/>
                <a:ea typeface="Hiragino Kaku Gothic Pro W3" panose="020B0300000000000000" pitchFamily="34" charset="-128"/>
              </a:rPr>
              <a:t>っている</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データ統計の増加</a:t>
            </a:r>
            <a:r>
              <a:rPr lang="en-US" altLang="ja-JP" sz="1800" dirty="0">
                <a:latin typeface="Hiragino Kaku Gothic Pro W3" panose="020B0300000000000000" pitchFamily="34" charset="-128"/>
                <a:ea typeface="Hiragino Kaku Gothic Pro W3" panose="020B0300000000000000" pitchFamily="34" charset="-128"/>
              </a:rPr>
              <a:t>+BR</a:t>
            </a:r>
            <a:r>
              <a:rPr lang="ja-JP" altLang="en-US" sz="1800">
                <a:latin typeface="Hiragino Kaku Gothic Pro W3" panose="020B0300000000000000" pitchFamily="34" charset="-128"/>
                <a:ea typeface="Hiragino Kaku Gothic Pro W3" panose="020B0300000000000000" pitchFamily="34" charset="-128"/>
              </a:rPr>
              <a:t>の更新に伴って再評価</a:t>
            </a:r>
            <a:r>
              <a:rPr lang="en-US" altLang="ja-JP" sz="1800" dirty="0">
                <a:latin typeface="Hiragino Kaku Gothic Pro W3" panose="020B0300000000000000" pitchFamily="34" charset="-128"/>
                <a:ea typeface="Hiragino Kaku Gothic Pro W3" panose="020B0300000000000000" pitchFamily="34" charset="-128"/>
              </a:rPr>
              <a:t>)</a:t>
            </a:r>
          </a:p>
          <a:p>
            <a:endParaRPr lang="en-US" altLang="ja-JP" sz="1800"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カクテル＠</a:t>
            </a:r>
            <a:r>
              <a:rPr lang="en-US" altLang="ja-JP" sz="1800" dirty="0">
                <a:latin typeface="Hiragino Kaku Gothic Pro W3" panose="020B0300000000000000" pitchFamily="34" charset="-128"/>
                <a:ea typeface="Hiragino Kaku Gothic Pro W3" panose="020B0300000000000000" pitchFamily="34" charset="-128"/>
              </a:rPr>
              <a:t>HM</a:t>
            </a:r>
            <a:r>
              <a:rPr lang="ja-JP" altLang="en-US" sz="1800">
                <a:latin typeface="Hiragino Kaku Gothic Pro W3" panose="020B0300000000000000" pitchFamily="34" charset="-128"/>
                <a:ea typeface="Hiragino Kaku Gothic Pro W3" panose="020B0300000000000000" pitchFamily="34" charset="-128"/>
              </a:rPr>
              <a:t>事象は</a:t>
            </a:r>
            <a:r>
              <a:rPr lang="en-US" altLang="ja-JP" sz="1800" dirty="0">
                <a:latin typeface="Hiragino Kaku Gothic Pro W3" panose="020B0300000000000000" pitchFamily="34" charset="-128"/>
                <a:ea typeface="Hiragino Kaku Gothic Pro W3" panose="020B0300000000000000" pitchFamily="34" charset="-128"/>
              </a:rPr>
              <a:t>MB</a:t>
            </a:r>
            <a:r>
              <a:rPr lang="ja-JP" altLang="en-US" sz="1800">
                <a:latin typeface="Hiragino Kaku Gothic Pro W3" panose="020B0300000000000000" pitchFamily="34" charset="-128"/>
                <a:ea typeface="Hiragino Kaku Gothic Pro W3" panose="020B0300000000000000" pitchFamily="34" charset="-128"/>
              </a:rPr>
              <a:t>と同様の手順で作成</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ja-JP" altLang="en-US" sz="1800">
                <a:latin typeface="Hiragino Kaku Gothic Pro W3" panose="020B0300000000000000" pitchFamily="34" charset="-128"/>
                <a:ea typeface="Hiragino Kaku Gothic Pro W3" panose="020B0300000000000000" pitchFamily="34" charset="-128"/>
              </a:rPr>
              <a:t>粒子多重度依存性を考慮</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70CBE360-95D3-0E8A-04CD-DF119EB3E8B2}"/>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C8A9E6E9-9C72-A884-1B6A-364439D99532}"/>
              </a:ext>
            </a:extLst>
          </p:cNvPr>
          <p:cNvPicPr>
            <a:picLocks noChangeAspect="1"/>
          </p:cNvPicPr>
          <p:nvPr/>
        </p:nvPicPr>
        <p:blipFill>
          <a:blip r:embed="rId2"/>
          <a:stretch>
            <a:fillRect/>
          </a:stretch>
        </p:blipFill>
        <p:spPr>
          <a:xfrm>
            <a:off x="1659884" y="4402872"/>
            <a:ext cx="234016" cy="181174"/>
          </a:xfrm>
          <a:prstGeom prst="rect">
            <a:avLst/>
          </a:prstGeom>
        </p:spPr>
      </p:pic>
      <p:pic>
        <p:nvPicPr>
          <p:cNvPr id="7" name="図 6">
            <a:extLst>
              <a:ext uri="{FF2B5EF4-FFF2-40B4-BE49-F238E27FC236}">
                <a16:creationId xmlns:a16="http://schemas.microsoft.com/office/drawing/2014/main" id="{CB3BA1C0-3D2E-272D-E5D7-2B5076FEF717}"/>
              </a:ext>
            </a:extLst>
          </p:cNvPr>
          <p:cNvPicPr>
            <a:picLocks noChangeAspect="1"/>
          </p:cNvPicPr>
          <p:nvPr/>
        </p:nvPicPr>
        <p:blipFill>
          <a:blip r:embed="rId3"/>
          <a:stretch>
            <a:fillRect/>
          </a:stretch>
        </p:blipFill>
        <p:spPr>
          <a:xfrm>
            <a:off x="2164061" y="4339880"/>
            <a:ext cx="234016" cy="257418"/>
          </a:xfrm>
          <a:prstGeom prst="rect">
            <a:avLst/>
          </a:prstGeom>
        </p:spPr>
      </p:pic>
      <p:pic>
        <p:nvPicPr>
          <p:cNvPr id="8" name="図 7">
            <a:extLst>
              <a:ext uri="{FF2B5EF4-FFF2-40B4-BE49-F238E27FC236}">
                <a16:creationId xmlns:a16="http://schemas.microsoft.com/office/drawing/2014/main" id="{534F186A-9D11-7410-5B06-CB23111E1029}"/>
              </a:ext>
            </a:extLst>
          </p:cNvPr>
          <p:cNvPicPr>
            <a:picLocks noChangeAspect="1"/>
          </p:cNvPicPr>
          <p:nvPr/>
        </p:nvPicPr>
        <p:blipFill>
          <a:blip r:embed="rId2"/>
          <a:stretch>
            <a:fillRect/>
          </a:stretch>
        </p:blipFill>
        <p:spPr>
          <a:xfrm>
            <a:off x="3549356" y="2230754"/>
            <a:ext cx="234016" cy="181174"/>
          </a:xfrm>
          <a:prstGeom prst="rect">
            <a:avLst/>
          </a:prstGeom>
        </p:spPr>
      </p:pic>
      <p:pic>
        <p:nvPicPr>
          <p:cNvPr id="9" name="図 8">
            <a:extLst>
              <a:ext uri="{FF2B5EF4-FFF2-40B4-BE49-F238E27FC236}">
                <a16:creationId xmlns:a16="http://schemas.microsoft.com/office/drawing/2014/main" id="{C5CB20CE-A559-D37C-F634-FDF8C7522F50}"/>
              </a:ext>
            </a:extLst>
          </p:cNvPr>
          <p:cNvPicPr>
            <a:picLocks noChangeAspect="1"/>
          </p:cNvPicPr>
          <p:nvPr/>
        </p:nvPicPr>
        <p:blipFill>
          <a:blip r:embed="rId3"/>
          <a:stretch>
            <a:fillRect/>
          </a:stretch>
        </p:blipFill>
        <p:spPr>
          <a:xfrm>
            <a:off x="3934265" y="2167762"/>
            <a:ext cx="234016" cy="257418"/>
          </a:xfrm>
          <a:prstGeom prst="rect">
            <a:avLst/>
          </a:prstGeom>
        </p:spPr>
      </p:pic>
      <p:pic>
        <p:nvPicPr>
          <p:cNvPr id="10" name="図 9">
            <a:extLst>
              <a:ext uri="{FF2B5EF4-FFF2-40B4-BE49-F238E27FC236}">
                <a16:creationId xmlns:a16="http://schemas.microsoft.com/office/drawing/2014/main" id="{D5D5A109-C108-A065-5CC9-E97F06A10811}"/>
              </a:ext>
            </a:extLst>
          </p:cNvPr>
          <p:cNvPicPr>
            <a:picLocks noChangeAspect="1"/>
          </p:cNvPicPr>
          <p:nvPr/>
        </p:nvPicPr>
        <p:blipFill>
          <a:blip r:embed="rId4"/>
          <a:stretch>
            <a:fillRect/>
          </a:stretch>
        </p:blipFill>
        <p:spPr>
          <a:xfrm rot="5400000">
            <a:off x="7071924" y="514177"/>
            <a:ext cx="3780795" cy="5153150"/>
          </a:xfrm>
          <a:prstGeom prst="rect">
            <a:avLst/>
          </a:prstGeom>
        </p:spPr>
      </p:pic>
    </p:spTree>
    <p:extLst>
      <p:ext uri="{BB962C8B-B14F-4D97-AF65-F5344CB8AC3E}">
        <p14:creationId xmlns:p14="http://schemas.microsoft.com/office/powerpoint/2010/main" val="3871165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CE1C967-4B6C-6291-32AE-C034D329BB20}"/>
              </a:ext>
            </a:extLst>
          </p:cNvPr>
          <p:cNvSpPr>
            <a:spLocks noGrp="1"/>
          </p:cNvSpPr>
          <p:nvPr>
            <p:ph sz="quarter" idx="10"/>
          </p:nvPr>
        </p:nvSpPr>
        <p:spPr/>
        <p:txBody>
          <a:bodyPr/>
          <a:lstStyle/>
          <a:p>
            <a:r>
              <a:rPr lang="en-US" dirty="0" err="1"/>
              <a:t>系統誤差まとめ</a:t>
            </a:r>
            <a:r>
              <a:rPr lang="en-US" dirty="0"/>
              <a:t>(</a:t>
            </a:r>
            <a:r>
              <a:rPr lang="en-US" dirty="0" err="1"/>
              <a:t>電子対測定</a:t>
            </a:r>
            <a:r>
              <a:rPr lang="en-US" dirty="0"/>
              <a:t>)</a:t>
            </a:r>
          </a:p>
        </p:txBody>
      </p:sp>
      <p:sp>
        <p:nvSpPr>
          <p:cNvPr id="3" name="スライド番号プレースホルダー 2">
            <a:extLst>
              <a:ext uri="{FF2B5EF4-FFF2-40B4-BE49-F238E27FC236}">
                <a16:creationId xmlns:a16="http://schemas.microsoft.com/office/drawing/2014/main" id="{C7297E9B-ED4C-A457-C0D7-8E61EF3CDF8E}"/>
              </a:ext>
            </a:extLst>
          </p:cNvPr>
          <p:cNvSpPr>
            <a:spLocks noGrp="1"/>
          </p:cNvSpPr>
          <p:nvPr>
            <p:ph type="sldNum" sz="quarter" idx="4"/>
          </p:nvPr>
        </p:nvSpPr>
        <p:spPr/>
        <p:txBody>
          <a:bodyPr/>
          <a:lstStyle/>
          <a:p>
            <a:fld id="{2066355A-084C-D24E-9AD2-7E4FC41EA627}" type="slidenum">
              <a:rPr lang="en-US" smtClean="0"/>
              <a:pPr/>
              <a:t>35</a:t>
            </a:fld>
            <a:endParaRPr lang="en-US" dirty="0"/>
          </a:p>
        </p:txBody>
      </p:sp>
      <p:sp>
        <p:nvSpPr>
          <p:cNvPr id="4" name="テキスト プレースホルダー 3">
            <a:extLst>
              <a:ext uri="{FF2B5EF4-FFF2-40B4-BE49-F238E27FC236}">
                <a16:creationId xmlns:a16="http://schemas.microsoft.com/office/drawing/2014/main" id="{28F11189-39AC-CA5D-9DB2-01F08A1D70F8}"/>
              </a:ext>
            </a:extLst>
          </p:cNvPr>
          <p:cNvSpPr>
            <a:spLocks noGrp="1"/>
          </p:cNvSpPr>
          <p:nvPr>
            <p:ph type="body" sz="quarter" idx="11"/>
          </p:nvPr>
        </p:nvSpPr>
        <p:spPr/>
        <p:txBody>
          <a:bodyPr>
            <a:normAutofit/>
          </a:bodyPr>
          <a:lstStyle/>
          <a:p>
            <a:r>
              <a:rPr lang="en-US" altLang="ja-JP" sz="1800" dirty="0" err="1"/>
              <a:t>データ解析</a:t>
            </a:r>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r>
              <a:rPr lang="en-US" altLang="ja-JP" sz="1800" dirty="0" err="1"/>
              <a:t>ハドロニックカクテル</a:t>
            </a:r>
            <a:endParaRPr lang="en-US" altLang="ja-JP" sz="1800" dirty="0"/>
          </a:p>
          <a:p>
            <a:endParaRPr lang="en-US" sz="1800" dirty="0"/>
          </a:p>
        </p:txBody>
      </p:sp>
      <p:sp>
        <p:nvSpPr>
          <p:cNvPr id="5" name="フッター プレースホルダー 4">
            <a:extLst>
              <a:ext uri="{FF2B5EF4-FFF2-40B4-BE49-F238E27FC236}">
                <a16:creationId xmlns:a16="http://schemas.microsoft.com/office/drawing/2014/main" id="{8F65B2E6-9031-13D6-1CAA-7918E8FA53B8}"/>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9A66E820-205B-C434-130A-C13A18D750D3}"/>
              </a:ext>
            </a:extLst>
          </p:cNvPr>
          <p:cNvPicPr>
            <a:picLocks noChangeAspect="1"/>
          </p:cNvPicPr>
          <p:nvPr/>
        </p:nvPicPr>
        <p:blipFill>
          <a:blip r:embed="rId2"/>
          <a:stretch>
            <a:fillRect/>
          </a:stretch>
        </p:blipFill>
        <p:spPr>
          <a:xfrm>
            <a:off x="3573925" y="1200354"/>
            <a:ext cx="7772400" cy="2082104"/>
          </a:xfrm>
          <a:prstGeom prst="rect">
            <a:avLst/>
          </a:prstGeom>
        </p:spPr>
      </p:pic>
      <p:pic>
        <p:nvPicPr>
          <p:cNvPr id="7" name="図 6">
            <a:extLst>
              <a:ext uri="{FF2B5EF4-FFF2-40B4-BE49-F238E27FC236}">
                <a16:creationId xmlns:a16="http://schemas.microsoft.com/office/drawing/2014/main" id="{ED7DFE3B-8EB4-75BB-3F36-EACA3EE72EDF}"/>
              </a:ext>
            </a:extLst>
          </p:cNvPr>
          <p:cNvPicPr>
            <a:picLocks noChangeAspect="1"/>
          </p:cNvPicPr>
          <p:nvPr/>
        </p:nvPicPr>
        <p:blipFill>
          <a:blip r:embed="rId3"/>
          <a:stretch>
            <a:fillRect/>
          </a:stretch>
        </p:blipFill>
        <p:spPr>
          <a:xfrm>
            <a:off x="5723739" y="3282458"/>
            <a:ext cx="5544625" cy="2571961"/>
          </a:xfrm>
          <a:prstGeom prst="rect">
            <a:avLst/>
          </a:prstGeom>
        </p:spPr>
      </p:pic>
      <p:sp>
        <p:nvSpPr>
          <p:cNvPr id="8" name="テキスト ボックス 7">
            <a:extLst>
              <a:ext uri="{FF2B5EF4-FFF2-40B4-BE49-F238E27FC236}">
                <a16:creationId xmlns:a16="http://schemas.microsoft.com/office/drawing/2014/main" id="{2A381DB2-3E79-363E-E3C1-BCC8C61694BE}"/>
              </a:ext>
            </a:extLst>
          </p:cNvPr>
          <p:cNvSpPr txBox="1"/>
          <p:nvPr/>
        </p:nvSpPr>
        <p:spPr>
          <a:xfrm>
            <a:off x="6004987" y="5719048"/>
            <a:ext cx="3454792" cy="369332"/>
          </a:xfrm>
          <a:prstGeom prst="rect">
            <a:avLst/>
          </a:prstGeom>
          <a:noFill/>
        </p:spPr>
        <p:txBody>
          <a:bodyPr wrap="none" rtlCol="0">
            <a:spAutoFit/>
          </a:bodyPr>
          <a:lstStyle/>
          <a:p>
            <a:r>
              <a:rPr lang="en-US" dirty="0">
                <a:solidFill>
                  <a:srgbClr val="C00000"/>
                </a:solidFill>
              </a:rPr>
              <a:t>HM </a:t>
            </a:r>
            <a:r>
              <a:rPr lang="en-US" dirty="0" err="1">
                <a:solidFill>
                  <a:srgbClr val="C00000"/>
                </a:solidFill>
              </a:rPr>
              <a:t>cocktailの最も大きなエラ</a:t>
            </a:r>
            <a:r>
              <a:rPr lang="en-US" dirty="0">
                <a:solidFill>
                  <a:srgbClr val="C00000"/>
                </a:solidFill>
              </a:rPr>
              <a:t>ー</a:t>
            </a:r>
          </a:p>
        </p:txBody>
      </p:sp>
      <p:cxnSp>
        <p:nvCxnSpPr>
          <p:cNvPr id="9" name="直線コネクタ 8">
            <a:extLst>
              <a:ext uri="{FF2B5EF4-FFF2-40B4-BE49-F238E27FC236}">
                <a16:creationId xmlns:a16="http://schemas.microsoft.com/office/drawing/2014/main" id="{E204DFC3-B64A-8B6F-28F6-0F674A0A707F}"/>
              </a:ext>
            </a:extLst>
          </p:cNvPr>
          <p:cNvCxnSpPr/>
          <p:nvPr/>
        </p:nvCxnSpPr>
        <p:spPr>
          <a:xfrm>
            <a:off x="6004987" y="5635344"/>
            <a:ext cx="322266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0475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D5B3CFB-8FAA-3313-D242-62171F4927C8}"/>
              </a:ext>
            </a:extLst>
          </p:cNvPr>
          <p:cNvSpPr>
            <a:spLocks noGrp="1"/>
          </p:cNvSpPr>
          <p:nvPr>
            <p:ph sz="quarter" idx="10"/>
          </p:nvPr>
        </p:nvSpPr>
        <p:spPr/>
        <p:txBody>
          <a:bodyPr/>
          <a:lstStyle/>
          <a:p>
            <a:r>
              <a:rPr lang="en-US" dirty="0" err="1"/>
              <a:t>電子対不変質量分布</a:t>
            </a:r>
            <a:endParaRPr lang="en-US" dirty="0"/>
          </a:p>
          <a:p>
            <a:endParaRPr lang="en-US" dirty="0"/>
          </a:p>
        </p:txBody>
      </p:sp>
      <p:sp>
        <p:nvSpPr>
          <p:cNvPr id="3" name="スライド番号プレースホルダー 2">
            <a:extLst>
              <a:ext uri="{FF2B5EF4-FFF2-40B4-BE49-F238E27FC236}">
                <a16:creationId xmlns:a16="http://schemas.microsoft.com/office/drawing/2014/main" id="{4656C339-F6C5-E294-3B14-F22127AFC351}"/>
              </a:ext>
            </a:extLst>
          </p:cNvPr>
          <p:cNvSpPr>
            <a:spLocks noGrp="1"/>
          </p:cNvSpPr>
          <p:nvPr>
            <p:ph type="sldNum" sz="quarter" idx="4"/>
          </p:nvPr>
        </p:nvSpPr>
        <p:spPr/>
        <p:txBody>
          <a:bodyPr/>
          <a:lstStyle/>
          <a:p>
            <a:fld id="{2066355A-084C-D24E-9AD2-7E4FC41EA627}" type="slidenum">
              <a:rPr lang="en-US" smtClean="0"/>
              <a:pPr/>
              <a:t>36</a:t>
            </a:fld>
            <a:endParaRPr lang="en-US" dirty="0"/>
          </a:p>
        </p:txBody>
      </p:sp>
      <p:sp>
        <p:nvSpPr>
          <p:cNvPr id="4" name="テキスト プレースホルダー 3">
            <a:extLst>
              <a:ext uri="{FF2B5EF4-FFF2-40B4-BE49-F238E27FC236}">
                <a16:creationId xmlns:a16="http://schemas.microsoft.com/office/drawing/2014/main" id="{2B4C703A-D1E8-D6A2-6E9E-8D0E86DD8E81}"/>
              </a:ext>
            </a:extLst>
          </p:cNvPr>
          <p:cNvSpPr>
            <a:spLocks noGrp="1"/>
          </p:cNvSpPr>
          <p:nvPr>
            <p:ph type="body" sz="quarter" idx="11"/>
          </p:nvPr>
        </p:nvSpPr>
        <p:spPr>
          <a:xfrm>
            <a:off x="845675" y="5236142"/>
            <a:ext cx="10311730" cy="852237"/>
          </a:xfrm>
        </p:spPr>
        <p:txBody>
          <a:bodyPr>
            <a:normAutofit fontScale="85000" lnSpcReduction="10000"/>
          </a:bodyPr>
          <a:lstStyle/>
          <a:p>
            <a:r>
              <a:rPr lang="ja-JP" altLang="en-US" sz="2400">
                <a:latin typeface="Hiragino Kaku Gothic Pro W3" panose="020B0300000000000000" pitchFamily="34" charset="-128"/>
                <a:ea typeface="Hiragino Kaku Gothic Pro W3" panose="020B0300000000000000" pitchFamily="34" charset="-128"/>
              </a:rPr>
              <a:t>測定</a:t>
            </a:r>
            <a:r>
              <a:rPr lang="en-US" altLang="ja-JP" sz="2400" dirty="0" err="1">
                <a:latin typeface="Hiragino Kaku Gothic Pro W3" panose="020B0300000000000000" pitchFamily="34" charset="-128"/>
                <a:ea typeface="Hiragino Kaku Gothic Pro W3" panose="020B0300000000000000" pitchFamily="34" charset="-128"/>
              </a:rPr>
              <a:t>データは</a:t>
            </a:r>
            <a:r>
              <a:rPr lang="ja-JP" altLang="en-US" sz="2400">
                <a:latin typeface="Hiragino Kaku Gothic Pro W3" panose="020B0300000000000000" pitchFamily="34" charset="-128"/>
                <a:ea typeface="Hiragino Kaku Gothic Pro W3" panose="020B0300000000000000" pitchFamily="34" charset="-128"/>
              </a:rPr>
              <a:t>既知のハドロニック</a:t>
            </a:r>
            <a:r>
              <a:rPr lang="en-US" altLang="ja-JP" sz="2400" dirty="0" err="1">
                <a:latin typeface="Hiragino Kaku Gothic Pro W3" panose="020B0300000000000000" pitchFamily="34" charset="-128"/>
                <a:ea typeface="Hiragino Kaku Gothic Pro W3" panose="020B0300000000000000" pitchFamily="34" charset="-128"/>
              </a:rPr>
              <a:t>カクテルでよく再現されている</a:t>
            </a:r>
            <a:endParaRPr lang="en-US" altLang="ja-JP" sz="2400" dirty="0">
              <a:latin typeface="Hiragino Kaku Gothic Pro W3" panose="020B0300000000000000" pitchFamily="34" charset="-128"/>
              <a:ea typeface="Hiragino Kaku Gothic Pro W3" panose="020B0300000000000000" pitchFamily="34" charset="-128"/>
            </a:endParaRPr>
          </a:p>
          <a:p>
            <a:r>
              <a:rPr lang="en-US" altLang="ja-JP" sz="2400" dirty="0">
                <a:latin typeface="Hiragino Kaku Gothic Pro W3" panose="020B0300000000000000" pitchFamily="34" charset="-128"/>
                <a:ea typeface="Hiragino Kaku Gothic Pro W3" panose="020B0300000000000000" pitchFamily="34" charset="-128"/>
              </a:rPr>
              <a:t>HM</a:t>
            </a:r>
            <a:r>
              <a:rPr lang="ja-JP" altLang="en-US" sz="2400">
                <a:latin typeface="Hiragino Kaku Gothic Pro W3" panose="020B0300000000000000" pitchFamily="34" charset="-128"/>
                <a:ea typeface="Hiragino Kaku Gothic Pro W3" panose="020B0300000000000000" pitchFamily="34" charset="-128"/>
              </a:rPr>
              <a:t>事象でも同様→直接光子比を抽出する</a:t>
            </a:r>
            <a:r>
              <a:rPr lang="en-US" altLang="ja-JP" sz="2400" i="1" dirty="0" err="1">
                <a:latin typeface="Hiragino Kaku Gothic Pro W3" panose="020B0300000000000000" pitchFamily="34" charset="-128"/>
                <a:ea typeface="Hiragino Kaku Gothic Pro W3" panose="020B0300000000000000" pitchFamily="34" charset="-128"/>
              </a:rPr>
              <a:t>p</a:t>
            </a:r>
            <a:r>
              <a:rPr lang="en-US" altLang="ja-JP" sz="2400" baseline="-25000" dirty="0" err="1">
                <a:latin typeface="Hiragino Kaku Gothic Pro W3" panose="020B0300000000000000" pitchFamily="34" charset="-128"/>
                <a:ea typeface="Hiragino Kaku Gothic Pro W3" panose="020B0300000000000000" pitchFamily="34" charset="-128"/>
              </a:rPr>
              <a:t>T,ee</a:t>
            </a:r>
            <a:r>
              <a:rPr lang="en-US" altLang="ja-JP" sz="2400" baseline="-25000" dirty="0">
                <a:latin typeface="Hiragino Kaku Gothic Pro W3" panose="020B0300000000000000" pitchFamily="34" charset="-128"/>
                <a:ea typeface="Hiragino Kaku Gothic Pro W3" panose="020B0300000000000000" pitchFamily="34" charset="-128"/>
              </a:rPr>
              <a:t> </a:t>
            </a:r>
            <a:r>
              <a:rPr lang="en-US" altLang="ja-JP" sz="2400" dirty="0">
                <a:latin typeface="Hiragino Kaku Gothic Pro W3" panose="020B0300000000000000" pitchFamily="34" charset="-128"/>
                <a:ea typeface="Hiragino Kaku Gothic Pro W3" panose="020B0300000000000000" pitchFamily="34" charset="-128"/>
              </a:rPr>
              <a:t>&gt; 1 GeV/</a:t>
            </a:r>
            <a:r>
              <a:rPr lang="en-US" altLang="ja-JP" sz="2400" i="1" dirty="0">
                <a:latin typeface="Hiragino Kaku Gothic Pro W3" panose="020B0300000000000000" pitchFamily="34" charset="-128"/>
                <a:ea typeface="Hiragino Kaku Gothic Pro W3" panose="020B0300000000000000" pitchFamily="34" charset="-128"/>
              </a:rPr>
              <a:t>c</a:t>
            </a:r>
            <a:r>
              <a:rPr lang="ja-JP" altLang="en-US" sz="2400">
                <a:latin typeface="Hiragino Kaku Gothic Pro W3" panose="020B0300000000000000" pitchFamily="34" charset="-128"/>
                <a:ea typeface="Hiragino Kaku Gothic Pro W3" panose="020B0300000000000000" pitchFamily="34" charset="-128"/>
              </a:rPr>
              <a:t>領域では</a:t>
            </a:r>
            <a:r>
              <a:rPr lang="en-US" altLang="ja-JP" sz="2400" dirty="0">
                <a:latin typeface="Hiragino Kaku Gothic Pro W3" panose="020B0300000000000000" pitchFamily="34" charset="-128"/>
                <a:ea typeface="Hiragino Kaku Gothic Pro W3" panose="020B0300000000000000" pitchFamily="34" charset="-128"/>
              </a:rPr>
              <a:t>1</a:t>
            </a:r>
            <a:r>
              <a:rPr lang="ja-JP" altLang="en-US" sz="2400">
                <a:latin typeface="Hiragino Kaku Gothic Pro W3" panose="020B0300000000000000" pitchFamily="34" charset="-128"/>
                <a:ea typeface="Hiragino Kaku Gothic Pro W3" panose="020B0300000000000000" pitchFamily="34" charset="-128"/>
              </a:rPr>
              <a:t>コンシステント</a:t>
            </a:r>
            <a:endParaRPr lang="en-US" altLang="ja-JP" sz="2400" dirty="0">
              <a:latin typeface="Hiragino Kaku Gothic Pro W3" panose="020B0300000000000000" pitchFamily="34" charset="-128"/>
              <a:ea typeface="Hiragino Kaku Gothic Pro W3" panose="020B0300000000000000" pitchFamily="34" charset="-128"/>
            </a:endParaRPr>
          </a:p>
          <a:p>
            <a:endParaRPr lang="en-US" sz="21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D78754D8-A163-BBBF-E151-1E5D288C3918}"/>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FDF7EF4F-1550-4928-24AE-E4A58DCE8AC2}"/>
              </a:ext>
            </a:extLst>
          </p:cNvPr>
          <p:cNvPicPr>
            <a:picLocks noChangeAspect="1"/>
          </p:cNvPicPr>
          <p:nvPr/>
        </p:nvPicPr>
        <p:blipFill>
          <a:blip r:embed="rId2"/>
          <a:stretch>
            <a:fillRect/>
          </a:stretch>
        </p:blipFill>
        <p:spPr>
          <a:xfrm rot="5400000">
            <a:off x="1678050" y="912654"/>
            <a:ext cx="4136549" cy="4510429"/>
          </a:xfrm>
          <a:prstGeom prst="rect">
            <a:avLst/>
          </a:prstGeom>
        </p:spPr>
      </p:pic>
      <p:pic>
        <p:nvPicPr>
          <p:cNvPr id="7" name="図 6">
            <a:extLst>
              <a:ext uri="{FF2B5EF4-FFF2-40B4-BE49-F238E27FC236}">
                <a16:creationId xmlns:a16="http://schemas.microsoft.com/office/drawing/2014/main" id="{74E9E0D8-1141-4B87-FFCA-86F77CCB40A2}"/>
              </a:ext>
            </a:extLst>
          </p:cNvPr>
          <p:cNvPicPr>
            <a:picLocks noChangeAspect="1"/>
          </p:cNvPicPr>
          <p:nvPr/>
        </p:nvPicPr>
        <p:blipFill>
          <a:blip r:embed="rId3"/>
          <a:stretch>
            <a:fillRect/>
          </a:stretch>
        </p:blipFill>
        <p:spPr>
          <a:xfrm rot="5400000">
            <a:off x="6188479" y="912654"/>
            <a:ext cx="4136549" cy="4510429"/>
          </a:xfrm>
          <a:prstGeom prst="rect">
            <a:avLst/>
          </a:prstGeom>
        </p:spPr>
      </p:pic>
    </p:spTree>
    <p:extLst>
      <p:ext uri="{BB962C8B-B14F-4D97-AF65-F5344CB8AC3E}">
        <p14:creationId xmlns:p14="http://schemas.microsoft.com/office/powerpoint/2010/main" val="3211303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0502-FE0A-E1CD-7323-100105EF255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62050BC-8002-3EEF-C80B-653E3E8CD51C}"/>
              </a:ext>
            </a:extLst>
          </p:cNvPr>
          <p:cNvSpPr>
            <a:spLocks noGrp="1"/>
          </p:cNvSpPr>
          <p:nvPr>
            <p:ph type="title"/>
          </p:nvPr>
        </p:nvSpPr>
        <p:spPr/>
        <p:txBody>
          <a:bodyPr/>
          <a:lstStyle/>
          <a:p>
            <a:r>
              <a:rPr lang="en-US" dirty="0" err="1"/>
              <a:t>直接光子測定</a:t>
            </a:r>
            <a:endParaRPr lang="en-US" dirty="0"/>
          </a:p>
        </p:txBody>
      </p:sp>
    </p:spTree>
    <p:extLst>
      <p:ext uri="{BB962C8B-B14F-4D97-AF65-F5344CB8AC3E}">
        <p14:creationId xmlns:p14="http://schemas.microsoft.com/office/powerpoint/2010/main" val="898850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420514B-13A8-72C8-3935-FDAAC8540EC5}"/>
              </a:ext>
            </a:extLst>
          </p:cNvPr>
          <p:cNvSpPr>
            <a:spLocks noGrp="1"/>
          </p:cNvSpPr>
          <p:nvPr>
            <p:ph sz="quarter" idx="10"/>
          </p:nvPr>
        </p:nvSpPr>
        <p:spPr/>
        <p:txBody>
          <a:bodyPr/>
          <a:lstStyle/>
          <a:p>
            <a:r>
              <a:rPr lang="en-US" dirty="0" err="1"/>
              <a:t>直接光子比</a:t>
            </a:r>
            <a:r>
              <a:rPr lang="en-US" altLang="ja-JP" b="1" i="1" dirty="0">
                <a:solidFill>
                  <a:srgbClr val="000000"/>
                </a:solidFill>
                <a:effectLst/>
                <a:latin typeface="Hiragino Sans" panose="020B0400000000000000" pitchFamily="34" charset="-128"/>
                <a:ea typeface="Hiragino Sans" panose="020B0400000000000000" pitchFamily="34" charset="-128"/>
              </a:rPr>
              <a:t> r</a:t>
            </a:r>
            <a:r>
              <a:rPr lang="en-US" altLang="ja-JP" b="1" dirty="0">
                <a:solidFill>
                  <a:srgbClr val="000000"/>
                </a:solidFill>
                <a:effectLst/>
                <a:latin typeface="Hiragino Sans" panose="020B0400000000000000" pitchFamily="34" charset="-128"/>
                <a:ea typeface="Hiragino Sans" panose="020B0400000000000000" pitchFamily="34" charset="-128"/>
              </a:rPr>
              <a:t> = </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dir</a:t>
            </a:r>
            <a:r>
              <a:rPr lang="en-US" altLang="ja-JP" dirty="0">
                <a:solidFill>
                  <a:srgbClr val="000000"/>
                </a:solidFill>
                <a:effectLst/>
                <a:latin typeface="Symbol" pitchFamily="2" charset="2"/>
                <a:ea typeface="Hiragino Sans" panose="020B0400000000000000" pitchFamily="34" charset="-128"/>
              </a:rPr>
              <a:t>/</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incl</a:t>
            </a:r>
            <a:r>
              <a:rPr lang="en-US" altLang="ja-JP" dirty="0"/>
              <a:t> </a:t>
            </a:r>
            <a:r>
              <a:rPr lang="en-US" dirty="0" err="1"/>
              <a:t>の抽出</a:t>
            </a:r>
            <a:endParaRPr lang="en-US" dirty="0"/>
          </a:p>
        </p:txBody>
      </p:sp>
      <p:sp>
        <p:nvSpPr>
          <p:cNvPr id="3" name="スライド番号プレースホルダー 2">
            <a:extLst>
              <a:ext uri="{FF2B5EF4-FFF2-40B4-BE49-F238E27FC236}">
                <a16:creationId xmlns:a16="http://schemas.microsoft.com/office/drawing/2014/main" id="{163E57B0-F6F4-78C1-198A-018634BC15BB}"/>
              </a:ext>
            </a:extLst>
          </p:cNvPr>
          <p:cNvSpPr>
            <a:spLocks noGrp="1"/>
          </p:cNvSpPr>
          <p:nvPr>
            <p:ph type="sldNum" sz="quarter" idx="4"/>
          </p:nvPr>
        </p:nvSpPr>
        <p:spPr/>
        <p:txBody>
          <a:bodyPr/>
          <a:lstStyle/>
          <a:p>
            <a:fld id="{2066355A-084C-D24E-9AD2-7E4FC41EA627}" type="slidenum">
              <a:rPr lang="en-US" smtClean="0"/>
              <a:pPr/>
              <a:t>38</a:t>
            </a:fld>
            <a:endParaRPr lang="en-US" dirty="0"/>
          </a:p>
        </p:txBody>
      </p:sp>
      <p:sp>
        <p:nvSpPr>
          <p:cNvPr id="4" name="テキスト プレースホルダー 3">
            <a:extLst>
              <a:ext uri="{FF2B5EF4-FFF2-40B4-BE49-F238E27FC236}">
                <a16:creationId xmlns:a16="http://schemas.microsoft.com/office/drawing/2014/main" id="{6F4DAE3A-164F-3F81-4CE0-F95A88FB25EB}"/>
              </a:ext>
            </a:extLst>
          </p:cNvPr>
          <p:cNvSpPr>
            <a:spLocks noGrp="1"/>
          </p:cNvSpPr>
          <p:nvPr>
            <p:ph type="body" sz="quarter" idx="11"/>
          </p:nvPr>
        </p:nvSpPr>
        <p:spPr/>
        <p:txBody>
          <a:bodyPr>
            <a:normAutofit lnSpcReduction="10000"/>
          </a:bodyPr>
          <a:lstStyle/>
          <a:p>
            <a:r>
              <a:rPr lang="en-US" altLang="ja-JP" sz="1800" dirty="0" err="1">
                <a:latin typeface="Hiragino Kaku Gothic Pro W3" panose="020B0300000000000000" pitchFamily="34" charset="-128"/>
                <a:ea typeface="Hiragino Kaku Gothic Pro W3" panose="020B0300000000000000" pitchFamily="34" charset="-128"/>
              </a:rPr>
              <a:t>電子質量分布</a:t>
            </a:r>
            <a:r>
              <a:rPr lang="ja-JP" altLang="en-US" sz="1800">
                <a:latin typeface="Hiragino Kaku Gothic Pro W3" panose="020B0300000000000000" pitchFamily="34" charset="-128"/>
                <a:ea typeface="Hiragino Kaku Gothic Pro W3" panose="020B0300000000000000" pitchFamily="34" charset="-128"/>
              </a:rPr>
              <a:t>に３成分関数でテンプレートフィット</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dir</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を</a:t>
            </a:r>
            <a:r>
              <a:rPr lang="en-US" altLang="ja-JP" sz="1800" dirty="0">
                <a:latin typeface="Hiragino Kaku Gothic Pro W3" panose="020B0300000000000000" pitchFamily="34" charset="-128"/>
                <a:ea typeface="Hiragino Kaku Gothic Pro W3" panose="020B0300000000000000" pitchFamily="34" charset="-128"/>
              </a:rPr>
              <a:t>40MeV/c</a:t>
            </a:r>
            <a:r>
              <a:rPr lang="ja-JP" altLang="en-US" sz="1800">
                <a:latin typeface="Hiragino Kaku Gothic Pro W3" panose="020B0300000000000000" pitchFamily="34" charset="-128"/>
                <a:ea typeface="Hiragino Kaku Gothic Pro W3" panose="020B0300000000000000" pitchFamily="34" charset="-128"/>
              </a:rPr>
              <a:t>以下で規格化</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ja-JP" altLang="en-US" sz="1800">
                <a:latin typeface="Hiragino Kaku Gothic Pro W3" panose="020B0300000000000000" pitchFamily="34" charset="-128"/>
                <a:ea typeface="Hiragino Kaku Gothic Pro W3" panose="020B0300000000000000" pitchFamily="34" charset="-128"/>
              </a:rPr>
              <a:t>ただし</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は</a:t>
            </a:r>
            <a:r>
              <a:rPr lang="en-US" altLang="ja-JP" sz="1800" dirty="0">
                <a:latin typeface="Hiragino Kaku Gothic Pro W3" panose="020B0300000000000000" pitchFamily="34" charset="-128"/>
                <a:ea typeface="Hiragino Kaku Gothic Pro W3" panose="020B0300000000000000" pitchFamily="34" charset="-128"/>
              </a:rPr>
              <a:t>2%</a:t>
            </a:r>
            <a:r>
              <a:rPr lang="ja-JP" altLang="en-US" sz="1800">
                <a:latin typeface="Hiragino Kaku Gothic Pro W3" panose="020B0300000000000000" pitchFamily="34" charset="-128"/>
                <a:ea typeface="Hiragino Kaku Gothic Pro W3" panose="020B0300000000000000" pitchFamily="34" charset="-128"/>
              </a:rPr>
              <a:t>の誤差の範囲内でほぼ</a:t>
            </a:r>
            <a:r>
              <a:rPr lang="en-US" altLang="ja-JP" sz="1800" dirty="0">
                <a:latin typeface="Hiragino Kaku Gothic Pro W3" panose="020B0300000000000000" pitchFamily="34" charset="-128"/>
                <a:ea typeface="Hiragino Kaku Gothic Pro W3" panose="020B0300000000000000" pitchFamily="34" charset="-128"/>
              </a:rPr>
              <a:t>1</a:t>
            </a: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HF</a:t>
            </a:r>
            <a:r>
              <a:rPr lang="ja-JP" altLang="en-US" sz="1800">
                <a:latin typeface="Hiragino Kaku Gothic Pro W3" panose="020B0300000000000000" pitchFamily="34" charset="-128"/>
                <a:ea typeface="Hiragino Kaku Gothic Pro W3" panose="020B0300000000000000" pitchFamily="34" charset="-128"/>
              </a:rPr>
              <a:t>は測定した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の断面積に固定</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a:latin typeface="Hiragino Kaku Gothic Pro W3" panose="020B0300000000000000" pitchFamily="34" charset="-128"/>
                <a:ea typeface="Hiragino Kaku Gothic Pro W3" panose="020B0300000000000000" pitchFamily="34" charset="-128"/>
              </a:rPr>
              <a:t>r</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が唯一のパラメーター</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Symbol" pitchFamily="2" charset="2"/>
                <a:ea typeface="Hiragino Sans W4" panose="020B0400000000000000" pitchFamily="34" charset="-128"/>
              </a:rPr>
              <a:t>h</a:t>
            </a:r>
            <a:r>
              <a:rPr lang="ja-JP" altLang="en-US" sz="1800">
                <a:latin typeface="Hiragino Kaku Gothic Pro W3" panose="020B0300000000000000" pitchFamily="34" charset="-128"/>
                <a:ea typeface="Hiragino Kaku Gothic Pro W3" panose="020B0300000000000000" pitchFamily="34" charset="-128"/>
              </a:rPr>
              <a:t>領域でフィット</a:t>
            </a:r>
            <a:r>
              <a:rPr lang="en-US" altLang="ja-JP" sz="1800" dirty="0">
                <a:latin typeface="Hiragino Kaku Gothic Pro W3" panose="020B0300000000000000" pitchFamily="34" charset="-128"/>
                <a:ea typeface="Hiragino Kaku Gothic Pro W3" panose="020B0300000000000000" pitchFamily="34" charset="-128"/>
              </a:rPr>
              <a:t>(140 &lt; m</a:t>
            </a:r>
            <a:r>
              <a:rPr lang="en-US" altLang="ja-JP" sz="1800" baseline="-25000" dirty="0">
                <a:latin typeface="Hiragino Kaku Gothic Pro W3" panose="020B0300000000000000" pitchFamily="34" charset="-128"/>
                <a:ea typeface="Hiragino Kaku Gothic Pro W3" panose="020B0300000000000000" pitchFamily="34" charset="-128"/>
              </a:rPr>
              <a:t>ee</a:t>
            </a:r>
            <a:r>
              <a:rPr lang="en-US" altLang="ja-JP" sz="1800" dirty="0">
                <a:latin typeface="Hiragino Kaku Gothic Pro W3" panose="020B0300000000000000" pitchFamily="34" charset="-128"/>
                <a:ea typeface="Hiragino Kaku Gothic Pro W3" panose="020B0300000000000000" pitchFamily="34" charset="-128"/>
              </a:rPr>
              <a:t> &lt; 320 MeV/</a:t>
            </a:r>
            <a:r>
              <a:rPr lang="en-US" altLang="ja-JP" sz="1800" i="1" dirty="0">
                <a:latin typeface="Hiragino Kaku Gothic Pro W3" panose="020B0300000000000000" pitchFamily="34" charset="-128"/>
                <a:ea typeface="Hiragino Kaku Gothic Pro W3" panose="020B0300000000000000" pitchFamily="34" charset="-128"/>
              </a:rPr>
              <a:t>c</a:t>
            </a:r>
            <a:r>
              <a:rPr lang="en-US" altLang="ja-JP" sz="1800" baseline="30000" dirty="0">
                <a:latin typeface="Hiragino Kaku Gothic Pro W3" panose="020B0300000000000000" pitchFamily="34" charset="-128"/>
                <a:ea typeface="Hiragino Kaku Gothic Pro W3" panose="020B0300000000000000" pitchFamily="34" charset="-128"/>
              </a:rPr>
              <a:t>2</a:t>
            </a:r>
            <a:r>
              <a:rPr lang="en-US" altLang="ja-JP" sz="1800" dirty="0">
                <a:latin typeface="Hiragino Kaku Gothic Pro W3" panose="020B0300000000000000" pitchFamily="34" charset="-128"/>
                <a:ea typeface="Hiragino Kaku Gothic Pro W3" panose="020B0300000000000000" pitchFamily="34" charset="-128"/>
              </a:rPr>
              <a:t>)</a:t>
            </a:r>
          </a:p>
          <a:p>
            <a:endParaRPr lang="en-US" altLang="ja-JP" sz="1800" i="1"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仮想光子法は　　　　　　でのみ有効</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r>
              <a:rPr lang="en-US" altLang="ja-JP" sz="1800" i="1" dirty="0">
                <a:latin typeface="Hiragino Kaku Gothic Pro W3" panose="020B0300000000000000" pitchFamily="34" charset="-128"/>
                <a:ea typeface="Hiragino Kaku Gothic Pro W3" panose="020B0300000000000000" pitchFamily="34" charset="-128"/>
              </a:rPr>
              <a:t>    </a:t>
            </a:r>
            <a:r>
              <a:rPr lang="ja-JP" altLang="en-US" sz="1800" i="1">
                <a:latin typeface="Hiragino Kaku Gothic Pro W3" panose="020B0300000000000000" pitchFamily="34" charset="-128"/>
                <a:ea typeface="Hiragino Kaku Gothic Pro W3" panose="020B0300000000000000" pitchFamily="34" charset="-128"/>
              </a:rPr>
              <a:t>→</a:t>
            </a:r>
            <a:r>
              <a:rPr lang="en-US" altLang="ja-JP" sz="1800" i="1" dirty="0">
                <a:latin typeface="Hiragino Kaku Gothic Pro W3" panose="020B0300000000000000" pitchFamily="34" charset="-128"/>
                <a:ea typeface="Hiragino Kaku Gothic Pro W3" panose="020B0300000000000000" pitchFamily="34" charset="-128"/>
              </a:rPr>
              <a:t>r </a:t>
            </a:r>
            <a:r>
              <a:rPr lang="ja-JP" altLang="en-US" sz="1800">
                <a:latin typeface="Hiragino Kaku Gothic Pro W3" panose="020B0300000000000000" pitchFamily="34" charset="-128"/>
                <a:ea typeface="Hiragino Kaku Gothic Pro W3" panose="020B0300000000000000" pitchFamily="34" charset="-128"/>
              </a:rPr>
              <a:t>抽出は</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で行う</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38BA1F11-EED1-451C-B478-0C384F9E7733}"/>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8" name="図 7">
            <a:extLst>
              <a:ext uri="{FF2B5EF4-FFF2-40B4-BE49-F238E27FC236}">
                <a16:creationId xmlns:a16="http://schemas.microsoft.com/office/drawing/2014/main" id="{3EE48125-B9A6-F62A-DDCE-24F137C09090}"/>
              </a:ext>
            </a:extLst>
          </p:cNvPr>
          <p:cNvPicPr>
            <a:picLocks noChangeAspect="1"/>
          </p:cNvPicPr>
          <p:nvPr/>
        </p:nvPicPr>
        <p:blipFill>
          <a:blip r:embed="rId2"/>
          <a:stretch>
            <a:fillRect/>
          </a:stretch>
        </p:blipFill>
        <p:spPr>
          <a:xfrm>
            <a:off x="2782847" y="3655212"/>
            <a:ext cx="234016" cy="181174"/>
          </a:xfrm>
          <a:prstGeom prst="rect">
            <a:avLst/>
          </a:prstGeom>
        </p:spPr>
      </p:pic>
      <p:pic>
        <p:nvPicPr>
          <p:cNvPr id="9" name="図 8">
            <a:extLst>
              <a:ext uri="{FF2B5EF4-FFF2-40B4-BE49-F238E27FC236}">
                <a16:creationId xmlns:a16="http://schemas.microsoft.com/office/drawing/2014/main" id="{A64A489D-8AAA-70BF-9A63-06DF381AD641}"/>
              </a:ext>
            </a:extLst>
          </p:cNvPr>
          <p:cNvPicPr>
            <a:picLocks noChangeAspect="1"/>
          </p:cNvPicPr>
          <p:nvPr/>
        </p:nvPicPr>
        <p:blipFill>
          <a:blip r:embed="rId3"/>
          <a:stretch>
            <a:fillRect/>
          </a:stretch>
        </p:blipFill>
        <p:spPr>
          <a:xfrm>
            <a:off x="3281590" y="3602205"/>
            <a:ext cx="234016" cy="257418"/>
          </a:xfrm>
          <a:prstGeom prst="rect">
            <a:avLst/>
          </a:prstGeom>
        </p:spPr>
      </p:pic>
      <p:pic>
        <p:nvPicPr>
          <p:cNvPr id="10" name="図 9">
            <a:extLst>
              <a:ext uri="{FF2B5EF4-FFF2-40B4-BE49-F238E27FC236}">
                <a16:creationId xmlns:a16="http://schemas.microsoft.com/office/drawing/2014/main" id="{B127CD1E-24EB-8F5A-4903-FE6FE1EF66EE}"/>
              </a:ext>
            </a:extLst>
          </p:cNvPr>
          <p:cNvPicPr>
            <a:picLocks noChangeAspect="1"/>
          </p:cNvPicPr>
          <p:nvPr/>
        </p:nvPicPr>
        <p:blipFill>
          <a:blip r:embed="rId4"/>
          <a:stretch>
            <a:fillRect/>
          </a:stretch>
        </p:blipFill>
        <p:spPr>
          <a:xfrm>
            <a:off x="1189404" y="1584544"/>
            <a:ext cx="5341487" cy="539637"/>
          </a:xfrm>
          <a:prstGeom prst="rect">
            <a:avLst/>
          </a:prstGeom>
        </p:spPr>
      </p:pic>
      <p:sp>
        <p:nvSpPr>
          <p:cNvPr id="11" name="テキスト ボックス 10">
            <a:extLst>
              <a:ext uri="{FF2B5EF4-FFF2-40B4-BE49-F238E27FC236}">
                <a16:creationId xmlns:a16="http://schemas.microsoft.com/office/drawing/2014/main" id="{53CE95B1-4507-305C-F1F0-F747A46BE17A}"/>
              </a:ext>
            </a:extLst>
          </p:cNvPr>
          <p:cNvSpPr txBox="1"/>
          <p:nvPr/>
        </p:nvSpPr>
        <p:spPr>
          <a:xfrm>
            <a:off x="1409075" y="7420131"/>
            <a:ext cx="5582554" cy="646331"/>
          </a:xfrm>
          <a:prstGeom prst="rect">
            <a:avLst/>
          </a:prstGeom>
          <a:noFill/>
        </p:spPr>
        <p:txBody>
          <a:bodyPr wrap="none" rtlCol="0">
            <a:spAutoFit/>
          </a:bodyPr>
          <a:lstStyle/>
          <a:p>
            <a:r>
              <a:rPr lang="en-US" altLang="ja-JP" dirty="0">
                <a:latin typeface="Calibri" panose="020F0502020204030204" pitchFamily="34" charset="0"/>
                <a:ea typeface="Cambria Math" panose="02040503050406030204" pitchFamily="18" charset="0"/>
                <a:cs typeface="Calibri" panose="020F0502020204030204" pitchFamily="34" charset="0"/>
              </a:rPr>
              <a:t>Assumption only valid for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 Extract </a:t>
            </a:r>
            <a:r>
              <a:rPr lang="en-US" altLang="ja-JP" i="1" dirty="0">
                <a:latin typeface="Calibri" panose="020F0502020204030204" pitchFamily="34" charset="0"/>
                <a:ea typeface="Cambria Math" panose="02040503050406030204" pitchFamily="18" charset="0"/>
                <a:cs typeface="Calibri" panose="020F0502020204030204" pitchFamily="34" charset="0"/>
                <a:sym typeface="Wingdings" pitchFamily="2" charset="2"/>
              </a:rPr>
              <a:t>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at</a:t>
            </a:r>
            <a:endParaRPr lang="en-US" altLang="ja-JP" dirty="0">
              <a:latin typeface="Calibri" panose="020F0502020204030204" pitchFamily="34" charset="0"/>
              <a:ea typeface="Cambria Math" panose="02040503050406030204" pitchFamily="18" charset="0"/>
              <a:cs typeface="Calibri" panose="020F0502020204030204" pitchFamily="34" charset="0"/>
            </a:endParaRPr>
          </a:p>
          <a:p>
            <a:endParaRPr lang="en-US" dirty="0"/>
          </a:p>
        </p:txBody>
      </p:sp>
      <p:pic>
        <p:nvPicPr>
          <p:cNvPr id="12" name="図 11">
            <a:extLst>
              <a:ext uri="{FF2B5EF4-FFF2-40B4-BE49-F238E27FC236}">
                <a16:creationId xmlns:a16="http://schemas.microsoft.com/office/drawing/2014/main" id="{8B7A13CE-4E1A-BBF3-C51F-378273BC74E3}"/>
              </a:ext>
            </a:extLst>
          </p:cNvPr>
          <p:cNvPicPr>
            <a:picLocks noChangeAspect="1"/>
          </p:cNvPicPr>
          <p:nvPr/>
        </p:nvPicPr>
        <p:blipFill>
          <a:blip r:embed="rId5"/>
          <a:stretch>
            <a:fillRect/>
          </a:stretch>
        </p:blipFill>
        <p:spPr>
          <a:xfrm>
            <a:off x="2712471" y="5486697"/>
            <a:ext cx="1234767" cy="203605"/>
          </a:xfrm>
          <a:prstGeom prst="rect">
            <a:avLst/>
          </a:prstGeom>
        </p:spPr>
      </p:pic>
      <p:pic>
        <p:nvPicPr>
          <p:cNvPr id="13" name="図 12">
            <a:extLst>
              <a:ext uri="{FF2B5EF4-FFF2-40B4-BE49-F238E27FC236}">
                <a16:creationId xmlns:a16="http://schemas.microsoft.com/office/drawing/2014/main" id="{B053D748-149B-02CA-1D48-2DB91AB2BF4D}"/>
              </a:ext>
            </a:extLst>
          </p:cNvPr>
          <p:cNvPicPr>
            <a:picLocks noChangeAspect="1"/>
          </p:cNvPicPr>
          <p:nvPr/>
        </p:nvPicPr>
        <p:blipFill>
          <a:blip r:embed="rId6"/>
          <a:stretch>
            <a:fillRect/>
          </a:stretch>
        </p:blipFill>
        <p:spPr>
          <a:xfrm>
            <a:off x="2375372" y="5757327"/>
            <a:ext cx="1510602" cy="225995"/>
          </a:xfrm>
          <a:prstGeom prst="rect">
            <a:avLst/>
          </a:prstGeom>
        </p:spPr>
      </p:pic>
      <p:pic>
        <p:nvPicPr>
          <p:cNvPr id="14" name="図 13">
            <a:extLst>
              <a:ext uri="{FF2B5EF4-FFF2-40B4-BE49-F238E27FC236}">
                <a16:creationId xmlns:a16="http://schemas.microsoft.com/office/drawing/2014/main" id="{3D1C9026-1FB1-A027-92AA-D13D15C9A9C8}"/>
              </a:ext>
            </a:extLst>
          </p:cNvPr>
          <p:cNvPicPr>
            <a:picLocks noChangeAspect="1"/>
          </p:cNvPicPr>
          <p:nvPr/>
        </p:nvPicPr>
        <p:blipFill>
          <a:blip r:embed="rId7"/>
          <a:srcRect/>
          <a:stretch/>
        </p:blipFill>
        <p:spPr>
          <a:xfrm>
            <a:off x="6911422" y="1079586"/>
            <a:ext cx="4653537" cy="5129561"/>
          </a:xfrm>
          <a:prstGeom prst="rect">
            <a:avLst/>
          </a:prstGeom>
        </p:spPr>
      </p:pic>
      <p:cxnSp>
        <p:nvCxnSpPr>
          <p:cNvPr id="15" name="直線コネクタ 14">
            <a:extLst>
              <a:ext uri="{FF2B5EF4-FFF2-40B4-BE49-F238E27FC236}">
                <a16:creationId xmlns:a16="http://schemas.microsoft.com/office/drawing/2014/main" id="{73D0F02E-18FE-EC03-E48D-97513764F536}"/>
              </a:ext>
            </a:extLst>
          </p:cNvPr>
          <p:cNvCxnSpPr/>
          <p:nvPr/>
        </p:nvCxnSpPr>
        <p:spPr>
          <a:xfrm>
            <a:off x="9288379" y="1925053"/>
            <a:ext cx="1443789"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A25679FF-86DC-1934-3D26-7486F1747A85}"/>
              </a:ext>
            </a:extLst>
          </p:cNvPr>
          <p:cNvCxnSpPr>
            <a:cxnSpLocks/>
          </p:cNvCxnSpPr>
          <p:nvPr/>
        </p:nvCxnSpPr>
        <p:spPr>
          <a:xfrm>
            <a:off x="9084388" y="5015371"/>
            <a:ext cx="1955789" cy="0"/>
          </a:xfrm>
          <a:prstGeom prst="straightConnector1">
            <a:avLst/>
          </a:prstGeom>
          <a:ln w="34925">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6BB02805-62E0-9116-5E12-A0BF3A84BAEA}"/>
              </a:ext>
            </a:extLst>
          </p:cNvPr>
          <p:cNvSpPr txBox="1"/>
          <p:nvPr/>
        </p:nvSpPr>
        <p:spPr>
          <a:xfrm>
            <a:off x="9375006" y="4646039"/>
            <a:ext cx="1107996" cy="369332"/>
          </a:xfrm>
          <a:prstGeom prst="rect">
            <a:avLst/>
          </a:prstGeom>
          <a:noFill/>
        </p:spPr>
        <p:txBody>
          <a:bodyPr wrap="none" rtlCol="0">
            <a:spAutoFit/>
          </a:bodyPr>
          <a:lstStyle/>
          <a:p>
            <a:r>
              <a:rPr lang="en-US" dirty="0" err="1"/>
              <a:t>フィット</a:t>
            </a:r>
            <a:endParaRPr lang="en-US" dirty="0"/>
          </a:p>
        </p:txBody>
      </p:sp>
      <p:cxnSp>
        <p:nvCxnSpPr>
          <p:cNvPr id="18" name="直線矢印コネクタ 17">
            <a:extLst>
              <a:ext uri="{FF2B5EF4-FFF2-40B4-BE49-F238E27FC236}">
                <a16:creationId xmlns:a16="http://schemas.microsoft.com/office/drawing/2014/main" id="{251A1ABF-DE52-1A1E-BA3F-D930853418CE}"/>
              </a:ext>
            </a:extLst>
          </p:cNvPr>
          <p:cNvCxnSpPr>
            <a:cxnSpLocks/>
          </p:cNvCxnSpPr>
          <p:nvPr/>
        </p:nvCxnSpPr>
        <p:spPr>
          <a:xfrm>
            <a:off x="7533116" y="5028605"/>
            <a:ext cx="455852" cy="0"/>
          </a:xfrm>
          <a:prstGeom prst="straightConnector1">
            <a:avLst/>
          </a:prstGeom>
          <a:ln w="3492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54C9BE2E-DEE4-EABF-BAB3-D730DF0D616F}"/>
              </a:ext>
            </a:extLst>
          </p:cNvPr>
          <p:cNvSpPr txBox="1"/>
          <p:nvPr/>
        </p:nvSpPr>
        <p:spPr>
          <a:xfrm>
            <a:off x="7609176" y="4634296"/>
            <a:ext cx="877163" cy="369332"/>
          </a:xfrm>
          <a:prstGeom prst="rect">
            <a:avLst/>
          </a:prstGeom>
          <a:noFill/>
        </p:spPr>
        <p:txBody>
          <a:bodyPr wrap="none" rtlCol="0">
            <a:spAutoFit/>
          </a:bodyPr>
          <a:lstStyle/>
          <a:p>
            <a:r>
              <a:rPr lang="en-US" dirty="0" err="1"/>
              <a:t>規格化</a:t>
            </a:r>
            <a:endParaRPr lang="en-US" dirty="0"/>
          </a:p>
        </p:txBody>
      </p:sp>
      <p:cxnSp>
        <p:nvCxnSpPr>
          <p:cNvPr id="20" name="直線コネクタ 19">
            <a:extLst>
              <a:ext uri="{FF2B5EF4-FFF2-40B4-BE49-F238E27FC236}">
                <a16:creationId xmlns:a16="http://schemas.microsoft.com/office/drawing/2014/main" id="{AF74D8BC-200F-99BF-5D52-F6B4DE053B75}"/>
              </a:ext>
            </a:extLst>
          </p:cNvPr>
          <p:cNvCxnSpPr>
            <a:cxnSpLocks/>
          </p:cNvCxnSpPr>
          <p:nvPr/>
        </p:nvCxnSpPr>
        <p:spPr>
          <a:xfrm flipV="1">
            <a:off x="2646947" y="2043392"/>
            <a:ext cx="780696" cy="2097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CC30494E-FF26-B05B-722B-E8D90150387A}"/>
              </a:ext>
            </a:extLst>
          </p:cNvPr>
          <p:cNvCxnSpPr/>
          <p:nvPr/>
        </p:nvCxnSpPr>
        <p:spPr>
          <a:xfrm>
            <a:off x="4289474" y="2064369"/>
            <a:ext cx="897988"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9A3E4E8B-C24A-5F9D-962B-767764D7BB7E}"/>
              </a:ext>
            </a:extLst>
          </p:cNvPr>
          <p:cNvCxnSpPr/>
          <p:nvPr/>
        </p:nvCxnSpPr>
        <p:spPr>
          <a:xfrm>
            <a:off x="5380526" y="2064369"/>
            <a:ext cx="897988" cy="0"/>
          </a:xfrm>
          <a:prstGeom prst="line">
            <a:avLst/>
          </a:prstGeom>
          <a:ln>
            <a:solidFill>
              <a:srgbClr val="0432FF"/>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5D8EFAAA-CCAD-E518-63C6-AA5234ECFAD6}"/>
              </a:ext>
            </a:extLst>
          </p:cNvPr>
          <p:cNvCxnSpPr>
            <a:cxnSpLocks/>
          </p:cNvCxnSpPr>
          <p:nvPr/>
        </p:nvCxnSpPr>
        <p:spPr>
          <a:xfrm>
            <a:off x="1220417" y="4506459"/>
            <a:ext cx="188658"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a16="http://schemas.microsoft.com/office/drawing/2014/main" id="{D695605E-83F7-2B32-92DC-7E146FD6740C}"/>
              </a:ext>
            </a:extLst>
          </p:cNvPr>
          <p:cNvSpPr txBox="1"/>
          <p:nvPr/>
        </p:nvSpPr>
        <p:spPr>
          <a:xfrm>
            <a:off x="8486339" y="843119"/>
            <a:ext cx="2947217" cy="369332"/>
          </a:xfrm>
          <a:prstGeom prst="rect">
            <a:avLst/>
          </a:prstGeom>
          <a:noFill/>
        </p:spPr>
        <p:txBody>
          <a:bodyPr wrap="none" rtlCol="0">
            <a:spAutoFit/>
          </a:bodyPr>
          <a:lstStyle/>
          <a:p>
            <a:r>
              <a:rPr lang="en-US" dirty="0" err="1"/>
              <a:t>MB事象</a:t>
            </a:r>
            <a:r>
              <a:rPr lang="en-US" dirty="0"/>
              <a:t> 1 &lt; </a:t>
            </a:r>
            <a:r>
              <a:rPr lang="en-US" i="1" dirty="0" err="1"/>
              <a:t>p</a:t>
            </a:r>
            <a:r>
              <a:rPr lang="en-US" baseline="-25000" dirty="0" err="1"/>
              <a:t>T,ee</a:t>
            </a:r>
            <a:r>
              <a:rPr lang="en-US" dirty="0"/>
              <a:t> &lt; 2 GeV/</a:t>
            </a:r>
            <a:r>
              <a:rPr lang="en-US" i="1" dirty="0"/>
              <a:t>c</a:t>
            </a:r>
          </a:p>
        </p:txBody>
      </p:sp>
    </p:spTree>
    <p:extLst>
      <p:ext uri="{BB962C8B-B14F-4D97-AF65-F5344CB8AC3E}">
        <p14:creationId xmlns:p14="http://schemas.microsoft.com/office/powerpoint/2010/main" val="1771248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1625-7862-1E54-F131-CEDA443AF15D}"/>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4442B4D-16DB-6970-B373-C199DEAB7817}"/>
              </a:ext>
            </a:extLst>
          </p:cNvPr>
          <p:cNvSpPr>
            <a:spLocks noGrp="1"/>
          </p:cNvSpPr>
          <p:nvPr>
            <p:ph sz="quarter" idx="10"/>
          </p:nvPr>
        </p:nvSpPr>
        <p:spPr/>
        <p:txBody>
          <a:bodyPr/>
          <a:lstStyle/>
          <a:p>
            <a:r>
              <a:rPr lang="en-US" dirty="0" err="1"/>
              <a:t>直接光子比</a:t>
            </a:r>
            <a:r>
              <a:rPr lang="en-US" altLang="ja-JP" b="1" i="1" dirty="0">
                <a:solidFill>
                  <a:srgbClr val="000000"/>
                </a:solidFill>
                <a:effectLst/>
                <a:latin typeface="Hiragino Sans" panose="020B0400000000000000" pitchFamily="34" charset="-128"/>
                <a:ea typeface="Hiragino Sans" panose="020B0400000000000000" pitchFamily="34" charset="-128"/>
              </a:rPr>
              <a:t> r</a:t>
            </a:r>
            <a:r>
              <a:rPr lang="en-US" altLang="ja-JP" b="1" dirty="0">
                <a:solidFill>
                  <a:srgbClr val="000000"/>
                </a:solidFill>
                <a:effectLst/>
                <a:latin typeface="Hiragino Sans" panose="020B0400000000000000" pitchFamily="34" charset="-128"/>
                <a:ea typeface="Hiragino Sans" panose="020B0400000000000000" pitchFamily="34" charset="-128"/>
              </a:rPr>
              <a:t> = </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dir</a:t>
            </a:r>
            <a:r>
              <a:rPr lang="en-US" altLang="ja-JP" dirty="0">
                <a:solidFill>
                  <a:srgbClr val="000000"/>
                </a:solidFill>
                <a:effectLst/>
                <a:latin typeface="Symbol" pitchFamily="2" charset="2"/>
                <a:ea typeface="Hiragino Sans" panose="020B0400000000000000" pitchFamily="34" charset="-128"/>
              </a:rPr>
              <a:t>/</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incl</a:t>
            </a:r>
            <a:r>
              <a:rPr lang="en-US" altLang="ja-JP" dirty="0"/>
              <a:t> </a:t>
            </a:r>
            <a:r>
              <a:rPr lang="en-US" dirty="0" err="1"/>
              <a:t>の抽出</a:t>
            </a:r>
            <a:endParaRPr lang="en-US" dirty="0"/>
          </a:p>
        </p:txBody>
      </p:sp>
      <p:sp>
        <p:nvSpPr>
          <p:cNvPr id="3" name="スライド番号プレースホルダー 2">
            <a:extLst>
              <a:ext uri="{FF2B5EF4-FFF2-40B4-BE49-F238E27FC236}">
                <a16:creationId xmlns:a16="http://schemas.microsoft.com/office/drawing/2014/main" id="{C6CAB486-D613-A0CE-AE84-2E224359ACD9}"/>
              </a:ext>
            </a:extLst>
          </p:cNvPr>
          <p:cNvSpPr>
            <a:spLocks noGrp="1"/>
          </p:cNvSpPr>
          <p:nvPr>
            <p:ph type="sldNum" sz="quarter" idx="4"/>
          </p:nvPr>
        </p:nvSpPr>
        <p:spPr/>
        <p:txBody>
          <a:bodyPr/>
          <a:lstStyle/>
          <a:p>
            <a:fld id="{2066355A-084C-D24E-9AD2-7E4FC41EA627}" type="slidenum">
              <a:rPr lang="en-US" smtClean="0"/>
              <a:pPr/>
              <a:t>39</a:t>
            </a:fld>
            <a:endParaRPr lang="en-US" dirty="0"/>
          </a:p>
        </p:txBody>
      </p:sp>
      <p:sp>
        <p:nvSpPr>
          <p:cNvPr id="4" name="テキスト プレースホルダー 3">
            <a:extLst>
              <a:ext uri="{FF2B5EF4-FFF2-40B4-BE49-F238E27FC236}">
                <a16:creationId xmlns:a16="http://schemas.microsoft.com/office/drawing/2014/main" id="{0097FCC6-5D42-90B1-F400-632B484E07D8}"/>
              </a:ext>
            </a:extLst>
          </p:cNvPr>
          <p:cNvSpPr>
            <a:spLocks noGrp="1"/>
          </p:cNvSpPr>
          <p:nvPr>
            <p:ph type="body" sz="quarter" idx="11"/>
          </p:nvPr>
        </p:nvSpPr>
        <p:spPr/>
        <p:txBody>
          <a:bodyPr>
            <a:normAutofit lnSpcReduction="10000"/>
          </a:bodyPr>
          <a:lstStyle/>
          <a:p>
            <a:r>
              <a:rPr lang="en-US" altLang="ja-JP" sz="1800" dirty="0" err="1">
                <a:latin typeface="Hiragino Kaku Gothic Pro W3" panose="020B0300000000000000" pitchFamily="34" charset="-128"/>
                <a:ea typeface="Hiragino Kaku Gothic Pro W3" panose="020B0300000000000000" pitchFamily="34" charset="-128"/>
              </a:rPr>
              <a:t>電子質量分布</a:t>
            </a:r>
            <a:r>
              <a:rPr lang="ja-JP" altLang="en-US" sz="1800">
                <a:latin typeface="Hiragino Kaku Gothic Pro W3" panose="020B0300000000000000" pitchFamily="34" charset="-128"/>
                <a:ea typeface="Hiragino Kaku Gothic Pro W3" panose="020B0300000000000000" pitchFamily="34" charset="-128"/>
              </a:rPr>
              <a:t>に３成分関数でテンプレートフィット</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dir</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を</a:t>
            </a:r>
            <a:r>
              <a:rPr lang="en-US" altLang="ja-JP" sz="1800" dirty="0">
                <a:latin typeface="Hiragino Kaku Gothic Pro W3" panose="020B0300000000000000" pitchFamily="34" charset="-128"/>
                <a:ea typeface="Hiragino Kaku Gothic Pro W3" panose="020B0300000000000000" pitchFamily="34" charset="-128"/>
              </a:rPr>
              <a:t>40MeV/c</a:t>
            </a:r>
            <a:r>
              <a:rPr lang="ja-JP" altLang="en-US" sz="1800">
                <a:latin typeface="Hiragino Kaku Gothic Pro W3" panose="020B0300000000000000" pitchFamily="34" charset="-128"/>
                <a:ea typeface="Hiragino Kaku Gothic Pro W3" panose="020B0300000000000000" pitchFamily="34" charset="-128"/>
              </a:rPr>
              <a:t>以下で規格化</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ja-JP" altLang="en-US" sz="1800">
                <a:latin typeface="Hiragino Kaku Gothic Pro W3" panose="020B0300000000000000" pitchFamily="34" charset="-128"/>
                <a:ea typeface="Hiragino Kaku Gothic Pro W3" panose="020B0300000000000000" pitchFamily="34" charset="-128"/>
              </a:rPr>
              <a:t>ただし</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は</a:t>
            </a:r>
            <a:r>
              <a:rPr lang="en-US" altLang="ja-JP" sz="1800" dirty="0">
                <a:latin typeface="Hiragino Kaku Gothic Pro W3" panose="020B0300000000000000" pitchFamily="34" charset="-128"/>
                <a:ea typeface="Hiragino Kaku Gothic Pro W3" panose="020B0300000000000000" pitchFamily="34" charset="-128"/>
              </a:rPr>
              <a:t>2%</a:t>
            </a:r>
            <a:r>
              <a:rPr lang="ja-JP" altLang="en-US" sz="1800">
                <a:latin typeface="Hiragino Kaku Gothic Pro W3" panose="020B0300000000000000" pitchFamily="34" charset="-128"/>
                <a:ea typeface="Hiragino Kaku Gothic Pro W3" panose="020B0300000000000000" pitchFamily="34" charset="-128"/>
              </a:rPr>
              <a:t>の誤差の範囲内でほぼ</a:t>
            </a:r>
            <a:r>
              <a:rPr lang="en-US" altLang="ja-JP" sz="1800" dirty="0">
                <a:latin typeface="Hiragino Kaku Gothic Pro W3" panose="020B0300000000000000" pitchFamily="34" charset="-128"/>
                <a:ea typeface="Hiragino Kaku Gothic Pro W3" panose="020B0300000000000000" pitchFamily="34" charset="-128"/>
              </a:rPr>
              <a:t>1</a:t>
            </a: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HF</a:t>
            </a:r>
            <a:r>
              <a:rPr lang="ja-JP" altLang="en-US" sz="1800">
                <a:latin typeface="Hiragino Kaku Gothic Pro W3" panose="020B0300000000000000" pitchFamily="34" charset="-128"/>
                <a:ea typeface="Hiragino Kaku Gothic Pro W3" panose="020B0300000000000000" pitchFamily="34" charset="-128"/>
              </a:rPr>
              <a:t>は測定した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の断面積に固定</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a:latin typeface="Hiragino Kaku Gothic Pro W3" panose="020B0300000000000000" pitchFamily="34" charset="-128"/>
                <a:ea typeface="Hiragino Kaku Gothic Pro W3" panose="020B0300000000000000" pitchFamily="34" charset="-128"/>
              </a:rPr>
              <a:t>r</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が唯一のパラメーター</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Symbol" pitchFamily="2" charset="2"/>
                <a:ea typeface="Hiragino Sans W4" panose="020B0400000000000000" pitchFamily="34" charset="-128"/>
              </a:rPr>
              <a:t>h</a:t>
            </a:r>
            <a:r>
              <a:rPr lang="ja-JP" altLang="en-US" sz="1800">
                <a:latin typeface="Hiragino Kaku Gothic Pro W3" panose="020B0300000000000000" pitchFamily="34" charset="-128"/>
                <a:ea typeface="Hiragino Kaku Gothic Pro W3" panose="020B0300000000000000" pitchFamily="34" charset="-128"/>
              </a:rPr>
              <a:t>領域でフィット</a:t>
            </a:r>
            <a:r>
              <a:rPr lang="en-US" altLang="ja-JP" sz="1800" dirty="0">
                <a:latin typeface="Hiragino Kaku Gothic Pro W3" panose="020B0300000000000000" pitchFamily="34" charset="-128"/>
                <a:ea typeface="Hiragino Kaku Gothic Pro W3" panose="020B0300000000000000" pitchFamily="34" charset="-128"/>
              </a:rPr>
              <a:t>(140 &lt; m</a:t>
            </a:r>
            <a:r>
              <a:rPr lang="en-US" altLang="ja-JP" sz="1800" baseline="-25000" dirty="0">
                <a:latin typeface="Hiragino Kaku Gothic Pro W3" panose="020B0300000000000000" pitchFamily="34" charset="-128"/>
                <a:ea typeface="Hiragino Kaku Gothic Pro W3" panose="020B0300000000000000" pitchFamily="34" charset="-128"/>
              </a:rPr>
              <a:t>ee</a:t>
            </a:r>
            <a:r>
              <a:rPr lang="en-US" altLang="ja-JP" sz="1800" dirty="0">
                <a:latin typeface="Hiragino Kaku Gothic Pro W3" panose="020B0300000000000000" pitchFamily="34" charset="-128"/>
                <a:ea typeface="Hiragino Kaku Gothic Pro W3" panose="020B0300000000000000" pitchFamily="34" charset="-128"/>
              </a:rPr>
              <a:t> &lt; 320 MeV/</a:t>
            </a:r>
            <a:r>
              <a:rPr lang="en-US" altLang="ja-JP" sz="1800" i="1" dirty="0">
                <a:latin typeface="Hiragino Kaku Gothic Pro W3" panose="020B0300000000000000" pitchFamily="34" charset="-128"/>
                <a:ea typeface="Hiragino Kaku Gothic Pro W3" panose="020B0300000000000000" pitchFamily="34" charset="-128"/>
              </a:rPr>
              <a:t>c</a:t>
            </a:r>
            <a:r>
              <a:rPr lang="en-US" altLang="ja-JP" sz="1800" baseline="30000" dirty="0">
                <a:latin typeface="Hiragino Kaku Gothic Pro W3" panose="020B0300000000000000" pitchFamily="34" charset="-128"/>
                <a:ea typeface="Hiragino Kaku Gothic Pro W3" panose="020B0300000000000000" pitchFamily="34" charset="-128"/>
              </a:rPr>
              <a:t>2</a:t>
            </a:r>
            <a:r>
              <a:rPr lang="en-US" altLang="ja-JP" sz="1800" dirty="0">
                <a:latin typeface="Hiragino Kaku Gothic Pro W3" panose="020B0300000000000000" pitchFamily="34" charset="-128"/>
                <a:ea typeface="Hiragino Kaku Gothic Pro W3" panose="020B0300000000000000" pitchFamily="34" charset="-128"/>
              </a:rPr>
              <a:t>)</a:t>
            </a:r>
          </a:p>
          <a:p>
            <a:endParaRPr lang="en-US" altLang="ja-JP" sz="1800" i="1"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仮想光子法は　　　　　　でのみ有効</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r>
              <a:rPr lang="en-US" altLang="ja-JP" sz="1800" i="1" dirty="0">
                <a:latin typeface="Hiragino Kaku Gothic Pro W3" panose="020B0300000000000000" pitchFamily="34" charset="-128"/>
                <a:ea typeface="Hiragino Kaku Gothic Pro W3" panose="020B0300000000000000" pitchFamily="34" charset="-128"/>
              </a:rPr>
              <a:t>    </a:t>
            </a:r>
            <a:r>
              <a:rPr lang="ja-JP" altLang="en-US" sz="1800" i="1">
                <a:latin typeface="Hiragino Kaku Gothic Pro W3" panose="020B0300000000000000" pitchFamily="34" charset="-128"/>
                <a:ea typeface="Hiragino Kaku Gothic Pro W3" panose="020B0300000000000000" pitchFamily="34" charset="-128"/>
              </a:rPr>
              <a:t>→</a:t>
            </a:r>
            <a:r>
              <a:rPr lang="en-US" altLang="ja-JP" sz="1800" i="1" dirty="0">
                <a:latin typeface="Hiragino Kaku Gothic Pro W3" panose="020B0300000000000000" pitchFamily="34" charset="-128"/>
                <a:ea typeface="Hiragino Kaku Gothic Pro W3" panose="020B0300000000000000" pitchFamily="34" charset="-128"/>
              </a:rPr>
              <a:t>r </a:t>
            </a:r>
            <a:r>
              <a:rPr lang="ja-JP" altLang="en-US" sz="1800">
                <a:latin typeface="Hiragino Kaku Gothic Pro W3" panose="020B0300000000000000" pitchFamily="34" charset="-128"/>
                <a:ea typeface="Hiragino Kaku Gothic Pro W3" panose="020B0300000000000000" pitchFamily="34" charset="-128"/>
              </a:rPr>
              <a:t>抽出は</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で行う</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0F9C5977-6511-5C99-C71F-15F8DFAA7AB1}"/>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8" name="図 7">
            <a:extLst>
              <a:ext uri="{FF2B5EF4-FFF2-40B4-BE49-F238E27FC236}">
                <a16:creationId xmlns:a16="http://schemas.microsoft.com/office/drawing/2014/main" id="{300E4A3C-DC5F-55BB-A606-1DFE52BEE99C}"/>
              </a:ext>
            </a:extLst>
          </p:cNvPr>
          <p:cNvPicPr>
            <a:picLocks noChangeAspect="1"/>
          </p:cNvPicPr>
          <p:nvPr/>
        </p:nvPicPr>
        <p:blipFill>
          <a:blip r:embed="rId2"/>
          <a:stretch>
            <a:fillRect/>
          </a:stretch>
        </p:blipFill>
        <p:spPr>
          <a:xfrm>
            <a:off x="2782847" y="3655212"/>
            <a:ext cx="234016" cy="181174"/>
          </a:xfrm>
          <a:prstGeom prst="rect">
            <a:avLst/>
          </a:prstGeom>
        </p:spPr>
      </p:pic>
      <p:pic>
        <p:nvPicPr>
          <p:cNvPr id="9" name="図 8">
            <a:extLst>
              <a:ext uri="{FF2B5EF4-FFF2-40B4-BE49-F238E27FC236}">
                <a16:creationId xmlns:a16="http://schemas.microsoft.com/office/drawing/2014/main" id="{EC50CBE6-5152-B5C4-96CB-91A0AD067BC1}"/>
              </a:ext>
            </a:extLst>
          </p:cNvPr>
          <p:cNvPicPr>
            <a:picLocks noChangeAspect="1"/>
          </p:cNvPicPr>
          <p:nvPr/>
        </p:nvPicPr>
        <p:blipFill>
          <a:blip r:embed="rId3"/>
          <a:stretch>
            <a:fillRect/>
          </a:stretch>
        </p:blipFill>
        <p:spPr>
          <a:xfrm>
            <a:off x="3281590" y="3602205"/>
            <a:ext cx="234016" cy="257418"/>
          </a:xfrm>
          <a:prstGeom prst="rect">
            <a:avLst/>
          </a:prstGeom>
        </p:spPr>
      </p:pic>
      <p:pic>
        <p:nvPicPr>
          <p:cNvPr id="10" name="図 9">
            <a:extLst>
              <a:ext uri="{FF2B5EF4-FFF2-40B4-BE49-F238E27FC236}">
                <a16:creationId xmlns:a16="http://schemas.microsoft.com/office/drawing/2014/main" id="{3F3DE0EC-5B4D-4DB2-378A-D43566A31A6C}"/>
              </a:ext>
            </a:extLst>
          </p:cNvPr>
          <p:cNvPicPr>
            <a:picLocks noChangeAspect="1"/>
          </p:cNvPicPr>
          <p:nvPr/>
        </p:nvPicPr>
        <p:blipFill>
          <a:blip r:embed="rId4"/>
          <a:stretch>
            <a:fillRect/>
          </a:stretch>
        </p:blipFill>
        <p:spPr>
          <a:xfrm>
            <a:off x="1189404" y="1584544"/>
            <a:ext cx="5341487" cy="539637"/>
          </a:xfrm>
          <a:prstGeom prst="rect">
            <a:avLst/>
          </a:prstGeom>
        </p:spPr>
      </p:pic>
      <p:sp>
        <p:nvSpPr>
          <p:cNvPr id="11" name="テキスト ボックス 10">
            <a:extLst>
              <a:ext uri="{FF2B5EF4-FFF2-40B4-BE49-F238E27FC236}">
                <a16:creationId xmlns:a16="http://schemas.microsoft.com/office/drawing/2014/main" id="{D36B3130-7A04-E042-16C8-8F44F216345E}"/>
              </a:ext>
            </a:extLst>
          </p:cNvPr>
          <p:cNvSpPr txBox="1"/>
          <p:nvPr/>
        </p:nvSpPr>
        <p:spPr>
          <a:xfrm>
            <a:off x="1409075" y="7420131"/>
            <a:ext cx="5582554" cy="646331"/>
          </a:xfrm>
          <a:prstGeom prst="rect">
            <a:avLst/>
          </a:prstGeom>
          <a:noFill/>
        </p:spPr>
        <p:txBody>
          <a:bodyPr wrap="none" rtlCol="0">
            <a:spAutoFit/>
          </a:bodyPr>
          <a:lstStyle/>
          <a:p>
            <a:r>
              <a:rPr lang="en-US" altLang="ja-JP" dirty="0">
                <a:latin typeface="Calibri" panose="020F0502020204030204" pitchFamily="34" charset="0"/>
                <a:ea typeface="Cambria Math" panose="02040503050406030204" pitchFamily="18" charset="0"/>
                <a:cs typeface="Calibri" panose="020F0502020204030204" pitchFamily="34" charset="0"/>
              </a:rPr>
              <a:t>Assumption only valid for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 Extract </a:t>
            </a:r>
            <a:r>
              <a:rPr lang="en-US" altLang="ja-JP" i="1" dirty="0">
                <a:latin typeface="Calibri" panose="020F0502020204030204" pitchFamily="34" charset="0"/>
                <a:ea typeface="Cambria Math" panose="02040503050406030204" pitchFamily="18" charset="0"/>
                <a:cs typeface="Calibri" panose="020F0502020204030204" pitchFamily="34" charset="0"/>
                <a:sym typeface="Wingdings" pitchFamily="2" charset="2"/>
              </a:rPr>
              <a:t>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at</a:t>
            </a:r>
            <a:endParaRPr lang="en-US" altLang="ja-JP" dirty="0">
              <a:latin typeface="Calibri" panose="020F0502020204030204" pitchFamily="34" charset="0"/>
              <a:ea typeface="Cambria Math" panose="02040503050406030204" pitchFamily="18" charset="0"/>
              <a:cs typeface="Calibri" panose="020F0502020204030204" pitchFamily="34" charset="0"/>
            </a:endParaRPr>
          </a:p>
          <a:p>
            <a:endParaRPr lang="en-US" dirty="0"/>
          </a:p>
        </p:txBody>
      </p:sp>
      <p:pic>
        <p:nvPicPr>
          <p:cNvPr id="12" name="図 11">
            <a:extLst>
              <a:ext uri="{FF2B5EF4-FFF2-40B4-BE49-F238E27FC236}">
                <a16:creationId xmlns:a16="http://schemas.microsoft.com/office/drawing/2014/main" id="{A616358F-AE45-D682-5F60-CAFF453E432C}"/>
              </a:ext>
            </a:extLst>
          </p:cNvPr>
          <p:cNvPicPr>
            <a:picLocks noChangeAspect="1"/>
          </p:cNvPicPr>
          <p:nvPr/>
        </p:nvPicPr>
        <p:blipFill>
          <a:blip r:embed="rId5"/>
          <a:stretch>
            <a:fillRect/>
          </a:stretch>
        </p:blipFill>
        <p:spPr>
          <a:xfrm>
            <a:off x="2712471" y="5486697"/>
            <a:ext cx="1234767" cy="203605"/>
          </a:xfrm>
          <a:prstGeom prst="rect">
            <a:avLst/>
          </a:prstGeom>
        </p:spPr>
      </p:pic>
      <p:pic>
        <p:nvPicPr>
          <p:cNvPr id="13" name="図 12">
            <a:extLst>
              <a:ext uri="{FF2B5EF4-FFF2-40B4-BE49-F238E27FC236}">
                <a16:creationId xmlns:a16="http://schemas.microsoft.com/office/drawing/2014/main" id="{D43B8D8A-E66C-A20C-85D3-13E0F6458D30}"/>
              </a:ext>
            </a:extLst>
          </p:cNvPr>
          <p:cNvPicPr>
            <a:picLocks noChangeAspect="1"/>
          </p:cNvPicPr>
          <p:nvPr/>
        </p:nvPicPr>
        <p:blipFill>
          <a:blip r:embed="rId6"/>
          <a:stretch>
            <a:fillRect/>
          </a:stretch>
        </p:blipFill>
        <p:spPr>
          <a:xfrm>
            <a:off x="2375372" y="5757327"/>
            <a:ext cx="1510602" cy="225995"/>
          </a:xfrm>
          <a:prstGeom prst="rect">
            <a:avLst/>
          </a:prstGeom>
        </p:spPr>
      </p:pic>
      <p:pic>
        <p:nvPicPr>
          <p:cNvPr id="14" name="図 13">
            <a:extLst>
              <a:ext uri="{FF2B5EF4-FFF2-40B4-BE49-F238E27FC236}">
                <a16:creationId xmlns:a16="http://schemas.microsoft.com/office/drawing/2014/main" id="{D6297B4D-F2FF-17BE-50EE-7842B4ED53D5}"/>
              </a:ext>
            </a:extLst>
          </p:cNvPr>
          <p:cNvPicPr>
            <a:picLocks noChangeAspect="1"/>
          </p:cNvPicPr>
          <p:nvPr/>
        </p:nvPicPr>
        <p:blipFill>
          <a:blip r:embed="rId7"/>
          <a:srcRect/>
          <a:stretch/>
        </p:blipFill>
        <p:spPr>
          <a:xfrm>
            <a:off x="6911422" y="1079586"/>
            <a:ext cx="4653537" cy="5129560"/>
          </a:xfrm>
          <a:prstGeom prst="rect">
            <a:avLst/>
          </a:prstGeom>
        </p:spPr>
      </p:pic>
      <p:cxnSp>
        <p:nvCxnSpPr>
          <p:cNvPr id="15" name="直線コネクタ 14">
            <a:extLst>
              <a:ext uri="{FF2B5EF4-FFF2-40B4-BE49-F238E27FC236}">
                <a16:creationId xmlns:a16="http://schemas.microsoft.com/office/drawing/2014/main" id="{95DD9806-EBD5-5D62-823D-25DDE49FF78F}"/>
              </a:ext>
            </a:extLst>
          </p:cNvPr>
          <p:cNvCxnSpPr/>
          <p:nvPr/>
        </p:nvCxnSpPr>
        <p:spPr>
          <a:xfrm>
            <a:off x="9288379" y="1925053"/>
            <a:ext cx="1443789"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78E6A6AC-2C24-AB69-8B69-FA95C3BF355D}"/>
              </a:ext>
            </a:extLst>
          </p:cNvPr>
          <p:cNvCxnSpPr>
            <a:cxnSpLocks/>
          </p:cNvCxnSpPr>
          <p:nvPr/>
        </p:nvCxnSpPr>
        <p:spPr>
          <a:xfrm>
            <a:off x="9084388" y="5015371"/>
            <a:ext cx="1955789" cy="0"/>
          </a:xfrm>
          <a:prstGeom prst="straightConnector1">
            <a:avLst/>
          </a:prstGeom>
          <a:ln w="34925">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A07EC5B4-F6D0-AB9E-6E59-2697FEC3279A}"/>
              </a:ext>
            </a:extLst>
          </p:cNvPr>
          <p:cNvSpPr txBox="1"/>
          <p:nvPr/>
        </p:nvSpPr>
        <p:spPr>
          <a:xfrm>
            <a:off x="9375006" y="4646039"/>
            <a:ext cx="1107996" cy="369332"/>
          </a:xfrm>
          <a:prstGeom prst="rect">
            <a:avLst/>
          </a:prstGeom>
          <a:noFill/>
        </p:spPr>
        <p:txBody>
          <a:bodyPr wrap="none" rtlCol="0">
            <a:spAutoFit/>
          </a:bodyPr>
          <a:lstStyle/>
          <a:p>
            <a:r>
              <a:rPr lang="en-US" dirty="0" err="1"/>
              <a:t>フィット</a:t>
            </a:r>
            <a:endParaRPr lang="en-US" dirty="0"/>
          </a:p>
        </p:txBody>
      </p:sp>
      <p:cxnSp>
        <p:nvCxnSpPr>
          <p:cNvPr id="18" name="直線矢印コネクタ 17">
            <a:extLst>
              <a:ext uri="{FF2B5EF4-FFF2-40B4-BE49-F238E27FC236}">
                <a16:creationId xmlns:a16="http://schemas.microsoft.com/office/drawing/2014/main" id="{28908692-DD13-BB27-ABA3-C9AC4D7F3D6B}"/>
              </a:ext>
            </a:extLst>
          </p:cNvPr>
          <p:cNvCxnSpPr>
            <a:cxnSpLocks/>
          </p:cNvCxnSpPr>
          <p:nvPr/>
        </p:nvCxnSpPr>
        <p:spPr>
          <a:xfrm>
            <a:off x="7533116" y="5028605"/>
            <a:ext cx="455852" cy="0"/>
          </a:xfrm>
          <a:prstGeom prst="straightConnector1">
            <a:avLst/>
          </a:prstGeom>
          <a:ln w="3492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5FCC3355-EB15-C3F2-7693-AF7ECD9173C9}"/>
              </a:ext>
            </a:extLst>
          </p:cNvPr>
          <p:cNvSpPr txBox="1"/>
          <p:nvPr/>
        </p:nvSpPr>
        <p:spPr>
          <a:xfrm>
            <a:off x="7609176" y="4634296"/>
            <a:ext cx="877163" cy="369332"/>
          </a:xfrm>
          <a:prstGeom prst="rect">
            <a:avLst/>
          </a:prstGeom>
          <a:noFill/>
        </p:spPr>
        <p:txBody>
          <a:bodyPr wrap="none" rtlCol="0">
            <a:spAutoFit/>
          </a:bodyPr>
          <a:lstStyle/>
          <a:p>
            <a:r>
              <a:rPr lang="en-US" dirty="0" err="1"/>
              <a:t>規格化</a:t>
            </a:r>
            <a:endParaRPr lang="en-US" dirty="0"/>
          </a:p>
        </p:txBody>
      </p:sp>
      <p:cxnSp>
        <p:nvCxnSpPr>
          <p:cNvPr id="20" name="直線コネクタ 19">
            <a:extLst>
              <a:ext uri="{FF2B5EF4-FFF2-40B4-BE49-F238E27FC236}">
                <a16:creationId xmlns:a16="http://schemas.microsoft.com/office/drawing/2014/main" id="{DC433605-18A9-38A3-ECE8-073AE562425F}"/>
              </a:ext>
            </a:extLst>
          </p:cNvPr>
          <p:cNvCxnSpPr>
            <a:cxnSpLocks/>
          </p:cNvCxnSpPr>
          <p:nvPr/>
        </p:nvCxnSpPr>
        <p:spPr>
          <a:xfrm flipV="1">
            <a:off x="2646947" y="2043392"/>
            <a:ext cx="780696" cy="2097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C9BD150A-1D3B-8DA0-0F9E-CAF2D70A2433}"/>
              </a:ext>
            </a:extLst>
          </p:cNvPr>
          <p:cNvCxnSpPr/>
          <p:nvPr/>
        </p:nvCxnSpPr>
        <p:spPr>
          <a:xfrm>
            <a:off x="4289474" y="2064369"/>
            <a:ext cx="897988"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4000EF1F-DC11-C2A2-1D52-1E1F42ED8662}"/>
              </a:ext>
            </a:extLst>
          </p:cNvPr>
          <p:cNvCxnSpPr/>
          <p:nvPr/>
        </p:nvCxnSpPr>
        <p:spPr>
          <a:xfrm>
            <a:off x="5380526" y="2064369"/>
            <a:ext cx="897988" cy="0"/>
          </a:xfrm>
          <a:prstGeom prst="line">
            <a:avLst/>
          </a:prstGeom>
          <a:ln>
            <a:solidFill>
              <a:srgbClr val="0432FF"/>
            </a:solidFill>
            <a:prstDash val="sysDot"/>
          </a:ln>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a16="http://schemas.microsoft.com/office/drawing/2014/main" id="{0ADD83FC-34D7-5285-4FA8-EFAF88393B4E}"/>
              </a:ext>
            </a:extLst>
          </p:cNvPr>
          <p:cNvSpPr txBox="1"/>
          <p:nvPr/>
        </p:nvSpPr>
        <p:spPr>
          <a:xfrm>
            <a:off x="8486339" y="843119"/>
            <a:ext cx="2963247" cy="369332"/>
          </a:xfrm>
          <a:prstGeom prst="rect">
            <a:avLst/>
          </a:prstGeom>
          <a:noFill/>
        </p:spPr>
        <p:txBody>
          <a:bodyPr wrap="none" rtlCol="0">
            <a:spAutoFit/>
          </a:bodyPr>
          <a:lstStyle/>
          <a:p>
            <a:r>
              <a:rPr lang="en-US" dirty="0" err="1"/>
              <a:t>MB事象</a:t>
            </a:r>
            <a:r>
              <a:rPr lang="en-US" dirty="0"/>
              <a:t> 2 &lt; </a:t>
            </a:r>
            <a:r>
              <a:rPr lang="en-US" i="1" dirty="0" err="1"/>
              <a:t>p</a:t>
            </a:r>
            <a:r>
              <a:rPr lang="en-US" baseline="-25000" dirty="0" err="1"/>
              <a:t>T,ee</a:t>
            </a:r>
            <a:r>
              <a:rPr lang="en-US" dirty="0"/>
              <a:t> &lt; 3 GeV/</a:t>
            </a:r>
            <a:r>
              <a:rPr lang="en-US" i="1" dirty="0"/>
              <a:t>c</a:t>
            </a:r>
          </a:p>
        </p:txBody>
      </p:sp>
      <p:cxnSp>
        <p:nvCxnSpPr>
          <p:cNvPr id="6" name="直線コネクタ 5">
            <a:extLst>
              <a:ext uri="{FF2B5EF4-FFF2-40B4-BE49-F238E27FC236}">
                <a16:creationId xmlns:a16="http://schemas.microsoft.com/office/drawing/2014/main" id="{1080464E-859A-190B-FB07-9A65DD65A644}"/>
              </a:ext>
            </a:extLst>
          </p:cNvPr>
          <p:cNvCxnSpPr>
            <a:cxnSpLocks/>
          </p:cNvCxnSpPr>
          <p:nvPr/>
        </p:nvCxnSpPr>
        <p:spPr>
          <a:xfrm>
            <a:off x="1220417" y="4506459"/>
            <a:ext cx="188658"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F81F71B6-D5EE-1C52-50B4-3F9AD1C61DCA}"/>
              </a:ext>
            </a:extLst>
          </p:cNvPr>
          <p:cNvSpPr txBox="1"/>
          <p:nvPr/>
        </p:nvSpPr>
        <p:spPr>
          <a:xfrm>
            <a:off x="11449586" y="6428099"/>
            <a:ext cx="646331" cy="369332"/>
          </a:xfrm>
          <a:prstGeom prst="rect">
            <a:avLst/>
          </a:prstGeom>
          <a:noFill/>
        </p:spPr>
        <p:txBody>
          <a:bodyPr wrap="none" rtlCol="0">
            <a:spAutoFit/>
          </a:bodyPr>
          <a:lstStyle/>
          <a:p>
            <a:r>
              <a:rPr lang="en-US" dirty="0" err="1">
                <a:solidFill>
                  <a:srgbClr val="C00000"/>
                </a:solidFill>
                <a:highlight>
                  <a:srgbClr val="FFFF00"/>
                </a:highlight>
              </a:rPr>
              <a:t>追加</a:t>
            </a:r>
            <a:endParaRPr lang="en-US" dirty="0">
              <a:solidFill>
                <a:srgbClr val="C00000"/>
              </a:solidFill>
              <a:highlight>
                <a:srgbClr val="FFFF00"/>
              </a:highlight>
            </a:endParaRPr>
          </a:p>
        </p:txBody>
      </p:sp>
    </p:spTree>
    <p:extLst>
      <p:ext uri="{BB962C8B-B14F-4D97-AF65-F5344CB8AC3E}">
        <p14:creationId xmlns:p14="http://schemas.microsoft.com/office/powerpoint/2010/main" val="326875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94C5C-9C10-5828-16CB-8941A662EF9F}"/>
              </a:ext>
            </a:extLst>
          </p:cNvPr>
          <p:cNvSpPr>
            <a:spLocks noGrp="1"/>
          </p:cNvSpPr>
          <p:nvPr>
            <p:ph type="title"/>
          </p:nvPr>
        </p:nvSpPr>
        <p:spPr/>
        <p:txBody>
          <a:bodyPr>
            <a:normAutofit/>
          </a:bodyPr>
          <a:lstStyle/>
          <a:p>
            <a:r>
              <a:rPr lang="en-US" dirty="0" err="1"/>
              <a:t>導入</a:t>
            </a:r>
            <a:endParaRPr lang="en-US" dirty="0"/>
          </a:p>
        </p:txBody>
      </p:sp>
    </p:spTree>
    <p:extLst>
      <p:ext uri="{BB962C8B-B14F-4D97-AF65-F5344CB8AC3E}">
        <p14:creationId xmlns:p14="http://schemas.microsoft.com/office/powerpoint/2010/main" val="3092417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5AFDA-8727-3261-70C1-5CC60156FBC1}"/>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DDE7061-6312-C745-1152-9E26199B9591}"/>
              </a:ext>
            </a:extLst>
          </p:cNvPr>
          <p:cNvSpPr>
            <a:spLocks noGrp="1"/>
          </p:cNvSpPr>
          <p:nvPr>
            <p:ph sz="quarter" idx="10"/>
          </p:nvPr>
        </p:nvSpPr>
        <p:spPr/>
        <p:txBody>
          <a:bodyPr/>
          <a:lstStyle/>
          <a:p>
            <a:r>
              <a:rPr lang="en-US" dirty="0" err="1"/>
              <a:t>直接光子比</a:t>
            </a:r>
            <a:r>
              <a:rPr lang="en-US" altLang="ja-JP" b="1" i="1" dirty="0">
                <a:solidFill>
                  <a:srgbClr val="000000"/>
                </a:solidFill>
                <a:effectLst/>
                <a:latin typeface="Hiragino Sans" panose="020B0400000000000000" pitchFamily="34" charset="-128"/>
                <a:ea typeface="Hiragino Sans" panose="020B0400000000000000" pitchFamily="34" charset="-128"/>
              </a:rPr>
              <a:t> r</a:t>
            </a:r>
            <a:r>
              <a:rPr lang="en-US" altLang="ja-JP" b="1" dirty="0">
                <a:solidFill>
                  <a:srgbClr val="000000"/>
                </a:solidFill>
                <a:effectLst/>
                <a:latin typeface="Hiragino Sans" panose="020B0400000000000000" pitchFamily="34" charset="-128"/>
                <a:ea typeface="Hiragino Sans" panose="020B0400000000000000" pitchFamily="34" charset="-128"/>
              </a:rPr>
              <a:t> = </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dir</a:t>
            </a:r>
            <a:r>
              <a:rPr lang="en-US" altLang="ja-JP" dirty="0">
                <a:solidFill>
                  <a:srgbClr val="000000"/>
                </a:solidFill>
                <a:effectLst/>
                <a:latin typeface="Symbol" pitchFamily="2" charset="2"/>
                <a:ea typeface="Hiragino Sans" panose="020B0400000000000000" pitchFamily="34" charset="-128"/>
              </a:rPr>
              <a:t>/</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incl</a:t>
            </a:r>
            <a:r>
              <a:rPr lang="en-US" altLang="ja-JP" dirty="0"/>
              <a:t> </a:t>
            </a:r>
            <a:r>
              <a:rPr lang="en-US" dirty="0" err="1"/>
              <a:t>の抽出</a:t>
            </a:r>
            <a:endParaRPr lang="en-US" dirty="0"/>
          </a:p>
        </p:txBody>
      </p:sp>
      <p:sp>
        <p:nvSpPr>
          <p:cNvPr id="3" name="スライド番号プレースホルダー 2">
            <a:extLst>
              <a:ext uri="{FF2B5EF4-FFF2-40B4-BE49-F238E27FC236}">
                <a16:creationId xmlns:a16="http://schemas.microsoft.com/office/drawing/2014/main" id="{1D65EF49-A744-58C3-1AF1-5CD823E55692}"/>
              </a:ext>
            </a:extLst>
          </p:cNvPr>
          <p:cNvSpPr>
            <a:spLocks noGrp="1"/>
          </p:cNvSpPr>
          <p:nvPr>
            <p:ph type="sldNum" sz="quarter" idx="4"/>
          </p:nvPr>
        </p:nvSpPr>
        <p:spPr/>
        <p:txBody>
          <a:bodyPr/>
          <a:lstStyle/>
          <a:p>
            <a:fld id="{2066355A-084C-D24E-9AD2-7E4FC41EA627}" type="slidenum">
              <a:rPr lang="en-US" smtClean="0"/>
              <a:pPr/>
              <a:t>40</a:t>
            </a:fld>
            <a:endParaRPr lang="en-US" dirty="0"/>
          </a:p>
        </p:txBody>
      </p:sp>
      <p:sp>
        <p:nvSpPr>
          <p:cNvPr id="4" name="テキスト プレースホルダー 3">
            <a:extLst>
              <a:ext uri="{FF2B5EF4-FFF2-40B4-BE49-F238E27FC236}">
                <a16:creationId xmlns:a16="http://schemas.microsoft.com/office/drawing/2014/main" id="{DC93D354-68E4-376D-7305-E9D7BF9180A1}"/>
              </a:ext>
            </a:extLst>
          </p:cNvPr>
          <p:cNvSpPr>
            <a:spLocks noGrp="1"/>
          </p:cNvSpPr>
          <p:nvPr>
            <p:ph type="body" sz="quarter" idx="11"/>
          </p:nvPr>
        </p:nvSpPr>
        <p:spPr/>
        <p:txBody>
          <a:bodyPr>
            <a:normAutofit lnSpcReduction="10000"/>
          </a:bodyPr>
          <a:lstStyle/>
          <a:p>
            <a:r>
              <a:rPr lang="en-US" altLang="ja-JP" sz="1800" dirty="0" err="1">
                <a:latin typeface="Hiragino Kaku Gothic Pro W3" panose="020B0300000000000000" pitchFamily="34" charset="-128"/>
                <a:ea typeface="Hiragino Kaku Gothic Pro W3" panose="020B0300000000000000" pitchFamily="34" charset="-128"/>
              </a:rPr>
              <a:t>電子質量分布</a:t>
            </a:r>
            <a:r>
              <a:rPr lang="ja-JP" altLang="en-US" sz="1800">
                <a:latin typeface="Hiragino Kaku Gothic Pro W3" panose="020B0300000000000000" pitchFamily="34" charset="-128"/>
                <a:ea typeface="Hiragino Kaku Gothic Pro W3" panose="020B0300000000000000" pitchFamily="34" charset="-128"/>
              </a:rPr>
              <a:t>に３成分関数でテンプレートフィット</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dir</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を</a:t>
            </a:r>
            <a:r>
              <a:rPr lang="en-US" altLang="ja-JP" sz="1800" dirty="0">
                <a:latin typeface="Hiragino Kaku Gothic Pro W3" panose="020B0300000000000000" pitchFamily="34" charset="-128"/>
                <a:ea typeface="Hiragino Kaku Gothic Pro W3" panose="020B0300000000000000" pitchFamily="34" charset="-128"/>
              </a:rPr>
              <a:t>40MeV/c</a:t>
            </a:r>
            <a:r>
              <a:rPr lang="ja-JP" altLang="en-US" sz="1800">
                <a:latin typeface="Hiragino Kaku Gothic Pro W3" panose="020B0300000000000000" pitchFamily="34" charset="-128"/>
                <a:ea typeface="Hiragino Kaku Gothic Pro W3" panose="020B0300000000000000" pitchFamily="34" charset="-128"/>
              </a:rPr>
              <a:t>以下で規格化</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ja-JP" altLang="en-US" sz="1800">
                <a:latin typeface="Hiragino Kaku Gothic Pro W3" panose="020B0300000000000000" pitchFamily="34" charset="-128"/>
                <a:ea typeface="Hiragino Kaku Gothic Pro W3" panose="020B0300000000000000" pitchFamily="34" charset="-128"/>
              </a:rPr>
              <a:t>ただし</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は</a:t>
            </a:r>
            <a:r>
              <a:rPr lang="en-US" altLang="ja-JP" sz="1800" dirty="0">
                <a:latin typeface="Hiragino Kaku Gothic Pro W3" panose="020B0300000000000000" pitchFamily="34" charset="-128"/>
                <a:ea typeface="Hiragino Kaku Gothic Pro W3" panose="020B0300000000000000" pitchFamily="34" charset="-128"/>
              </a:rPr>
              <a:t>2%</a:t>
            </a:r>
            <a:r>
              <a:rPr lang="ja-JP" altLang="en-US" sz="1800">
                <a:latin typeface="Hiragino Kaku Gothic Pro W3" panose="020B0300000000000000" pitchFamily="34" charset="-128"/>
                <a:ea typeface="Hiragino Kaku Gothic Pro W3" panose="020B0300000000000000" pitchFamily="34" charset="-128"/>
              </a:rPr>
              <a:t>の誤差の範囲内でほぼ</a:t>
            </a:r>
            <a:r>
              <a:rPr lang="en-US" altLang="ja-JP" sz="1800" dirty="0">
                <a:latin typeface="Hiragino Kaku Gothic Pro W3" panose="020B0300000000000000" pitchFamily="34" charset="-128"/>
                <a:ea typeface="Hiragino Kaku Gothic Pro W3" panose="020B0300000000000000" pitchFamily="34" charset="-128"/>
              </a:rPr>
              <a:t>1</a:t>
            </a: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HF</a:t>
            </a:r>
            <a:r>
              <a:rPr lang="ja-JP" altLang="en-US" sz="1800">
                <a:latin typeface="Hiragino Kaku Gothic Pro W3" panose="020B0300000000000000" pitchFamily="34" charset="-128"/>
                <a:ea typeface="Hiragino Kaku Gothic Pro W3" panose="020B0300000000000000" pitchFamily="34" charset="-128"/>
              </a:rPr>
              <a:t>は測定した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の断面積に固定</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a:latin typeface="Hiragino Kaku Gothic Pro W3" panose="020B0300000000000000" pitchFamily="34" charset="-128"/>
                <a:ea typeface="Hiragino Kaku Gothic Pro W3" panose="020B0300000000000000" pitchFamily="34" charset="-128"/>
              </a:rPr>
              <a:t>r</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が唯一のパラメーター</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Symbol" pitchFamily="2" charset="2"/>
                <a:ea typeface="Hiragino Sans W4" panose="020B0400000000000000" pitchFamily="34" charset="-128"/>
              </a:rPr>
              <a:t>h</a:t>
            </a:r>
            <a:r>
              <a:rPr lang="ja-JP" altLang="en-US" sz="1800">
                <a:latin typeface="Hiragino Kaku Gothic Pro W3" panose="020B0300000000000000" pitchFamily="34" charset="-128"/>
                <a:ea typeface="Hiragino Kaku Gothic Pro W3" panose="020B0300000000000000" pitchFamily="34" charset="-128"/>
              </a:rPr>
              <a:t>領域でフィット</a:t>
            </a:r>
            <a:r>
              <a:rPr lang="en-US" altLang="ja-JP" sz="1800" dirty="0">
                <a:latin typeface="Hiragino Kaku Gothic Pro W3" panose="020B0300000000000000" pitchFamily="34" charset="-128"/>
                <a:ea typeface="Hiragino Kaku Gothic Pro W3" panose="020B0300000000000000" pitchFamily="34" charset="-128"/>
              </a:rPr>
              <a:t>(140 &lt; m</a:t>
            </a:r>
            <a:r>
              <a:rPr lang="en-US" altLang="ja-JP" sz="1800" baseline="-25000" dirty="0">
                <a:latin typeface="Hiragino Kaku Gothic Pro W3" panose="020B0300000000000000" pitchFamily="34" charset="-128"/>
                <a:ea typeface="Hiragino Kaku Gothic Pro W3" panose="020B0300000000000000" pitchFamily="34" charset="-128"/>
              </a:rPr>
              <a:t>ee</a:t>
            </a:r>
            <a:r>
              <a:rPr lang="en-US" altLang="ja-JP" sz="1800" dirty="0">
                <a:latin typeface="Hiragino Kaku Gothic Pro W3" panose="020B0300000000000000" pitchFamily="34" charset="-128"/>
                <a:ea typeface="Hiragino Kaku Gothic Pro W3" panose="020B0300000000000000" pitchFamily="34" charset="-128"/>
              </a:rPr>
              <a:t> &lt; 320 MeV/</a:t>
            </a:r>
            <a:r>
              <a:rPr lang="en-US" altLang="ja-JP" sz="1800" i="1" dirty="0">
                <a:latin typeface="Hiragino Kaku Gothic Pro W3" panose="020B0300000000000000" pitchFamily="34" charset="-128"/>
                <a:ea typeface="Hiragino Kaku Gothic Pro W3" panose="020B0300000000000000" pitchFamily="34" charset="-128"/>
              </a:rPr>
              <a:t>c</a:t>
            </a:r>
            <a:r>
              <a:rPr lang="en-US" altLang="ja-JP" sz="1800" baseline="30000" dirty="0">
                <a:latin typeface="Hiragino Kaku Gothic Pro W3" panose="020B0300000000000000" pitchFamily="34" charset="-128"/>
                <a:ea typeface="Hiragino Kaku Gothic Pro W3" panose="020B0300000000000000" pitchFamily="34" charset="-128"/>
              </a:rPr>
              <a:t>2</a:t>
            </a:r>
            <a:r>
              <a:rPr lang="en-US" altLang="ja-JP" sz="1800" dirty="0">
                <a:latin typeface="Hiragino Kaku Gothic Pro W3" panose="020B0300000000000000" pitchFamily="34" charset="-128"/>
                <a:ea typeface="Hiragino Kaku Gothic Pro W3" panose="020B0300000000000000" pitchFamily="34" charset="-128"/>
              </a:rPr>
              <a:t>)</a:t>
            </a:r>
          </a:p>
          <a:p>
            <a:endParaRPr lang="en-US" altLang="ja-JP" sz="1800" i="1"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仮想光子法は　　　　　　でのみ有効</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r>
              <a:rPr lang="en-US" altLang="ja-JP" sz="1800" i="1" dirty="0">
                <a:latin typeface="Hiragino Kaku Gothic Pro W3" panose="020B0300000000000000" pitchFamily="34" charset="-128"/>
                <a:ea typeface="Hiragino Kaku Gothic Pro W3" panose="020B0300000000000000" pitchFamily="34" charset="-128"/>
              </a:rPr>
              <a:t>    </a:t>
            </a:r>
            <a:r>
              <a:rPr lang="ja-JP" altLang="en-US" sz="1800" i="1">
                <a:latin typeface="Hiragino Kaku Gothic Pro W3" panose="020B0300000000000000" pitchFamily="34" charset="-128"/>
                <a:ea typeface="Hiragino Kaku Gothic Pro W3" panose="020B0300000000000000" pitchFamily="34" charset="-128"/>
              </a:rPr>
              <a:t>→</a:t>
            </a:r>
            <a:r>
              <a:rPr lang="en-US" altLang="ja-JP" sz="1800" i="1" dirty="0">
                <a:latin typeface="Hiragino Kaku Gothic Pro W3" panose="020B0300000000000000" pitchFamily="34" charset="-128"/>
                <a:ea typeface="Hiragino Kaku Gothic Pro W3" panose="020B0300000000000000" pitchFamily="34" charset="-128"/>
              </a:rPr>
              <a:t>r </a:t>
            </a:r>
            <a:r>
              <a:rPr lang="ja-JP" altLang="en-US" sz="1800">
                <a:latin typeface="Hiragino Kaku Gothic Pro W3" panose="020B0300000000000000" pitchFamily="34" charset="-128"/>
                <a:ea typeface="Hiragino Kaku Gothic Pro W3" panose="020B0300000000000000" pitchFamily="34" charset="-128"/>
              </a:rPr>
              <a:t>抽出は</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で行う</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098E6949-610A-E717-7866-9468C6A6DA0C}"/>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8" name="図 7">
            <a:extLst>
              <a:ext uri="{FF2B5EF4-FFF2-40B4-BE49-F238E27FC236}">
                <a16:creationId xmlns:a16="http://schemas.microsoft.com/office/drawing/2014/main" id="{8A216563-5209-D1C5-24B1-70C7963CA406}"/>
              </a:ext>
            </a:extLst>
          </p:cNvPr>
          <p:cNvPicPr>
            <a:picLocks noChangeAspect="1"/>
          </p:cNvPicPr>
          <p:nvPr/>
        </p:nvPicPr>
        <p:blipFill>
          <a:blip r:embed="rId2"/>
          <a:stretch>
            <a:fillRect/>
          </a:stretch>
        </p:blipFill>
        <p:spPr>
          <a:xfrm>
            <a:off x="2782847" y="3655212"/>
            <a:ext cx="234016" cy="181174"/>
          </a:xfrm>
          <a:prstGeom prst="rect">
            <a:avLst/>
          </a:prstGeom>
        </p:spPr>
      </p:pic>
      <p:pic>
        <p:nvPicPr>
          <p:cNvPr id="9" name="図 8">
            <a:extLst>
              <a:ext uri="{FF2B5EF4-FFF2-40B4-BE49-F238E27FC236}">
                <a16:creationId xmlns:a16="http://schemas.microsoft.com/office/drawing/2014/main" id="{21CC89A2-E9B2-B6F8-5951-7D6EEC9C5D8E}"/>
              </a:ext>
            </a:extLst>
          </p:cNvPr>
          <p:cNvPicPr>
            <a:picLocks noChangeAspect="1"/>
          </p:cNvPicPr>
          <p:nvPr/>
        </p:nvPicPr>
        <p:blipFill>
          <a:blip r:embed="rId3"/>
          <a:stretch>
            <a:fillRect/>
          </a:stretch>
        </p:blipFill>
        <p:spPr>
          <a:xfrm>
            <a:off x="3281590" y="3602205"/>
            <a:ext cx="234016" cy="257418"/>
          </a:xfrm>
          <a:prstGeom prst="rect">
            <a:avLst/>
          </a:prstGeom>
        </p:spPr>
      </p:pic>
      <p:pic>
        <p:nvPicPr>
          <p:cNvPr id="10" name="図 9">
            <a:extLst>
              <a:ext uri="{FF2B5EF4-FFF2-40B4-BE49-F238E27FC236}">
                <a16:creationId xmlns:a16="http://schemas.microsoft.com/office/drawing/2014/main" id="{EE596533-E84A-0150-CA3B-EA9CA1190501}"/>
              </a:ext>
            </a:extLst>
          </p:cNvPr>
          <p:cNvPicPr>
            <a:picLocks noChangeAspect="1"/>
          </p:cNvPicPr>
          <p:nvPr/>
        </p:nvPicPr>
        <p:blipFill>
          <a:blip r:embed="rId4"/>
          <a:stretch>
            <a:fillRect/>
          </a:stretch>
        </p:blipFill>
        <p:spPr>
          <a:xfrm>
            <a:off x="1189404" y="1584544"/>
            <a:ext cx="5341487" cy="539637"/>
          </a:xfrm>
          <a:prstGeom prst="rect">
            <a:avLst/>
          </a:prstGeom>
        </p:spPr>
      </p:pic>
      <p:sp>
        <p:nvSpPr>
          <p:cNvPr id="11" name="テキスト ボックス 10">
            <a:extLst>
              <a:ext uri="{FF2B5EF4-FFF2-40B4-BE49-F238E27FC236}">
                <a16:creationId xmlns:a16="http://schemas.microsoft.com/office/drawing/2014/main" id="{45E95594-88E9-D203-BD6E-1F6FEA0486BE}"/>
              </a:ext>
            </a:extLst>
          </p:cNvPr>
          <p:cNvSpPr txBox="1"/>
          <p:nvPr/>
        </p:nvSpPr>
        <p:spPr>
          <a:xfrm>
            <a:off x="1409075" y="7420131"/>
            <a:ext cx="5582554" cy="646331"/>
          </a:xfrm>
          <a:prstGeom prst="rect">
            <a:avLst/>
          </a:prstGeom>
          <a:noFill/>
        </p:spPr>
        <p:txBody>
          <a:bodyPr wrap="none" rtlCol="0">
            <a:spAutoFit/>
          </a:bodyPr>
          <a:lstStyle/>
          <a:p>
            <a:r>
              <a:rPr lang="en-US" altLang="ja-JP" dirty="0">
                <a:latin typeface="Calibri" panose="020F0502020204030204" pitchFamily="34" charset="0"/>
                <a:ea typeface="Cambria Math" panose="02040503050406030204" pitchFamily="18" charset="0"/>
                <a:cs typeface="Calibri" panose="020F0502020204030204" pitchFamily="34" charset="0"/>
              </a:rPr>
              <a:t>Assumption only valid for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 Extract </a:t>
            </a:r>
            <a:r>
              <a:rPr lang="en-US" altLang="ja-JP" i="1" dirty="0">
                <a:latin typeface="Calibri" panose="020F0502020204030204" pitchFamily="34" charset="0"/>
                <a:ea typeface="Cambria Math" panose="02040503050406030204" pitchFamily="18" charset="0"/>
                <a:cs typeface="Calibri" panose="020F0502020204030204" pitchFamily="34" charset="0"/>
                <a:sym typeface="Wingdings" pitchFamily="2" charset="2"/>
              </a:rPr>
              <a:t>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at</a:t>
            </a:r>
            <a:endParaRPr lang="en-US" altLang="ja-JP" dirty="0">
              <a:latin typeface="Calibri" panose="020F0502020204030204" pitchFamily="34" charset="0"/>
              <a:ea typeface="Cambria Math" panose="02040503050406030204" pitchFamily="18" charset="0"/>
              <a:cs typeface="Calibri" panose="020F0502020204030204" pitchFamily="34" charset="0"/>
            </a:endParaRPr>
          </a:p>
          <a:p>
            <a:endParaRPr lang="en-US" dirty="0"/>
          </a:p>
        </p:txBody>
      </p:sp>
      <p:pic>
        <p:nvPicPr>
          <p:cNvPr id="12" name="図 11">
            <a:extLst>
              <a:ext uri="{FF2B5EF4-FFF2-40B4-BE49-F238E27FC236}">
                <a16:creationId xmlns:a16="http://schemas.microsoft.com/office/drawing/2014/main" id="{45265C95-91C7-BB9A-DC1C-C6BDB7A6AB7C}"/>
              </a:ext>
            </a:extLst>
          </p:cNvPr>
          <p:cNvPicPr>
            <a:picLocks noChangeAspect="1"/>
          </p:cNvPicPr>
          <p:nvPr/>
        </p:nvPicPr>
        <p:blipFill>
          <a:blip r:embed="rId5"/>
          <a:stretch>
            <a:fillRect/>
          </a:stretch>
        </p:blipFill>
        <p:spPr>
          <a:xfrm>
            <a:off x="2712471" y="5486697"/>
            <a:ext cx="1234767" cy="203605"/>
          </a:xfrm>
          <a:prstGeom prst="rect">
            <a:avLst/>
          </a:prstGeom>
        </p:spPr>
      </p:pic>
      <p:pic>
        <p:nvPicPr>
          <p:cNvPr id="13" name="図 12">
            <a:extLst>
              <a:ext uri="{FF2B5EF4-FFF2-40B4-BE49-F238E27FC236}">
                <a16:creationId xmlns:a16="http://schemas.microsoft.com/office/drawing/2014/main" id="{B96E1758-58ED-35B9-2F73-EA1490DD6DED}"/>
              </a:ext>
            </a:extLst>
          </p:cNvPr>
          <p:cNvPicPr>
            <a:picLocks noChangeAspect="1"/>
          </p:cNvPicPr>
          <p:nvPr/>
        </p:nvPicPr>
        <p:blipFill>
          <a:blip r:embed="rId6"/>
          <a:stretch>
            <a:fillRect/>
          </a:stretch>
        </p:blipFill>
        <p:spPr>
          <a:xfrm>
            <a:off x="2375372" y="5757327"/>
            <a:ext cx="1510602" cy="225995"/>
          </a:xfrm>
          <a:prstGeom prst="rect">
            <a:avLst/>
          </a:prstGeom>
        </p:spPr>
      </p:pic>
      <p:pic>
        <p:nvPicPr>
          <p:cNvPr id="14" name="図 13">
            <a:extLst>
              <a:ext uri="{FF2B5EF4-FFF2-40B4-BE49-F238E27FC236}">
                <a16:creationId xmlns:a16="http://schemas.microsoft.com/office/drawing/2014/main" id="{099F70ED-3AEB-FDE6-6618-B710944AC6A9}"/>
              </a:ext>
            </a:extLst>
          </p:cNvPr>
          <p:cNvPicPr>
            <a:picLocks noChangeAspect="1"/>
          </p:cNvPicPr>
          <p:nvPr/>
        </p:nvPicPr>
        <p:blipFill>
          <a:blip r:embed="rId7"/>
          <a:srcRect/>
          <a:stretch/>
        </p:blipFill>
        <p:spPr>
          <a:xfrm>
            <a:off x="6911422" y="1079586"/>
            <a:ext cx="4653537" cy="5129560"/>
          </a:xfrm>
          <a:prstGeom prst="rect">
            <a:avLst/>
          </a:prstGeom>
        </p:spPr>
      </p:pic>
      <p:cxnSp>
        <p:nvCxnSpPr>
          <p:cNvPr id="15" name="直線コネクタ 14">
            <a:extLst>
              <a:ext uri="{FF2B5EF4-FFF2-40B4-BE49-F238E27FC236}">
                <a16:creationId xmlns:a16="http://schemas.microsoft.com/office/drawing/2014/main" id="{F2D8DEC6-3256-71B0-B2B9-61556AD08B38}"/>
              </a:ext>
            </a:extLst>
          </p:cNvPr>
          <p:cNvCxnSpPr/>
          <p:nvPr/>
        </p:nvCxnSpPr>
        <p:spPr>
          <a:xfrm>
            <a:off x="9288379" y="1925053"/>
            <a:ext cx="1443789"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6584F6A5-A300-0E1E-7765-970E0755F40C}"/>
              </a:ext>
            </a:extLst>
          </p:cNvPr>
          <p:cNvCxnSpPr>
            <a:cxnSpLocks/>
          </p:cNvCxnSpPr>
          <p:nvPr/>
        </p:nvCxnSpPr>
        <p:spPr>
          <a:xfrm>
            <a:off x="9084388" y="5015371"/>
            <a:ext cx="1955789" cy="0"/>
          </a:xfrm>
          <a:prstGeom prst="straightConnector1">
            <a:avLst/>
          </a:prstGeom>
          <a:ln w="34925">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86B75E5F-ED02-E263-F898-2C7F576E9D74}"/>
              </a:ext>
            </a:extLst>
          </p:cNvPr>
          <p:cNvSpPr txBox="1"/>
          <p:nvPr/>
        </p:nvSpPr>
        <p:spPr>
          <a:xfrm>
            <a:off x="9375006" y="4646039"/>
            <a:ext cx="1107996" cy="369332"/>
          </a:xfrm>
          <a:prstGeom prst="rect">
            <a:avLst/>
          </a:prstGeom>
          <a:noFill/>
        </p:spPr>
        <p:txBody>
          <a:bodyPr wrap="none" rtlCol="0">
            <a:spAutoFit/>
          </a:bodyPr>
          <a:lstStyle/>
          <a:p>
            <a:r>
              <a:rPr lang="en-US" dirty="0" err="1"/>
              <a:t>フィット</a:t>
            </a:r>
            <a:endParaRPr lang="en-US" dirty="0"/>
          </a:p>
        </p:txBody>
      </p:sp>
      <p:cxnSp>
        <p:nvCxnSpPr>
          <p:cNvPr id="18" name="直線矢印コネクタ 17">
            <a:extLst>
              <a:ext uri="{FF2B5EF4-FFF2-40B4-BE49-F238E27FC236}">
                <a16:creationId xmlns:a16="http://schemas.microsoft.com/office/drawing/2014/main" id="{922FB366-66B8-4A7D-1AE4-628A62875A29}"/>
              </a:ext>
            </a:extLst>
          </p:cNvPr>
          <p:cNvCxnSpPr>
            <a:cxnSpLocks/>
          </p:cNvCxnSpPr>
          <p:nvPr/>
        </p:nvCxnSpPr>
        <p:spPr>
          <a:xfrm>
            <a:off x="7533116" y="5028605"/>
            <a:ext cx="455852" cy="0"/>
          </a:xfrm>
          <a:prstGeom prst="straightConnector1">
            <a:avLst/>
          </a:prstGeom>
          <a:ln w="3492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09743A5F-A0B4-919B-8AD1-52455879B2E2}"/>
              </a:ext>
            </a:extLst>
          </p:cNvPr>
          <p:cNvSpPr txBox="1"/>
          <p:nvPr/>
        </p:nvSpPr>
        <p:spPr>
          <a:xfrm>
            <a:off x="7609176" y="4634296"/>
            <a:ext cx="877163" cy="369332"/>
          </a:xfrm>
          <a:prstGeom prst="rect">
            <a:avLst/>
          </a:prstGeom>
          <a:noFill/>
        </p:spPr>
        <p:txBody>
          <a:bodyPr wrap="none" rtlCol="0">
            <a:spAutoFit/>
          </a:bodyPr>
          <a:lstStyle/>
          <a:p>
            <a:r>
              <a:rPr lang="en-US" dirty="0" err="1"/>
              <a:t>規格化</a:t>
            </a:r>
            <a:endParaRPr lang="en-US" dirty="0"/>
          </a:p>
        </p:txBody>
      </p:sp>
      <p:cxnSp>
        <p:nvCxnSpPr>
          <p:cNvPr id="20" name="直線コネクタ 19">
            <a:extLst>
              <a:ext uri="{FF2B5EF4-FFF2-40B4-BE49-F238E27FC236}">
                <a16:creationId xmlns:a16="http://schemas.microsoft.com/office/drawing/2014/main" id="{52BCE878-5A72-DE77-71A1-30F4B332E308}"/>
              </a:ext>
            </a:extLst>
          </p:cNvPr>
          <p:cNvCxnSpPr>
            <a:cxnSpLocks/>
          </p:cNvCxnSpPr>
          <p:nvPr/>
        </p:nvCxnSpPr>
        <p:spPr>
          <a:xfrm flipV="1">
            <a:off x="2646947" y="2043392"/>
            <a:ext cx="780696" cy="2097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7D233A43-59D5-68D5-BF82-9D6553F6CA20}"/>
              </a:ext>
            </a:extLst>
          </p:cNvPr>
          <p:cNvCxnSpPr/>
          <p:nvPr/>
        </p:nvCxnSpPr>
        <p:spPr>
          <a:xfrm>
            <a:off x="4289474" y="2064369"/>
            <a:ext cx="897988"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5DA5E965-95D5-78CC-8537-0642C5F2038E}"/>
              </a:ext>
            </a:extLst>
          </p:cNvPr>
          <p:cNvCxnSpPr/>
          <p:nvPr/>
        </p:nvCxnSpPr>
        <p:spPr>
          <a:xfrm>
            <a:off x="5380526" y="2064369"/>
            <a:ext cx="897988" cy="0"/>
          </a:xfrm>
          <a:prstGeom prst="line">
            <a:avLst/>
          </a:prstGeom>
          <a:ln>
            <a:solidFill>
              <a:srgbClr val="0432FF"/>
            </a:solidFill>
            <a:prstDash val="sysDot"/>
          </a:ln>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a16="http://schemas.microsoft.com/office/drawing/2014/main" id="{E08CC275-2AF9-E4A3-3651-EBD854A659C0}"/>
              </a:ext>
            </a:extLst>
          </p:cNvPr>
          <p:cNvSpPr txBox="1"/>
          <p:nvPr/>
        </p:nvSpPr>
        <p:spPr>
          <a:xfrm>
            <a:off x="8486339" y="843119"/>
            <a:ext cx="2963247" cy="369332"/>
          </a:xfrm>
          <a:prstGeom prst="rect">
            <a:avLst/>
          </a:prstGeom>
          <a:noFill/>
        </p:spPr>
        <p:txBody>
          <a:bodyPr wrap="none" rtlCol="0">
            <a:spAutoFit/>
          </a:bodyPr>
          <a:lstStyle/>
          <a:p>
            <a:r>
              <a:rPr lang="en-US" dirty="0" err="1"/>
              <a:t>MB事象</a:t>
            </a:r>
            <a:r>
              <a:rPr lang="en-US" dirty="0"/>
              <a:t> 3 &lt; </a:t>
            </a:r>
            <a:r>
              <a:rPr lang="en-US" i="1" dirty="0" err="1"/>
              <a:t>p</a:t>
            </a:r>
            <a:r>
              <a:rPr lang="en-US" baseline="-25000" dirty="0" err="1"/>
              <a:t>T,ee</a:t>
            </a:r>
            <a:r>
              <a:rPr lang="en-US" dirty="0"/>
              <a:t> &lt; 6 GeV/</a:t>
            </a:r>
            <a:r>
              <a:rPr lang="en-US" i="1" dirty="0"/>
              <a:t>c</a:t>
            </a:r>
          </a:p>
        </p:txBody>
      </p:sp>
      <p:cxnSp>
        <p:nvCxnSpPr>
          <p:cNvPr id="6" name="直線コネクタ 5">
            <a:extLst>
              <a:ext uri="{FF2B5EF4-FFF2-40B4-BE49-F238E27FC236}">
                <a16:creationId xmlns:a16="http://schemas.microsoft.com/office/drawing/2014/main" id="{DD52CFF9-8147-7CA9-28DE-03A7B98067A6}"/>
              </a:ext>
            </a:extLst>
          </p:cNvPr>
          <p:cNvCxnSpPr>
            <a:cxnSpLocks/>
          </p:cNvCxnSpPr>
          <p:nvPr/>
        </p:nvCxnSpPr>
        <p:spPr>
          <a:xfrm>
            <a:off x="1220417" y="4506459"/>
            <a:ext cx="188658"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
        <p:nvSpPr>
          <p:cNvPr id="24" name="テキスト ボックス 23">
            <a:extLst>
              <a:ext uri="{FF2B5EF4-FFF2-40B4-BE49-F238E27FC236}">
                <a16:creationId xmlns:a16="http://schemas.microsoft.com/office/drawing/2014/main" id="{AF593607-2917-DC75-9F7C-6774B3F076C3}"/>
              </a:ext>
            </a:extLst>
          </p:cNvPr>
          <p:cNvSpPr txBox="1"/>
          <p:nvPr/>
        </p:nvSpPr>
        <p:spPr>
          <a:xfrm>
            <a:off x="11449586" y="6428099"/>
            <a:ext cx="646331" cy="369332"/>
          </a:xfrm>
          <a:prstGeom prst="rect">
            <a:avLst/>
          </a:prstGeom>
          <a:noFill/>
        </p:spPr>
        <p:txBody>
          <a:bodyPr wrap="none" rtlCol="0">
            <a:spAutoFit/>
          </a:bodyPr>
          <a:lstStyle/>
          <a:p>
            <a:r>
              <a:rPr lang="en-US" dirty="0" err="1">
                <a:solidFill>
                  <a:srgbClr val="C00000"/>
                </a:solidFill>
                <a:highlight>
                  <a:srgbClr val="FFFF00"/>
                </a:highlight>
              </a:rPr>
              <a:t>追加</a:t>
            </a:r>
            <a:endParaRPr lang="en-US" dirty="0">
              <a:solidFill>
                <a:srgbClr val="C00000"/>
              </a:solidFill>
              <a:highlight>
                <a:srgbClr val="FFFF00"/>
              </a:highlight>
            </a:endParaRPr>
          </a:p>
        </p:txBody>
      </p:sp>
    </p:spTree>
    <p:extLst>
      <p:ext uri="{BB962C8B-B14F-4D97-AF65-F5344CB8AC3E}">
        <p14:creationId xmlns:p14="http://schemas.microsoft.com/office/powerpoint/2010/main" val="3883954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55CCF-1F71-C902-BB6D-01B3C18BC9FA}"/>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3F6AB81-A530-9798-4E93-416EFF8ACEE4}"/>
              </a:ext>
            </a:extLst>
          </p:cNvPr>
          <p:cNvSpPr>
            <a:spLocks noGrp="1"/>
          </p:cNvSpPr>
          <p:nvPr>
            <p:ph sz="quarter" idx="10"/>
          </p:nvPr>
        </p:nvSpPr>
        <p:spPr/>
        <p:txBody>
          <a:bodyPr/>
          <a:lstStyle/>
          <a:p>
            <a:r>
              <a:rPr lang="en-US" dirty="0" err="1"/>
              <a:t>直接光子比</a:t>
            </a:r>
            <a:r>
              <a:rPr lang="en-US" altLang="ja-JP" b="1" i="1" dirty="0">
                <a:solidFill>
                  <a:srgbClr val="000000"/>
                </a:solidFill>
                <a:effectLst/>
                <a:latin typeface="Hiragino Sans" panose="020B0400000000000000" pitchFamily="34" charset="-128"/>
                <a:ea typeface="Hiragino Sans" panose="020B0400000000000000" pitchFamily="34" charset="-128"/>
              </a:rPr>
              <a:t> r</a:t>
            </a:r>
            <a:r>
              <a:rPr lang="en-US" altLang="ja-JP" b="1" dirty="0">
                <a:solidFill>
                  <a:srgbClr val="000000"/>
                </a:solidFill>
                <a:effectLst/>
                <a:latin typeface="Hiragino Sans" panose="020B0400000000000000" pitchFamily="34" charset="-128"/>
                <a:ea typeface="Hiragino Sans" panose="020B0400000000000000" pitchFamily="34" charset="-128"/>
              </a:rPr>
              <a:t> = </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dir</a:t>
            </a:r>
            <a:r>
              <a:rPr lang="en-US" altLang="ja-JP" dirty="0">
                <a:solidFill>
                  <a:srgbClr val="000000"/>
                </a:solidFill>
                <a:effectLst/>
                <a:latin typeface="Symbol" pitchFamily="2" charset="2"/>
                <a:ea typeface="Hiragino Sans" panose="020B0400000000000000" pitchFamily="34" charset="-128"/>
              </a:rPr>
              <a:t>/</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incl</a:t>
            </a:r>
            <a:r>
              <a:rPr lang="en-US" altLang="ja-JP" dirty="0"/>
              <a:t> </a:t>
            </a:r>
            <a:r>
              <a:rPr lang="en-US" dirty="0" err="1"/>
              <a:t>の抽出</a:t>
            </a:r>
            <a:endParaRPr lang="en-US" dirty="0"/>
          </a:p>
        </p:txBody>
      </p:sp>
      <p:sp>
        <p:nvSpPr>
          <p:cNvPr id="3" name="スライド番号プレースホルダー 2">
            <a:extLst>
              <a:ext uri="{FF2B5EF4-FFF2-40B4-BE49-F238E27FC236}">
                <a16:creationId xmlns:a16="http://schemas.microsoft.com/office/drawing/2014/main" id="{3D74EBB3-6109-A9A1-423F-FE03AE140917}"/>
              </a:ext>
            </a:extLst>
          </p:cNvPr>
          <p:cNvSpPr>
            <a:spLocks noGrp="1"/>
          </p:cNvSpPr>
          <p:nvPr>
            <p:ph type="sldNum" sz="quarter" idx="4"/>
          </p:nvPr>
        </p:nvSpPr>
        <p:spPr/>
        <p:txBody>
          <a:bodyPr/>
          <a:lstStyle/>
          <a:p>
            <a:fld id="{2066355A-084C-D24E-9AD2-7E4FC41EA627}" type="slidenum">
              <a:rPr lang="en-US" smtClean="0"/>
              <a:pPr/>
              <a:t>41</a:t>
            </a:fld>
            <a:endParaRPr lang="en-US" dirty="0"/>
          </a:p>
        </p:txBody>
      </p:sp>
      <p:sp>
        <p:nvSpPr>
          <p:cNvPr id="4" name="テキスト プレースホルダー 3">
            <a:extLst>
              <a:ext uri="{FF2B5EF4-FFF2-40B4-BE49-F238E27FC236}">
                <a16:creationId xmlns:a16="http://schemas.microsoft.com/office/drawing/2014/main" id="{8110B619-D501-CF85-06FD-5413B39D05FE}"/>
              </a:ext>
            </a:extLst>
          </p:cNvPr>
          <p:cNvSpPr>
            <a:spLocks noGrp="1"/>
          </p:cNvSpPr>
          <p:nvPr>
            <p:ph type="body" sz="quarter" idx="11"/>
          </p:nvPr>
        </p:nvSpPr>
        <p:spPr/>
        <p:txBody>
          <a:bodyPr>
            <a:normAutofit lnSpcReduction="10000"/>
          </a:bodyPr>
          <a:lstStyle/>
          <a:p>
            <a:r>
              <a:rPr lang="en-US" altLang="ja-JP" sz="1800" dirty="0" err="1">
                <a:latin typeface="Hiragino Kaku Gothic Pro W3" panose="020B0300000000000000" pitchFamily="34" charset="-128"/>
                <a:ea typeface="Hiragino Kaku Gothic Pro W3" panose="020B0300000000000000" pitchFamily="34" charset="-128"/>
              </a:rPr>
              <a:t>電子質量分布</a:t>
            </a:r>
            <a:r>
              <a:rPr lang="ja-JP" altLang="en-US" sz="1800">
                <a:latin typeface="Hiragino Kaku Gothic Pro W3" panose="020B0300000000000000" pitchFamily="34" charset="-128"/>
                <a:ea typeface="Hiragino Kaku Gothic Pro W3" panose="020B0300000000000000" pitchFamily="34" charset="-128"/>
              </a:rPr>
              <a:t>に３成分関数でテンプレートフィット</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dir</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を</a:t>
            </a:r>
            <a:r>
              <a:rPr lang="en-US" altLang="ja-JP" sz="1800" dirty="0">
                <a:latin typeface="Hiragino Kaku Gothic Pro W3" panose="020B0300000000000000" pitchFamily="34" charset="-128"/>
                <a:ea typeface="Hiragino Kaku Gothic Pro W3" panose="020B0300000000000000" pitchFamily="34" charset="-128"/>
              </a:rPr>
              <a:t>40MeV/c</a:t>
            </a:r>
            <a:r>
              <a:rPr lang="ja-JP" altLang="en-US" sz="1800">
                <a:latin typeface="Hiragino Kaku Gothic Pro W3" panose="020B0300000000000000" pitchFamily="34" charset="-128"/>
                <a:ea typeface="Hiragino Kaku Gothic Pro W3" panose="020B0300000000000000" pitchFamily="34" charset="-128"/>
              </a:rPr>
              <a:t>以下で規格化</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ja-JP" altLang="en-US" sz="1800">
                <a:latin typeface="Hiragino Kaku Gothic Pro W3" panose="020B0300000000000000" pitchFamily="34" charset="-128"/>
                <a:ea typeface="Hiragino Kaku Gothic Pro W3" panose="020B0300000000000000" pitchFamily="34" charset="-128"/>
              </a:rPr>
              <a:t>ただし</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は</a:t>
            </a:r>
            <a:r>
              <a:rPr lang="en-US" altLang="ja-JP" sz="1800" dirty="0">
                <a:latin typeface="Hiragino Kaku Gothic Pro W3" panose="020B0300000000000000" pitchFamily="34" charset="-128"/>
                <a:ea typeface="Hiragino Kaku Gothic Pro W3" panose="020B0300000000000000" pitchFamily="34" charset="-128"/>
              </a:rPr>
              <a:t>2%</a:t>
            </a:r>
            <a:r>
              <a:rPr lang="ja-JP" altLang="en-US" sz="1800">
                <a:latin typeface="Hiragino Kaku Gothic Pro W3" panose="020B0300000000000000" pitchFamily="34" charset="-128"/>
                <a:ea typeface="Hiragino Kaku Gothic Pro W3" panose="020B0300000000000000" pitchFamily="34" charset="-128"/>
              </a:rPr>
              <a:t>の誤差の範囲内でほぼ</a:t>
            </a:r>
            <a:r>
              <a:rPr lang="en-US" altLang="ja-JP" sz="1800" dirty="0">
                <a:latin typeface="Hiragino Kaku Gothic Pro W3" panose="020B0300000000000000" pitchFamily="34" charset="-128"/>
                <a:ea typeface="Hiragino Kaku Gothic Pro W3" panose="020B0300000000000000" pitchFamily="34" charset="-128"/>
              </a:rPr>
              <a:t>1</a:t>
            </a: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HF</a:t>
            </a:r>
            <a:r>
              <a:rPr lang="ja-JP" altLang="en-US" sz="1800">
                <a:latin typeface="Hiragino Kaku Gothic Pro W3" panose="020B0300000000000000" pitchFamily="34" charset="-128"/>
                <a:ea typeface="Hiragino Kaku Gothic Pro W3" panose="020B0300000000000000" pitchFamily="34" charset="-128"/>
              </a:rPr>
              <a:t>は測定した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の断面積に固定</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a:latin typeface="Hiragino Kaku Gothic Pro W3" panose="020B0300000000000000" pitchFamily="34" charset="-128"/>
                <a:ea typeface="Hiragino Kaku Gothic Pro W3" panose="020B0300000000000000" pitchFamily="34" charset="-128"/>
              </a:rPr>
              <a:t>r</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が唯一のパラメーター</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Symbol" pitchFamily="2" charset="2"/>
                <a:ea typeface="Hiragino Sans W4" panose="020B0400000000000000" pitchFamily="34" charset="-128"/>
              </a:rPr>
              <a:t>h</a:t>
            </a:r>
            <a:r>
              <a:rPr lang="ja-JP" altLang="en-US" sz="1800">
                <a:latin typeface="Hiragino Kaku Gothic Pro W3" panose="020B0300000000000000" pitchFamily="34" charset="-128"/>
                <a:ea typeface="Hiragino Kaku Gothic Pro W3" panose="020B0300000000000000" pitchFamily="34" charset="-128"/>
              </a:rPr>
              <a:t>領域でフィット</a:t>
            </a:r>
            <a:r>
              <a:rPr lang="en-US" altLang="ja-JP" sz="1800" dirty="0">
                <a:latin typeface="Hiragino Kaku Gothic Pro W3" panose="020B0300000000000000" pitchFamily="34" charset="-128"/>
                <a:ea typeface="Hiragino Kaku Gothic Pro W3" panose="020B0300000000000000" pitchFamily="34" charset="-128"/>
              </a:rPr>
              <a:t>(140 &lt; m</a:t>
            </a:r>
            <a:r>
              <a:rPr lang="en-US" altLang="ja-JP" sz="1800" baseline="-25000" dirty="0">
                <a:latin typeface="Hiragino Kaku Gothic Pro W3" panose="020B0300000000000000" pitchFamily="34" charset="-128"/>
                <a:ea typeface="Hiragino Kaku Gothic Pro W3" panose="020B0300000000000000" pitchFamily="34" charset="-128"/>
              </a:rPr>
              <a:t>ee</a:t>
            </a:r>
            <a:r>
              <a:rPr lang="en-US" altLang="ja-JP" sz="1800" dirty="0">
                <a:latin typeface="Hiragino Kaku Gothic Pro W3" panose="020B0300000000000000" pitchFamily="34" charset="-128"/>
                <a:ea typeface="Hiragino Kaku Gothic Pro W3" panose="020B0300000000000000" pitchFamily="34" charset="-128"/>
              </a:rPr>
              <a:t> &lt; 320 MeV/</a:t>
            </a:r>
            <a:r>
              <a:rPr lang="en-US" altLang="ja-JP" sz="1800" i="1" dirty="0">
                <a:latin typeface="Hiragino Kaku Gothic Pro W3" panose="020B0300000000000000" pitchFamily="34" charset="-128"/>
                <a:ea typeface="Hiragino Kaku Gothic Pro W3" panose="020B0300000000000000" pitchFamily="34" charset="-128"/>
              </a:rPr>
              <a:t>c</a:t>
            </a:r>
            <a:r>
              <a:rPr lang="en-US" altLang="ja-JP" sz="1800" baseline="30000" dirty="0">
                <a:latin typeface="Hiragino Kaku Gothic Pro W3" panose="020B0300000000000000" pitchFamily="34" charset="-128"/>
                <a:ea typeface="Hiragino Kaku Gothic Pro W3" panose="020B0300000000000000" pitchFamily="34" charset="-128"/>
              </a:rPr>
              <a:t>2</a:t>
            </a:r>
            <a:r>
              <a:rPr lang="en-US" altLang="ja-JP" sz="1800" dirty="0">
                <a:latin typeface="Hiragino Kaku Gothic Pro W3" panose="020B0300000000000000" pitchFamily="34" charset="-128"/>
                <a:ea typeface="Hiragino Kaku Gothic Pro W3" panose="020B0300000000000000" pitchFamily="34" charset="-128"/>
              </a:rPr>
              <a:t>)</a:t>
            </a:r>
          </a:p>
          <a:p>
            <a:endParaRPr lang="en-US" altLang="ja-JP" sz="1800" i="1"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仮想光子法は　　　　　　でのみ有効</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r>
              <a:rPr lang="en-US" altLang="ja-JP" sz="1800" i="1" dirty="0">
                <a:latin typeface="Hiragino Kaku Gothic Pro W3" panose="020B0300000000000000" pitchFamily="34" charset="-128"/>
                <a:ea typeface="Hiragino Kaku Gothic Pro W3" panose="020B0300000000000000" pitchFamily="34" charset="-128"/>
              </a:rPr>
              <a:t>    </a:t>
            </a:r>
            <a:r>
              <a:rPr lang="ja-JP" altLang="en-US" sz="1800" i="1">
                <a:latin typeface="Hiragino Kaku Gothic Pro W3" panose="020B0300000000000000" pitchFamily="34" charset="-128"/>
                <a:ea typeface="Hiragino Kaku Gothic Pro W3" panose="020B0300000000000000" pitchFamily="34" charset="-128"/>
              </a:rPr>
              <a:t>→</a:t>
            </a:r>
            <a:r>
              <a:rPr lang="en-US" altLang="ja-JP" sz="1800" i="1" dirty="0">
                <a:latin typeface="Hiragino Kaku Gothic Pro W3" panose="020B0300000000000000" pitchFamily="34" charset="-128"/>
                <a:ea typeface="Hiragino Kaku Gothic Pro W3" panose="020B0300000000000000" pitchFamily="34" charset="-128"/>
              </a:rPr>
              <a:t>r </a:t>
            </a:r>
            <a:r>
              <a:rPr lang="ja-JP" altLang="en-US" sz="1800">
                <a:latin typeface="Hiragino Kaku Gothic Pro W3" panose="020B0300000000000000" pitchFamily="34" charset="-128"/>
                <a:ea typeface="Hiragino Kaku Gothic Pro W3" panose="020B0300000000000000" pitchFamily="34" charset="-128"/>
              </a:rPr>
              <a:t>抽出は</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で行う</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87066D62-5F90-9F6D-0226-6379CADAAFBF}"/>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8" name="図 7">
            <a:extLst>
              <a:ext uri="{FF2B5EF4-FFF2-40B4-BE49-F238E27FC236}">
                <a16:creationId xmlns:a16="http://schemas.microsoft.com/office/drawing/2014/main" id="{FC7B1434-6E61-664D-D8B8-03A36A3D80AC}"/>
              </a:ext>
            </a:extLst>
          </p:cNvPr>
          <p:cNvPicPr>
            <a:picLocks noChangeAspect="1"/>
          </p:cNvPicPr>
          <p:nvPr/>
        </p:nvPicPr>
        <p:blipFill>
          <a:blip r:embed="rId2"/>
          <a:stretch>
            <a:fillRect/>
          </a:stretch>
        </p:blipFill>
        <p:spPr>
          <a:xfrm>
            <a:off x="2782847" y="3655212"/>
            <a:ext cx="234016" cy="181174"/>
          </a:xfrm>
          <a:prstGeom prst="rect">
            <a:avLst/>
          </a:prstGeom>
        </p:spPr>
      </p:pic>
      <p:pic>
        <p:nvPicPr>
          <p:cNvPr id="9" name="図 8">
            <a:extLst>
              <a:ext uri="{FF2B5EF4-FFF2-40B4-BE49-F238E27FC236}">
                <a16:creationId xmlns:a16="http://schemas.microsoft.com/office/drawing/2014/main" id="{8CDA3868-FEFA-B7BE-6C93-F878A35178ED}"/>
              </a:ext>
            </a:extLst>
          </p:cNvPr>
          <p:cNvPicPr>
            <a:picLocks noChangeAspect="1"/>
          </p:cNvPicPr>
          <p:nvPr/>
        </p:nvPicPr>
        <p:blipFill>
          <a:blip r:embed="rId3"/>
          <a:stretch>
            <a:fillRect/>
          </a:stretch>
        </p:blipFill>
        <p:spPr>
          <a:xfrm>
            <a:off x="3281590" y="3602205"/>
            <a:ext cx="234016" cy="257418"/>
          </a:xfrm>
          <a:prstGeom prst="rect">
            <a:avLst/>
          </a:prstGeom>
        </p:spPr>
      </p:pic>
      <p:pic>
        <p:nvPicPr>
          <p:cNvPr id="10" name="図 9">
            <a:extLst>
              <a:ext uri="{FF2B5EF4-FFF2-40B4-BE49-F238E27FC236}">
                <a16:creationId xmlns:a16="http://schemas.microsoft.com/office/drawing/2014/main" id="{1FD1B6F3-D39C-A78B-FD4C-CF87731AECAC}"/>
              </a:ext>
            </a:extLst>
          </p:cNvPr>
          <p:cNvPicPr>
            <a:picLocks noChangeAspect="1"/>
          </p:cNvPicPr>
          <p:nvPr/>
        </p:nvPicPr>
        <p:blipFill>
          <a:blip r:embed="rId4"/>
          <a:stretch>
            <a:fillRect/>
          </a:stretch>
        </p:blipFill>
        <p:spPr>
          <a:xfrm>
            <a:off x="1189404" y="1584544"/>
            <a:ext cx="5341487" cy="539637"/>
          </a:xfrm>
          <a:prstGeom prst="rect">
            <a:avLst/>
          </a:prstGeom>
        </p:spPr>
      </p:pic>
      <p:sp>
        <p:nvSpPr>
          <p:cNvPr id="11" name="テキスト ボックス 10">
            <a:extLst>
              <a:ext uri="{FF2B5EF4-FFF2-40B4-BE49-F238E27FC236}">
                <a16:creationId xmlns:a16="http://schemas.microsoft.com/office/drawing/2014/main" id="{EABB0A20-B476-E501-D2DD-D2724C6503EA}"/>
              </a:ext>
            </a:extLst>
          </p:cNvPr>
          <p:cNvSpPr txBox="1"/>
          <p:nvPr/>
        </p:nvSpPr>
        <p:spPr>
          <a:xfrm>
            <a:off x="1409075" y="7420131"/>
            <a:ext cx="5582554" cy="646331"/>
          </a:xfrm>
          <a:prstGeom prst="rect">
            <a:avLst/>
          </a:prstGeom>
          <a:noFill/>
        </p:spPr>
        <p:txBody>
          <a:bodyPr wrap="none" rtlCol="0">
            <a:spAutoFit/>
          </a:bodyPr>
          <a:lstStyle/>
          <a:p>
            <a:r>
              <a:rPr lang="en-US" altLang="ja-JP" dirty="0">
                <a:latin typeface="Calibri" panose="020F0502020204030204" pitchFamily="34" charset="0"/>
                <a:ea typeface="Cambria Math" panose="02040503050406030204" pitchFamily="18" charset="0"/>
                <a:cs typeface="Calibri" panose="020F0502020204030204" pitchFamily="34" charset="0"/>
              </a:rPr>
              <a:t>Assumption only valid for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 Extract </a:t>
            </a:r>
            <a:r>
              <a:rPr lang="en-US" altLang="ja-JP" i="1" dirty="0">
                <a:latin typeface="Calibri" panose="020F0502020204030204" pitchFamily="34" charset="0"/>
                <a:ea typeface="Cambria Math" panose="02040503050406030204" pitchFamily="18" charset="0"/>
                <a:cs typeface="Calibri" panose="020F0502020204030204" pitchFamily="34" charset="0"/>
                <a:sym typeface="Wingdings" pitchFamily="2" charset="2"/>
              </a:rPr>
              <a:t>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at</a:t>
            </a:r>
            <a:endParaRPr lang="en-US" altLang="ja-JP" dirty="0">
              <a:latin typeface="Calibri" panose="020F0502020204030204" pitchFamily="34" charset="0"/>
              <a:ea typeface="Cambria Math" panose="02040503050406030204" pitchFamily="18" charset="0"/>
              <a:cs typeface="Calibri" panose="020F0502020204030204" pitchFamily="34" charset="0"/>
            </a:endParaRPr>
          </a:p>
          <a:p>
            <a:endParaRPr lang="en-US" dirty="0"/>
          </a:p>
        </p:txBody>
      </p:sp>
      <p:pic>
        <p:nvPicPr>
          <p:cNvPr id="12" name="図 11">
            <a:extLst>
              <a:ext uri="{FF2B5EF4-FFF2-40B4-BE49-F238E27FC236}">
                <a16:creationId xmlns:a16="http://schemas.microsoft.com/office/drawing/2014/main" id="{4A9AC76C-8481-34B5-D6ED-0B4686A95AA6}"/>
              </a:ext>
            </a:extLst>
          </p:cNvPr>
          <p:cNvPicPr>
            <a:picLocks noChangeAspect="1"/>
          </p:cNvPicPr>
          <p:nvPr/>
        </p:nvPicPr>
        <p:blipFill>
          <a:blip r:embed="rId5"/>
          <a:stretch>
            <a:fillRect/>
          </a:stretch>
        </p:blipFill>
        <p:spPr>
          <a:xfrm>
            <a:off x="2712471" y="5486697"/>
            <a:ext cx="1234767" cy="203605"/>
          </a:xfrm>
          <a:prstGeom prst="rect">
            <a:avLst/>
          </a:prstGeom>
        </p:spPr>
      </p:pic>
      <p:pic>
        <p:nvPicPr>
          <p:cNvPr id="13" name="図 12">
            <a:extLst>
              <a:ext uri="{FF2B5EF4-FFF2-40B4-BE49-F238E27FC236}">
                <a16:creationId xmlns:a16="http://schemas.microsoft.com/office/drawing/2014/main" id="{37EF1FCC-FC27-6C15-F4A7-C58CC44BA326}"/>
              </a:ext>
            </a:extLst>
          </p:cNvPr>
          <p:cNvPicPr>
            <a:picLocks noChangeAspect="1"/>
          </p:cNvPicPr>
          <p:nvPr/>
        </p:nvPicPr>
        <p:blipFill>
          <a:blip r:embed="rId6"/>
          <a:stretch>
            <a:fillRect/>
          </a:stretch>
        </p:blipFill>
        <p:spPr>
          <a:xfrm>
            <a:off x="2375372" y="5757327"/>
            <a:ext cx="1510602" cy="225995"/>
          </a:xfrm>
          <a:prstGeom prst="rect">
            <a:avLst/>
          </a:prstGeom>
        </p:spPr>
      </p:pic>
      <p:pic>
        <p:nvPicPr>
          <p:cNvPr id="14" name="図 13">
            <a:extLst>
              <a:ext uri="{FF2B5EF4-FFF2-40B4-BE49-F238E27FC236}">
                <a16:creationId xmlns:a16="http://schemas.microsoft.com/office/drawing/2014/main" id="{4EC74655-80B5-52B5-ED9F-A2AFB3937F82}"/>
              </a:ext>
            </a:extLst>
          </p:cNvPr>
          <p:cNvPicPr>
            <a:picLocks noChangeAspect="1"/>
          </p:cNvPicPr>
          <p:nvPr/>
        </p:nvPicPr>
        <p:blipFill>
          <a:blip r:embed="rId7"/>
          <a:srcRect/>
          <a:stretch/>
        </p:blipFill>
        <p:spPr>
          <a:xfrm>
            <a:off x="6911422" y="1079586"/>
            <a:ext cx="4653537" cy="5129560"/>
          </a:xfrm>
          <a:prstGeom prst="rect">
            <a:avLst/>
          </a:prstGeom>
        </p:spPr>
      </p:pic>
      <p:cxnSp>
        <p:nvCxnSpPr>
          <p:cNvPr id="15" name="直線コネクタ 14">
            <a:extLst>
              <a:ext uri="{FF2B5EF4-FFF2-40B4-BE49-F238E27FC236}">
                <a16:creationId xmlns:a16="http://schemas.microsoft.com/office/drawing/2014/main" id="{A090EDEF-6004-BB23-AFD4-EEC14C1F3CE1}"/>
              </a:ext>
            </a:extLst>
          </p:cNvPr>
          <p:cNvCxnSpPr/>
          <p:nvPr/>
        </p:nvCxnSpPr>
        <p:spPr>
          <a:xfrm>
            <a:off x="9288379" y="1925053"/>
            <a:ext cx="1443789"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6C133126-03DF-34A2-573F-4A0BB740192D}"/>
              </a:ext>
            </a:extLst>
          </p:cNvPr>
          <p:cNvCxnSpPr>
            <a:cxnSpLocks/>
          </p:cNvCxnSpPr>
          <p:nvPr/>
        </p:nvCxnSpPr>
        <p:spPr>
          <a:xfrm>
            <a:off x="9084388" y="5015371"/>
            <a:ext cx="1955789" cy="0"/>
          </a:xfrm>
          <a:prstGeom prst="straightConnector1">
            <a:avLst/>
          </a:prstGeom>
          <a:ln w="34925">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03823255-1ABF-D572-28EE-33BE4BF1EB0A}"/>
              </a:ext>
            </a:extLst>
          </p:cNvPr>
          <p:cNvSpPr txBox="1"/>
          <p:nvPr/>
        </p:nvSpPr>
        <p:spPr>
          <a:xfrm>
            <a:off x="9375006" y="4646039"/>
            <a:ext cx="1107996" cy="369332"/>
          </a:xfrm>
          <a:prstGeom prst="rect">
            <a:avLst/>
          </a:prstGeom>
          <a:noFill/>
        </p:spPr>
        <p:txBody>
          <a:bodyPr wrap="none" rtlCol="0">
            <a:spAutoFit/>
          </a:bodyPr>
          <a:lstStyle/>
          <a:p>
            <a:r>
              <a:rPr lang="en-US" dirty="0" err="1"/>
              <a:t>フィット</a:t>
            </a:r>
            <a:endParaRPr lang="en-US" dirty="0"/>
          </a:p>
        </p:txBody>
      </p:sp>
      <p:cxnSp>
        <p:nvCxnSpPr>
          <p:cNvPr id="18" name="直線矢印コネクタ 17">
            <a:extLst>
              <a:ext uri="{FF2B5EF4-FFF2-40B4-BE49-F238E27FC236}">
                <a16:creationId xmlns:a16="http://schemas.microsoft.com/office/drawing/2014/main" id="{71B25D8C-397E-68E0-6C8C-A0A6BA71569B}"/>
              </a:ext>
            </a:extLst>
          </p:cNvPr>
          <p:cNvCxnSpPr>
            <a:cxnSpLocks/>
          </p:cNvCxnSpPr>
          <p:nvPr/>
        </p:nvCxnSpPr>
        <p:spPr>
          <a:xfrm>
            <a:off x="7533116" y="5028605"/>
            <a:ext cx="455852" cy="0"/>
          </a:xfrm>
          <a:prstGeom prst="straightConnector1">
            <a:avLst/>
          </a:prstGeom>
          <a:ln w="3492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DAF985D4-3EF9-A244-9575-38CCF89F4649}"/>
              </a:ext>
            </a:extLst>
          </p:cNvPr>
          <p:cNvSpPr txBox="1"/>
          <p:nvPr/>
        </p:nvSpPr>
        <p:spPr>
          <a:xfrm>
            <a:off x="7609176" y="4634296"/>
            <a:ext cx="877163" cy="369332"/>
          </a:xfrm>
          <a:prstGeom prst="rect">
            <a:avLst/>
          </a:prstGeom>
          <a:noFill/>
        </p:spPr>
        <p:txBody>
          <a:bodyPr wrap="none" rtlCol="0">
            <a:spAutoFit/>
          </a:bodyPr>
          <a:lstStyle/>
          <a:p>
            <a:r>
              <a:rPr lang="en-US" dirty="0" err="1"/>
              <a:t>規格化</a:t>
            </a:r>
            <a:endParaRPr lang="en-US" dirty="0"/>
          </a:p>
        </p:txBody>
      </p:sp>
      <p:cxnSp>
        <p:nvCxnSpPr>
          <p:cNvPr id="20" name="直線コネクタ 19">
            <a:extLst>
              <a:ext uri="{FF2B5EF4-FFF2-40B4-BE49-F238E27FC236}">
                <a16:creationId xmlns:a16="http://schemas.microsoft.com/office/drawing/2014/main" id="{DFC351BA-F0E7-8DB0-A8E0-745EA98DA156}"/>
              </a:ext>
            </a:extLst>
          </p:cNvPr>
          <p:cNvCxnSpPr>
            <a:cxnSpLocks/>
          </p:cNvCxnSpPr>
          <p:nvPr/>
        </p:nvCxnSpPr>
        <p:spPr>
          <a:xfrm flipV="1">
            <a:off x="2646947" y="2043392"/>
            <a:ext cx="780696" cy="2097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23FFE554-92B0-7DBE-CF6F-4071158B7A7F}"/>
              </a:ext>
            </a:extLst>
          </p:cNvPr>
          <p:cNvCxnSpPr/>
          <p:nvPr/>
        </p:nvCxnSpPr>
        <p:spPr>
          <a:xfrm>
            <a:off x="4289474" y="2064369"/>
            <a:ext cx="897988"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1A99655B-45A7-4E84-4129-6A3F96D23DD0}"/>
              </a:ext>
            </a:extLst>
          </p:cNvPr>
          <p:cNvCxnSpPr/>
          <p:nvPr/>
        </p:nvCxnSpPr>
        <p:spPr>
          <a:xfrm>
            <a:off x="5380526" y="2064369"/>
            <a:ext cx="897988" cy="0"/>
          </a:xfrm>
          <a:prstGeom prst="line">
            <a:avLst/>
          </a:prstGeom>
          <a:ln>
            <a:solidFill>
              <a:srgbClr val="0432FF"/>
            </a:solidFill>
            <a:prstDash val="sysDot"/>
          </a:ln>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a16="http://schemas.microsoft.com/office/drawing/2014/main" id="{4BBF76A9-11E9-4610-5119-73E06056FD19}"/>
              </a:ext>
            </a:extLst>
          </p:cNvPr>
          <p:cNvSpPr txBox="1"/>
          <p:nvPr/>
        </p:nvSpPr>
        <p:spPr>
          <a:xfrm>
            <a:off x="8486339" y="843119"/>
            <a:ext cx="2976071" cy="369332"/>
          </a:xfrm>
          <a:prstGeom prst="rect">
            <a:avLst/>
          </a:prstGeom>
          <a:noFill/>
        </p:spPr>
        <p:txBody>
          <a:bodyPr wrap="none" rtlCol="0">
            <a:spAutoFit/>
          </a:bodyPr>
          <a:lstStyle/>
          <a:p>
            <a:r>
              <a:rPr lang="en-US" dirty="0" err="1"/>
              <a:t>HM事象</a:t>
            </a:r>
            <a:r>
              <a:rPr lang="en-US" dirty="0"/>
              <a:t> 1 &lt; </a:t>
            </a:r>
            <a:r>
              <a:rPr lang="en-US" i="1" dirty="0" err="1"/>
              <a:t>p</a:t>
            </a:r>
            <a:r>
              <a:rPr lang="en-US" baseline="-25000" dirty="0" err="1"/>
              <a:t>T,ee</a:t>
            </a:r>
            <a:r>
              <a:rPr lang="en-US" dirty="0"/>
              <a:t> &lt; 2 GeV/</a:t>
            </a:r>
            <a:r>
              <a:rPr lang="en-US" i="1" dirty="0"/>
              <a:t>c</a:t>
            </a:r>
          </a:p>
        </p:txBody>
      </p:sp>
      <p:cxnSp>
        <p:nvCxnSpPr>
          <p:cNvPr id="6" name="直線コネクタ 5">
            <a:extLst>
              <a:ext uri="{FF2B5EF4-FFF2-40B4-BE49-F238E27FC236}">
                <a16:creationId xmlns:a16="http://schemas.microsoft.com/office/drawing/2014/main" id="{3BF09240-EE63-A778-0BBB-7E35AFE3070B}"/>
              </a:ext>
            </a:extLst>
          </p:cNvPr>
          <p:cNvCxnSpPr>
            <a:cxnSpLocks/>
          </p:cNvCxnSpPr>
          <p:nvPr/>
        </p:nvCxnSpPr>
        <p:spPr>
          <a:xfrm>
            <a:off x="1220417" y="4506459"/>
            <a:ext cx="188658"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338322B5-0141-6311-1364-62B588A46B19}"/>
              </a:ext>
            </a:extLst>
          </p:cNvPr>
          <p:cNvSpPr txBox="1"/>
          <p:nvPr/>
        </p:nvSpPr>
        <p:spPr>
          <a:xfrm>
            <a:off x="11449586" y="6428099"/>
            <a:ext cx="646331" cy="369332"/>
          </a:xfrm>
          <a:prstGeom prst="rect">
            <a:avLst/>
          </a:prstGeom>
          <a:noFill/>
        </p:spPr>
        <p:txBody>
          <a:bodyPr wrap="none" rtlCol="0">
            <a:spAutoFit/>
          </a:bodyPr>
          <a:lstStyle/>
          <a:p>
            <a:r>
              <a:rPr lang="en-US" dirty="0" err="1">
                <a:solidFill>
                  <a:srgbClr val="C00000"/>
                </a:solidFill>
                <a:highlight>
                  <a:srgbClr val="FFFF00"/>
                </a:highlight>
              </a:rPr>
              <a:t>追加</a:t>
            </a:r>
            <a:endParaRPr lang="en-US" dirty="0">
              <a:solidFill>
                <a:srgbClr val="C00000"/>
              </a:solidFill>
              <a:highlight>
                <a:srgbClr val="FFFF00"/>
              </a:highlight>
            </a:endParaRPr>
          </a:p>
        </p:txBody>
      </p:sp>
    </p:spTree>
    <p:extLst>
      <p:ext uri="{BB962C8B-B14F-4D97-AF65-F5344CB8AC3E}">
        <p14:creationId xmlns:p14="http://schemas.microsoft.com/office/powerpoint/2010/main" val="2824045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B23D9-8659-9EC5-90B2-9F963418B14C}"/>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7BD21DF-E438-12CF-AA08-5B0AA657EAF8}"/>
              </a:ext>
            </a:extLst>
          </p:cNvPr>
          <p:cNvSpPr>
            <a:spLocks noGrp="1"/>
          </p:cNvSpPr>
          <p:nvPr>
            <p:ph sz="quarter" idx="10"/>
          </p:nvPr>
        </p:nvSpPr>
        <p:spPr/>
        <p:txBody>
          <a:bodyPr/>
          <a:lstStyle/>
          <a:p>
            <a:r>
              <a:rPr lang="en-US" dirty="0" err="1"/>
              <a:t>直接光子比</a:t>
            </a:r>
            <a:r>
              <a:rPr lang="en-US" altLang="ja-JP" b="1" i="1" dirty="0">
                <a:solidFill>
                  <a:srgbClr val="000000"/>
                </a:solidFill>
                <a:effectLst/>
                <a:latin typeface="Hiragino Sans" panose="020B0400000000000000" pitchFamily="34" charset="-128"/>
                <a:ea typeface="Hiragino Sans" panose="020B0400000000000000" pitchFamily="34" charset="-128"/>
              </a:rPr>
              <a:t> r</a:t>
            </a:r>
            <a:r>
              <a:rPr lang="en-US" altLang="ja-JP" b="1" dirty="0">
                <a:solidFill>
                  <a:srgbClr val="000000"/>
                </a:solidFill>
                <a:effectLst/>
                <a:latin typeface="Hiragino Sans" panose="020B0400000000000000" pitchFamily="34" charset="-128"/>
                <a:ea typeface="Hiragino Sans" panose="020B0400000000000000" pitchFamily="34" charset="-128"/>
              </a:rPr>
              <a:t> = </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dir</a:t>
            </a:r>
            <a:r>
              <a:rPr lang="en-US" altLang="ja-JP" dirty="0">
                <a:solidFill>
                  <a:srgbClr val="000000"/>
                </a:solidFill>
                <a:effectLst/>
                <a:latin typeface="Symbol" pitchFamily="2" charset="2"/>
                <a:ea typeface="Hiragino Sans" panose="020B0400000000000000" pitchFamily="34" charset="-128"/>
              </a:rPr>
              <a:t>/</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incl</a:t>
            </a:r>
            <a:r>
              <a:rPr lang="en-US" altLang="ja-JP" dirty="0"/>
              <a:t> </a:t>
            </a:r>
            <a:r>
              <a:rPr lang="en-US" dirty="0" err="1"/>
              <a:t>の抽出</a:t>
            </a:r>
            <a:endParaRPr lang="en-US" dirty="0"/>
          </a:p>
        </p:txBody>
      </p:sp>
      <p:sp>
        <p:nvSpPr>
          <p:cNvPr id="3" name="スライド番号プレースホルダー 2">
            <a:extLst>
              <a:ext uri="{FF2B5EF4-FFF2-40B4-BE49-F238E27FC236}">
                <a16:creationId xmlns:a16="http://schemas.microsoft.com/office/drawing/2014/main" id="{84FC33B9-5878-B97B-AE00-9F8B61532316}"/>
              </a:ext>
            </a:extLst>
          </p:cNvPr>
          <p:cNvSpPr>
            <a:spLocks noGrp="1"/>
          </p:cNvSpPr>
          <p:nvPr>
            <p:ph type="sldNum" sz="quarter" idx="4"/>
          </p:nvPr>
        </p:nvSpPr>
        <p:spPr/>
        <p:txBody>
          <a:bodyPr/>
          <a:lstStyle/>
          <a:p>
            <a:fld id="{2066355A-084C-D24E-9AD2-7E4FC41EA627}" type="slidenum">
              <a:rPr lang="en-US" smtClean="0"/>
              <a:pPr/>
              <a:t>42</a:t>
            </a:fld>
            <a:endParaRPr lang="en-US" dirty="0"/>
          </a:p>
        </p:txBody>
      </p:sp>
      <p:sp>
        <p:nvSpPr>
          <p:cNvPr id="4" name="テキスト プレースホルダー 3">
            <a:extLst>
              <a:ext uri="{FF2B5EF4-FFF2-40B4-BE49-F238E27FC236}">
                <a16:creationId xmlns:a16="http://schemas.microsoft.com/office/drawing/2014/main" id="{D7021702-8172-111C-D5D8-2DD72A4DF3AB}"/>
              </a:ext>
            </a:extLst>
          </p:cNvPr>
          <p:cNvSpPr>
            <a:spLocks noGrp="1"/>
          </p:cNvSpPr>
          <p:nvPr>
            <p:ph type="body" sz="quarter" idx="11"/>
          </p:nvPr>
        </p:nvSpPr>
        <p:spPr/>
        <p:txBody>
          <a:bodyPr>
            <a:normAutofit lnSpcReduction="10000"/>
          </a:bodyPr>
          <a:lstStyle/>
          <a:p>
            <a:r>
              <a:rPr lang="en-US" altLang="ja-JP" sz="1800" dirty="0" err="1">
                <a:latin typeface="Hiragino Kaku Gothic Pro W3" panose="020B0300000000000000" pitchFamily="34" charset="-128"/>
                <a:ea typeface="Hiragino Kaku Gothic Pro W3" panose="020B0300000000000000" pitchFamily="34" charset="-128"/>
              </a:rPr>
              <a:t>電子質量分布</a:t>
            </a:r>
            <a:r>
              <a:rPr lang="ja-JP" altLang="en-US" sz="1800">
                <a:latin typeface="Hiragino Kaku Gothic Pro W3" panose="020B0300000000000000" pitchFamily="34" charset="-128"/>
                <a:ea typeface="Hiragino Kaku Gothic Pro W3" panose="020B0300000000000000" pitchFamily="34" charset="-128"/>
              </a:rPr>
              <a:t>に３成分関数でテンプレートフィット</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dir</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を</a:t>
            </a:r>
            <a:r>
              <a:rPr lang="en-US" altLang="ja-JP" sz="1800" dirty="0">
                <a:latin typeface="Hiragino Kaku Gothic Pro W3" panose="020B0300000000000000" pitchFamily="34" charset="-128"/>
                <a:ea typeface="Hiragino Kaku Gothic Pro W3" panose="020B0300000000000000" pitchFamily="34" charset="-128"/>
              </a:rPr>
              <a:t>40MeV/c</a:t>
            </a:r>
            <a:r>
              <a:rPr lang="ja-JP" altLang="en-US" sz="1800">
                <a:latin typeface="Hiragino Kaku Gothic Pro W3" panose="020B0300000000000000" pitchFamily="34" charset="-128"/>
                <a:ea typeface="Hiragino Kaku Gothic Pro W3" panose="020B0300000000000000" pitchFamily="34" charset="-128"/>
              </a:rPr>
              <a:t>以下で規格化</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ja-JP" altLang="en-US" sz="1800">
                <a:latin typeface="Hiragino Kaku Gothic Pro W3" panose="020B0300000000000000" pitchFamily="34" charset="-128"/>
                <a:ea typeface="Hiragino Kaku Gothic Pro W3" panose="020B0300000000000000" pitchFamily="34" charset="-128"/>
              </a:rPr>
              <a:t>ただし</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は</a:t>
            </a:r>
            <a:r>
              <a:rPr lang="en-US" altLang="ja-JP" sz="1800" dirty="0">
                <a:latin typeface="Hiragino Kaku Gothic Pro W3" panose="020B0300000000000000" pitchFamily="34" charset="-128"/>
                <a:ea typeface="Hiragino Kaku Gothic Pro W3" panose="020B0300000000000000" pitchFamily="34" charset="-128"/>
              </a:rPr>
              <a:t>2%</a:t>
            </a:r>
            <a:r>
              <a:rPr lang="ja-JP" altLang="en-US" sz="1800">
                <a:latin typeface="Hiragino Kaku Gothic Pro W3" panose="020B0300000000000000" pitchFamily="34" charset="-128"/>
                <a:ea typeface="Hiragino Kaku Gothic Pro W3" panose="020B0300000000000000" pitchFamily="34" charset="-128"/>
              </a:rPr>
              <a:t>の誤差の範囲内でほぼ</a:t>
            </a:r>
            <a:r>
              <a:rPr lang="en-US" altLang="ja-JP" sz="1800" dirty="0">
                <a:latin typeface="Hiragino Kaku Gothic Pro W3" panose="020B0300000000000000" pitchFamily="34" charset="-128"/>
                <a:ea typeface="Hiragino Kaku Gothic Pro W3" panose="020B0300000000000000" pitchFamily="34" charset="-128"/>
              </a:rPr>
              <a:t>1</a:t>
            </a: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HF</a:t>
            </a:r>
            <a:r>
              <a:rPr lang="ja-JP" altLang="en-US" sz="1800">
                <a:latin typeface="Hiragino Kaku Gothic Pro W3" panose="020B0300000000000000" pitchFamily="34" charset="-128"/>
                <a:ea typeface="Hiragino Kaku Gothic Pro W3" panose="020B0300000000000000" pitchFamily="34" charset="-128"/>
              </a:rPr>
              <a:t>は測定した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の断面積に固定</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a:latin typeface="Hiragino Kaku Gothic Pro W3" panose="020B0300000000000000" pitchFamily="34" charset="-128"/>
                <a:ea typeface="Hiragino Kaku Gothic Pro W3" panose="020B0300000000000000" pitchFamily="34" charset="-128"/>
              </a:rPr>
              <a:t>r</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が唯一のパラメーター</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Symbol" pitchFamily="2" charset="2"/>
                <a:ea typeface="Hiragino Sans W4" panose="020B0400000000000000" pitchFamily="34" charset="-128"/>
              </a:rPr>
              <a:t>h</a:t>
            </a:r>
            <a:r>
              <a:rPr lang="ja-JP" altLang="en-US" sz="1800">
                <a:latin typeface="Hiragino Kaku Gothic Pro W3" panose="020B0300000000000000" pitchFamily="34" charset="-128"/>
                <a:ea typeface="Hiragino Kaku Gothic Pro W3" panose="020B0300000000000000" pitchFamily="34" charset="-128"/>
              </a:rPr>
              <a:t>領域でフィット</a:t>
            </a:r>
            <a:r>
              <a:rPr lang="en-US" altLang="ja-JP" sz="1800" dirty="0">
                <a:latin typeface="Hiragino Kaku Gothic Pro W3" panose="020B0300000000000000" pitchFamily="34" charset="-128"/>
                <a:ea typeface="Hiragino Kaku Gothic Pro W3" panose="020B0300000000000000" pitchFamily="34" charset="-128"/>
              </a:rPr>
              <a:t>(140 &lt; m</a:t>
            </a:r>
            <a:r>
              <a:rPr lang="en-US" altLang="ja-JP" sz="1800" baseline="-25000" dirty="0">
                <a:latin typeface="Hiragino Kaku Gothic Pro W3" panose="020B0300000000000000" pitchFamily="34" charset="-128"/>
                <a:ea typeface="Hiragino Kaku Gothic Pro W3" panose="020B0300000000000000" pitchFamily="34" charset="-128"/>
              </a:rPr>
              <a:t>ee</a:t>
            </a:r>
            <a:r>
              <a:rPr lang="en-US" altLang="ja-JP" sz="1800" dirty="0">
                <a:latin typeface="Hiragino Kaku Gothic Pro W3" panose="020B0300000000000000" pitchFamily="34" charset="-128"/>
                <a:ea typeface="Hiragino Kaku Gothic Pro W3" panose="020B0300000000000000" pitchFamily="34" charset="-128"/>
              </a:rPr>
              <a:t> &lt; 320 MeV/</a:t>
            </a:r>
            <a:r>
              <a:rPr lang="en-US" altLang="ja-JP" sz="1800" i="1" dirty="0">
                <a:latin typeface="Hiragino Kaku Gothic Pro W3" panose="020B0300000000000000" pitchFamily="34" charset="-128"/>
                <a:ea typeface="Hiragino Kaku Gothic Pro W3" panose="020B0300000000000000" pitchFamily="34" charset="-128"/>
              </a:rPr>
              <a:t>c</a:t>
            </a:r>
            <a:r>
              <a:rPr lang="en-US" altLang="ja-JP" sz="1800" baseline="30000" dirty="0">
                <a:latin typeface="Hiragino Kaku Gothic Pro W3" panose="020B0300000000000000" pitchFamily="34" charset="-128"/>
                <a:ea typeface="Hiragino Kaku Gothic Pro W3" panose="020B0300000000000000" pitchFamily="34" charset="-128"/>
              </a:rPr>
              <a:t>2</a:t>
            </a:r>
            <a:r>
              <a:rPr lang="en-US" altLang="ja-JP" sz="1800" dirty="0">
                <a:latin typeface="Hiragino Kaku Gothic Pro W3" panose="020B0300000000000000" pitchFamily="34" charset="-128"/>
                <a:ea typeface="Hiragino Kaku Gothic Pro W3" panose="020B0300000000000000" pitchFamily="34" charset="-128"/>
              </a:rPr>
              <a:t>)</a:t>
            </a:r>
          </a:p>
          <a:p>
            <a:endParaRPr lang="en-US" altLang="ja-JP" sz="1800" i="1"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仮想光子法は　　　　　　でのみ有効</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r>
              <a:rPr lang="en-US" altLang="ja-JP" sz="1800" i="1" dirty="0">
                <a:latin typeface="Hiragino Kaku Gothic Pro W3" panose="020B0300000000000000" pitchFamily="34" charset="-128"/>
                <a:ea typeface="Hiragino Kaku Gothic Pro W3" panose="020B0300000000000000" pitchFamily="34" charset="-128"/>
              </a:rPr>
              <a:t>    </a:t>
            </a:r>
            <a:r>
              <a:rPr lang="ja-JP" altLang="en-US" sz="1800" i="1">
                <a:latin typeface="Hiragino Kaku Gothic Pro W3" panose="020B0300000000000000" pitchFamily="34" charset="-128"/>
                <a:ea typeface="Hiragino Kaku Gothic Pro W3" panose="020B0300000000000000" pitchFamily="34" charset="-128"/>
              </a:rPr>
              <a:t>→</a:t>
            </a:r>
            <a:r>
              <a:rPr lang="en-US" altLang="ja-JP" sz="1800" i="1" dirty="0">
                <a:latin typeface="Hiragino Kaku Gothic Pro W3" panose="020B0300000000000000" pitchFamily="34" charset="-128"/>
                <a:ea typeface="Hiragino Kaku Gothic Pro W3" panose="020B0300000000000000" pitchFamily="34" charset="-128"/>
              </a:rPr>
              <a:t>r </a:t>
            </a:r>
            <a:r>
              <a:rPr lang="ja-JP" altLang="en-US" sz="1800">
                <a:latin typeface="Hiragino Kaku Gothic Pro W3" panose="020B0300000000000000" pitchFamily="34" charset="-128"/>
                <a:ea typeface="Hiragino Kaku Gothic Pro W3" panose="020B0300000000000000" pitchFamily="34" charset="-128"/>
              </a:rPr>
              <a:t>抽出は</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で行う</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8E9A843F-7BD7-4B45-ECE9-C150EA0B2550}"/>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8" name="図 7">
            <a:extLst>
              <a:ext uri="{FF2B5EF4-FFF2-40B4-BE49-F238E27FC236}">
                <a16:creationId xmlns:a16="http://schemas.microsoft.com/office/drawing/2014/main" id="{D7CA98DB-0D07-852F-5274-E7E5F0CAAC97}"/>
              </a:ext>
            </a:extLst>
          </p:cNvPr>
          <p:cNvPicPr>
            <a:picLocks noChangeAspect="1"/>
          </p:cNvPicPr>
          <p:nvPr/>
        </p:nvPicPr>
        <p:blipFill>
          <a:blip r:embed="rId2"/>
          <a:stretch>
            <a:fillRect/>
          </a:stretch>
        </p:blipFill>
        <p:spPr>
          <a:xfrm>
            <a:off x="2782847" y="3655212"/>
            <a:ext cx="234016" cy="181174"/>
          </a:xfrm>
          <a:prstGeom prst="rect">
            <a:avLst/>
          </a:prstGeom>
        </p:spPr>
      </p:pic>
      <p:pic>
        <p:nvPicPr>
          <p:cNvPr id="9" name="図 8">
            <a:extLst>
              <a:ext uri="{FF2B5EF4-FFF2-40B4-BE49-F238E27FC236}">
                <a16:creationId xmlns:a16="http://schemas.microsoft.com/office/drawing/2014/main" id="{885DCF62-0CCE-8E8B-3D7C-25D21F452881}"/>
              </a:ext>
            </a:extLst>
          </p:cNvPr>
          <p:cNvPicPr>
            <a:picLocks noChangeAspect="1"/>
          </p:cNvPicPr>
          <p:nvPr/>
        </p:nvPicPr>
        <p:blipFill>
          <a:blip r:embed="rId3"/>
          <a:stretch>
            <a:fillRect/>
          </a:stretch>
        </p:blipFill>
        <p:spPr>
          <a:xfrm>
            <a:off x="3281590" y="3602205"/>
            <a:ext cx="234016" cy="257418"/>
          </a:xfrm>
          <a:prstGeom prst="rect">
            <a:avLst/>
          </a:prstGeom>
        </p:spPr>
      </p:pic>
      <p:pic>
        <p:nvPicPr>
          <p:cNvPr id="10" name="図 9">
            <a:extLst>
              <a:ext uri="{FF2B5EF4-FFF2-40B4-BE49-F238E27FC236}">
                <a16:creationId xmlns:a16="http://schemas.microsoft.com/office/drawing/2014/main" id="{245BA072-2866-70B2-3FE7-319EEEFBA20C}"/>
              </a:ext>
            </a:extLst>
          </p:cNvPr>
          <p:cNvPicPr>
            <a:picLocks noChangeAspect="1"/>
          </p:cNvPicPr>
          <p:nvPr/>
        </p:nvPicPr>
        <p:blipFill>
          <a:blip r:embed="rId4"/>
          <a:stretch>
            <a:fillRect/>
          </a:stretch>
        </p:blipFill>
        <p:spPr>
          <a:xfrm>
            <a:off x="1189404" y="1584544"/>
            <a:ext cx="5341487" cy="539637"/>
          </a:xfrm>
          <a:prstGeom prst="rect">
            <a:avLst/>
          </a:prstGeom>
        </p:spPr>
      </p:pic>
      <p:sp>
        <p:nvSpPr>
          <p:cNvPr id="11" name="テキスト ボックス 10">
            <a:extLst>
              <a:ext uri="{FF2B5EF4-FFF2-40B4-BE49-F238E27FC236}">
                <a16:creationId xmlns:a16="http://schemas.microsoft.com/office/drawing/2014/main" id="{D1C78253-3478-F9A0-77BC-D1056285EC1E}"/>
              </a:ext>
            </a:extLst>
          </p:cNvPr>
          <p:cNvSpPr txBox="1"/>
          <p:nvPr/>
        </p:nvSpPr>
        <p:spPr>
          <a:xfrm>
            <a:off x="1409075" y="7420131"/>
            <a:ext cx="5582554" cy="646331"/>
          </a:xfrm>
          <a:prstGeom prst="rect">
            <a:avLst/>
          </a:prstGeom>
          <a:noFill/>
        </p:spPr>
        <p:txBody>
          <a:bodyPr wrap="none" rtlCol="0">
            <a:spAutoFit/>
          </a:bodyPr>
          <a:lstStyle/>
          <a:p>
            <a:r>
              <a:rPr lang="en-US" altLang="ja-JP" dirty="0">
                <a:latin typeface="Calibri" panose="020F0502020204030204" pitchFamily="34" charset="0"/>
                <a:ea typeface="Cambria Math" panose="02040503050406030204" pitchFamily="18" charset="0"/>
                <a:cs typeface="Calibri" panose="020F0502020204030204" pitchFamily="34" charset="0"/>
              </a:rPr>
              <a:t>Assumption only valid for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 Extract </a:t>
            </a:r>
            <a:r>
              <a:rPr lang="en-US" altLang="ja-JP" i="1" dirty="0">
                <a:latin typeface="Calibri" panose="020F0502020204030204" pitchFamily="34" charset="0"/>
                <a:ea typeface="Cambria Math" panose="02040503050406030204" pitchFamily="18" charset="0"/>
                <a:cs typeface="Calibri" panose="020F0502020204030204" pitchFamily="34" charset="0"/>
                <a:sym typeface="Wingdings" pitchFamily="2" charset="2"/>
              </a:rPr>
              <a:t>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at</a:t>
            </a:r>
            <a:endParaRPr lang="en-US" altLang="ja-JP" dirty="0">
              <a:latin typeface="Calibri" panose="020F0502020204030204" pitchFamily="34" charset="0"/>
              <a:ea typeface="Cambria Math" panose="02040503050406030204" pitchFamily="18" charset="0"/>
              <a:cs typeface="Calibri" panose="020F0502020204030204" pitchFamily="34" charset="0"/>
            </a:endParaRPr>
          </a:p>
          <a:p>
            <a:endParaRPr lang="en-US" dirty="0"/>
          </a:p>
        </p:txBody>
      </p:sp>
      <p:pic>
        <p:nvPicPr>
          <p:cNvPr id="12" name="図 11">
            <a:extLst>
              <a:ext uri="{FF2B5EF4-FFF2-40B4-BE49-F238E27FC236}">
                <a16:creationId xmlns:a16="http://schemas.microsoft.com/office/drawing/2014/main" id="{00799235-AE7D-FF17-5970-193FA8F7BA1B}"/>
              </a:ext>
            </a:extLst>
          </p:cNvPr>
          <p:cNvPicPr>
            <a:picLocks noChangeAspect="1"/>
          </p:cNvPicPr>
          <p:nvPr/>
        </p:nvPicPr>
        <p:blipFill>
          <a:blip r:embed="rId5"/>
          <a:stretch>
            <a:fillRect/>
          </a:stretch>
        </p:blipFill>
        <p:spPr>
          <a:xfrm>
            <a:off x="2712471" y="5486697"/>
            <a:ext cx="1234767" cy="203605"/>
          </a:xfrm>
          <a:prstGeom prst="rect">
            <a:avLst/>
          </a:prstGeom>
        </p:spPr>
      </p:pic>
      <p:pic>
        <p:nvPicPr>
          <p:cNvPr id="13" name="図 12">
            <a:extLst>
              <a:ext uri="{FF2B5EF4-FFF2-40B4-BE49-F238E27FC236}">
                <a16:creationId xmlns:a16="http://schemas.microsoft.com/office/drawing/2014/main" id="{DA84B953-18B3-3702-C2FA-4CCD853A71FF}"/>
              </a:ext>
            </a:extLst>
          </p:cNvPr>
          <p:cNvPicPr>
            <a:picLocks noChangeAspect="1"/>
          </p:cNvPicPr>
          <p:nvPr/>
        </p:nvPicPr>
        <p:blipFill>
          <a:blip r:embed="rId6"/>
          <a:stretch>
            <a:fillRect/>
          </a:stretch>
        </p:blipFill>
        <p:spPr>
          <a:xfrm>
            <a:off x="2375372" y="5757327"/>
            <a:ext cx="1510602" cy="225995"/>
          </a:xfrm>
          <a:prstGeom prst="rect">
            <a:avLst/>
          </a:prstGeom>
        </p:spPr>
      </p:pic>
      <p:pic>
        <p:nvPicPr>
          <p:cNvPr id="14" name="図 13">
            <a:extLst>
              <a:ext uri="{FF2B5EF4-FFF2-40B4-BE49-F238E27FC236}">
                <a16:creationId xmlns:a16="http://schemas.microsoft.com/office/drawing/2014/main" id="{19CFD623-E16B-BC0F-52BF-E9A4C0E2014C}"/>
              </a:ext>
            </a:extLst>
          </p:cNvPr>
          <p:cNvPicPr>
            <a:picLocks noChangeAspect="1"/>
          </p:cNvPicPr>
          <p:nvPr/>
        </p:nvPicPr>
        <p:blipFill>
          <a:blip r:embed="rId7"/>
          <a:srcRect/>
          <a:stretch/>
        </p:blipFill>
        <p:spPr>
          <a:xfrm>
            <a:off x="6911422" y="1079586"/>
            <a:ext cx="4653537" cy="5129560"/>
          </a:xfrm>
          <a:prstGeom prst="rect">
            <a:avLst/>
          </a:prstGeom>
        </p:spPr>
      </p:pic>
      <p:cxnSp>
        <p:nvCxnSpPr>
          <p:cNvPr id="15" name="直線コネクタ 14">
            <a:extLst>
              <a:ext uri="{FF2B5EF4-FFF2-40B4-BE49-F238E27FC236}">
                <a16:creationId xmlns:a16="http://schemas.microsoft.com/office/drawing/2014/main" id="{60991051-9CE8-DDF2-00E1-3C603383E4AD}"/>
              </a:ext>
            </a:extLst>
          </p:cNvPr>
          <p:cNvCxnSpPr/>
          <p:nvPr/>
        </p:nvCxnSpPr>
        <p:spPr>
          <a:xfrm>
            <a:off x="9288379" y="1925053"/>
            <a:ext cx="1443789"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BF617BDE-5EA3-F756-4453-E36B71CF331F}"/>
              </a:ext>
            </a:extLst>
          </p:cNvPr>
          <p:cNvCxnSpPr>
            <a:cxnSpLocks/>
          </p:cNvCxnSpPr>
          <p:nvPr/>
        </p:nvCxnSpPr>
        <p:spPr>
          <a:xfrm>
            <a:off x="9084388" y="5015371"/>
            <a:ext cx="1955789" cy="0"/>
          </a:xfrm>
          <a:prstGeom prst="straightConnector1">
            <a:avLst/>
          </a:prstGeom>
          <a:ln w="34925">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84584BE9-1481-FE3C-1050-8A7734B34D11}"/>
              </a:ext>
            </a:extLst>
          </p:cNvPr>
          <p:cNvSpPr txBox="1"/>
          <p:nvPr/>
        </p:nvSpPr>
        <p:spPr>
          <a:xfrm>
            <a:off x="9375006" y="4646039"/>
            <a:ext cx="1107996" cy="369332"/>
          </a:xfrm>
          <a:prstGeom prst="rect">
            <a:avLst/>
          </a:prstGeom>
          <a:noFill/>
        </p:spPr>
        <p:txBody>
          <a:bodyPr wrap="none" rtlCol="0">
            <a:spAutoFit/>
          </a:bodyPr>
          <a:lstStyle/>
          <a:p>
            <a:r>
              <a:rPr lang="en-US" dirty="0" err="1"/>
              <a:t>フィット</a:t>
            </a:r>
            <a:endParaRPr lang="en-US" dirty="0"/>
          </a:p>
        </p:txBody>
      </p:sp>
      <p:cxnSp>
        <p:nvCxnSpPr>
          <p:cNvPr id="18" name="直線矢印コネクタ 17">
            <a:extLst>
              <a:ext uri="{FF2B5EF4-FFF2-40B4-BE49-F238E27FC236}">
                <a16:creationId xmlns:a16="http://schemas.microsoft.com/office/drawing/2014/main" id="{220A7C60-EB98-E480-D95E-BBE43BE59798}"/>
              </a:ext>
            </a:extLst>
          </p:cNvPr>
          <p:cNvCxnSpPr>
            <a:cxnSpLocks/>
          </p:cNvCxnSpPr>
          <p:nvPr/>
        </p:nvCxnSpPr>
        <p:spPr>
          <a:xfrm>
            <a:off x="7533116" y="5028605"/>
            <a:ext cx="455852" cy="0"/>
          </a:xfrm>
          <a:prstGeom prst="straightConnector1">
            <a:avLst/>
          </a:prstGeom>
          <a:ln w="3492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06D40B0E-13F8-464B-3779-6715E67CCBCA}"/>
              </a:ext>
            </a:extLst>
          </p:cNvPr>
          <p:cNvSpPr txBox="1"/>
          <p:nvPr/>
        </p:nvSpPr>
        <p:spPr>
          <a:xfrm>
            <a:off x="7609176" y="4634296"/>
            <a:ext cx="877163" cy="369332"/>
          </a:xfrm>
          <a:prstGeom prst="rect">
            <a:avLst/>
          </a:prstGeom>
          <a:noFill/>
        </p:spPr>
        <p:txBody>
          <a:bodyPr wrap="none" rtlCol="0">
            <a:spAutoFit/>
          </a:bodyPr>
          <a:lstStyle/>
          <a:p>
            <a:r>
              <a:rPr lang="en-US" dirty="0" err="1"/>
              <a:t>規格化</a:t>
            </a:r>
            <a:endParaRPr lang="en-US" dirty="0"/>
          </a:p>
        </p:txBody>
      </p:sp>
      <p:cxnSp>
        <p:nvCxnSpPr>
          <p:cNvPr id="20" name="直線コネクタ 19">
            <a:extLst>
              <a:ext uri="{FF2B5EF4-FFF2-40B4-BE49-F238E27FC236}">
                <a16:creationId xmlns:a16="http://schemas.microsoft.com/office/drawing/2014/main" id="{53DF545A-E423-6BA5-2692-6626186D9EB4}"/>
              </a:ext>
            </a:extLst>
          </p:cNvPr>
          <p:cNvCxnSpPr>
            <a:cxnSpLocks/>
          </p:cNvCxnSpPr>
          <p:nvPr/>
        </p:nvCxnSpPr>
        <p:spPr>
          <a:xfrm flipV="1">
            <a:off x="2646947" y="2043392"/>
            <a:ext cx="780696" cy="2097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AFB7986F-C8C3-2F61-4B05-0C6304AFF2CB}"/>
              </a:ext>
            </a:extLst>
          </p:cNvPr>
          <p:cNvCxnSpPr/>
          <p:nvPr/>
        </p:nvCxnSpPr>
        <p:spPr>
          <a:xfrm>
            <a:off x="4289474" y="2064369"/>
            <a:ext cx="897988"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667EBDDD-D4C0-1D32-E2B0-9CAB7401AC73}"/>
              </a:ext>
            </a:extLst>
          </p:cNvPr>
          <p:cNvCxnSpPr/>
          <p:nvPr/>
        </p:nvCxnSpPr>
        <p:spPr>
          <a:xfrm>
            <a:off x="5380526" y="2064369"/>
            <a:ext cx="897988" cy="0"/>
          </a:xfrm>
          <a:prstGeom prst="line">
            <a:avLst/>
          </a:prstGeom>
          <a:ln>
            <a:solidFill>
              <a:srgbClr val="0432FF"/>
            </a:solidFill>
            <a:prstDash val="sysDot"/>
          </a:ln>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a16="http://schemas.microsoft.com/office/drawing/2014/main" id="{113FDF72-0734-4F68-41BF-B586056E04CA}"/>
              </a:ext>
            </a:extLst>
          </p:cNvPr>
          <p:cNvSpPr txBox="1"/>
          <p:nvPr/>
        </p:nvSpPr>
        <p:spPr>
          <a:xfrm>
            <a:off x="8486339" y="843119"/>
            <a:ext cx="2976071" cy="369332"/>
          </a:xfrm>
          <a:prstGeom prst="rect">
            <a:avLst/>
          </a:prstGeom>
          <a:noFill/>
        </p:spPr>
        <p:txBody>
          <a:bodyPr wrap="none" rtlCol="0">
            <a:spAutoFit/>
          </a:bodyPr>
          <a:lstStyle/>
          <a:p>
            <a:r>
              <a:rPr lang="en-US" dirty="0" err="1"/>
              <a:t>HM事象</a:t>
            </a:r>
            <a:r>
              <a:rPr lang="en-US" dirty="0"/>
              <a:t> 2 &lt; </a:t>
            </a:r>
            <a:r>
              <a:rPr lang="en-US" i="1" dirty="0" err="1"/>
              <a:t>p</a:t>
            </a:r>
            <a:r>
              <a:rPr lang="en-US" baseline="-25000" dirty="0" err="1"/>
              <a:t>T,ee</a:t>
            </a:r>
            <a:r>
              <a:rPr lang="en-US" dirty="0"/>
              <a:t> &lt; 3 GeV/</a:t>
            </a:r>
            <a:r>
              <a:rPr lang="en-US" i="1" dirty="0"/>
              <a:t>c</a:t>
            </a:r>
          </a:p>
        </p:txBody>
      </p:sp>
      <p:cxnSp>
        <p:nvCxnSpPr>
          <p:cNvPr id="6" name="直線コネクタ 5">
            <a:extLst>
              <a:ext uri="{FF2B5EF4-FFF2-40B4-BE49-F238E27FC236}">
                <a16:creationId xmlns:a16="http://schemas.microsoft.com/office/drawing/2014/main" id="{A6A2A41D-F3AA-DEDB-0C5D-D769AE7DC591}"/>
              </a:ext>
            </a:extLst>
          </p:cNvPr>
          <p:cNvCxnSpPr>
            <a:cxnSpLocks/>
          </p:cNvCxnSpPr>
          <p:nvPr/>
        </p:nvCxnSpPr>
        <p:spPr>
          <a:xfrm>
            <a:off x="1220417" y="4506459"/>
            <a:ext cx="188658"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40C88FB4-003C-FD3F-84BF-60DCE80C5083}"/>
              </a:ext>
            </a:extLst>
          </p:cNvPr>
          <p:cNvSpPr txBox="1"/>
          <p:nvPr/>
        </p:nvSpPr>
        <p:spPr>
          <a:xfrm>
            <a:off x="11449586" y="6428099"/>
            <a:ext cx="646331" cy="369332"/>
          </a:xfrm>
          <a:prstGeom prst="rect">
            <a:avLst/>
          </a:prstGeom>
          <a:noFill/>
        </p:spPr>
        <p:txBody>
          <a:bodyPr wrap="none" rtlCol="0">
            <a:spAutoFit/>
          </a:bodyPr>
          <a:lstStyle/>
          <a:p>
            <a:r>
              <a:rPr lang="en-US" dirty="0" err="1">
                <a:solidFill>
                  <a:srgbClr val="C00000"/>
                </a:solidFill>
                <a:highlight>
                  <a:srgbClr val="FFFF00"/>
                </a:highlight>
              </a:rPr>
              <a:t>追加</a:t>
            </a:r>
            <a:endParaRPr lang="en-US" dirty="0">
              <a:solidFill>
                <a:srgbClr val="C00000"/>
              </a:solidFill>
              <a:highlight>
                <a:srgbClr val="FFFF00"/>
              </a:highlight>
            </a:endParaRPr>
          </a:p>
        </p:txBody>
      </p:sp>
    </p:spTree>
    <p:extLst>
      <p:ext uri="{BB962C8B-B14F-4D97-AF65-F5344CB8AC3E}">
        <p14:creationId xmlns:p14="http://schemas.microsoft.com/office/powerpoint/2010/main" val="2144991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E73CA-3314-095C-9953-00E263679742}"/>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64DEC01-2704-2B0C-60F0-3BEE3A0520F4}"/>
              </a:ext>
            </a:extLst>
          </p:cNvPr>
          <p:cNvSpPr>
            <a:spLocks noGrp="1"/>
          </p:cNvSpPr>
          <p:nvPr>
            <p:ph sz="quarter" idx="10"/>
          </p:nvPr>
        </p:nvSpPr>
        <p:spPr/>
        <p:txBody>
          <a:bodyPr/>
          <a:lstStyle/>
          <a:p>
            <a:r>
              <a:rPr lang="en-US" dirty="0" err="1"/>
              <a:t>直接光子比</a:t>
            </a:r>
            <a:r>
              <a:rPr lang="en-US" altLang="ja-JP" b="1" i="1" dirty="0">
                <a:solidFill>
                  <a:srgbClr val="000000"/>
                </a:solidFill>
                <a:effectLst/>
                <a:latin typeface="Hiragino Sans" panose="020B0400000000000000" pitchFamily="34" charset="-128"/>
                <a:ea typeface="Hiragino Sans" panose="020B0400000000000000" pitchFamily="34" charset="-128"/>
              </a:rPr>
              <a:t> r</a:t>
            </a:r>
            <a:r>
              <a:rPr lang="en-US" altLang="ja-JP" b="1" dirty="0">
                <a:solidFill>
                  <a:srgbClr val="000000"/>
                </a:solidFill>
                <a:effectLst/>
                <a:latin typeface="Hiragino Sans" panose="020B0400000000000000" pitchFamily="34" charset="-128"/>
                <a:ea typeface="Hiragino Sans" panose="020B0400000000000000" pitchFamily="34" charset="-128"/>
              </a:rPr>
              <a:t> = </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dir</a:t>
            </a:r>
            <a:r>
              <a:rPr lang="en-US" altLang="ja-JP" dirty="0">
                <a:solidFill>
                  <a:srgbClr val="000000"/>
                </a:solidFill>
                <a:effectLst/>
                <a:latin typeface="Symbol" pitchFamily="2" charset="2"/>
                <a:ea typeface="Hiragino Sans" panose="020B0400000000000000" pitchFamily="34" charset="-128"/>
              </a:rPr>
              <a:t>/</a:t>
            </a:r>
            <a:r>
              <a:rPr lang="en-US" altLang="ja-JP" dirty="0" err="1">
                <a:solidFill>
                  <a:srgbClr val="000000"/>
                </a:solidFill>
                <a:effectLst/>
                <a:latin typeface="Symbol" pitchFamily="2" charset="2"/>
                <a:ea typeface="Hiragino Sans" panose="020B0400000000000000" pitchFamily="34" charset="-128"/>
              </a:rPr>
              <a:t>g</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incl</a:t>
            </a:r>
            <a:r>
              <a:rPr lang="en-US" altLang="ja-JP" dirty="0"/>
              <a:t> </a:t>
            </a:r>
            <a:r>
              <a:rPr lang="en-US" dirty="0" err="1"/>
              <a:t>の抽出</a:t>
            </a:r>
            <a:endParaRPr lang="en-US" dirty="0"/>
          </a:p>
        </p:txBody>
      </p:sp>
      <p:sp>
        <p:nvSpPr>
          <p:cNvPr id="3" name="スライド番号プレースホルダー 2">
            <a:extLst>
              <a:ext uri="{FF2B5EF4-FFF2-40B4-BE49-F238E27FC236}">
                <a16:creationId xmlns:a16="http://schemas.microsoft.com/office/drawing/2014/main" id="{89CCA554-AF7F-6D74-78E6-6A66F95901B1}"/>
              </a:ext>
            </a:extLst>
          </p:cNvPr>
          <p:cNvSpPr>
            <a:spLocks noGrp="1"/>
          </p:cNvSpPr>
          <p:nvPr>
            <p:ph type="sldNum" sz="quarter" idx="4"/>
          </p:nvPr>
        </p:nvSpPr>
        <p:spPr/>
        <p:txBody>
          <a:bodyPr/>
          <a:lstStyle/>
          <a:p>
            <a:fld id="{2066355A-084C-D24E-9AD2-7E4FC41EA627}" type="slidenum">
              <a:rPr lang="en-US" smtClean="0"/>
              <a:pPr/>
              <a:t>43</a:t>
            </a:fld>
            <a:endParaRPr lang="en-US" dirty="0"/>
          </a:p>
        </p:txBody>
      </p:sp>
      <p:sp>
        <p:nvSpPr>
          <p:cNvPr id="4" name="テキスト プレースホルダー 3">
            <a:extLst>
              <a:ext uri="{FF2B5EF4-FFF2-40B4-BE49-F238E27FC236}">
                <a16:creationId xmlns:a16="http://schemas.microsoft.com/office/drawing/2014/main" id="{E2220D74-8911-F7C9-F0DB-AC346E72F9B9}"/>
              </a:ext>
            </a:extLst>
          </p:cNvPr>
          <p:cNvSpPr>
            <a:spLocks noGrp="1"/>
          </p:cNvSpPr>
          <p:nvPr>
            <p:ph type="body" sz="quarter" idx="11"/>
          </p:nvPr>
        </p:nvSpPr>
        <p:spPr/>
        <p:txBody>
          <a:bodyPr>
            <a:normAutofit lnSpcReduction="10000"/>
          </a:bodyPr>
          <a:lstStyle/>
          <a:p>
            <a:r>
              <a:rPr lang="en-US" altLang="ja-JP" sz="1800" dirty="0" err="1">
                <a:latin typeface="Hiragino Kaku Gothic Pro W3" panose="020B0300000000000000" pitchFamily="34" charset="-128"/>
                <a:ea typeface="Hiragino Kaku Gothic Pro W3" panose="020B0300000000000000" pitchFamily="34" charset="-128"/>
              </a:rPr>
              <a:t>電子質量分布</a:t>
            </a:r>
            <a:r>
              <a:rPr lang="ja-JP" altLang="en-US" sz="1800">
                <a:latin typeface="Hiragino Kaku Gothic Pro W3" panose="020B0300000000000000" pitchFamily="34" charset="-128"/>
                <a:ea typeface="Hiragino Kaku Gothic Pro W3" panose="020B0300000000000000" pitchFamily="34" charset="-128"/>
              </a:rPr>
              <a:t>に３成分関数でテンプレートフィット</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dir</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を</a:t>
            </a:r>
            <a:r>
              <a:rPr lang="en-US" altLang="ja-JP" sz="1800" dirty="0">
                <a:latin typeface="Hiragino Kaku Gothic Pro W3" panose="020B0300000000000000" pitchFamily="34" charset="-128"/>
                <a:ea typeface="Hiragino Kaku Gothic Pro W3" panose="020B0300000000000000" pitchFamily="34" charset="-128"/>
              </a:rPr>
              <a:t>40MeV/c</a:t>
            </a:r>
            <a:r>
              <a:rPr lang="ja-JP" altLang="en-US" sz="1800">
                <a:latin typeface="Hiragino Kaku Gothic Pro W3" panose="020B0300000000000000" pitchFamily="34" charset="-128"/>
                <a:ea typeface="Hiragino Kaku Gothic Pro W3" panose="020B0300000000000000" pitchFamily="34" charset="-128"/>
              </a:rPr>
              <a:t>以下で規格化</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ja-JP" altLang="en-US" sz="1800">
                <a:latin typeface="Hiragino Kaku Gothic Pro W3" panose="020B0300000000000000" pitchFamily="34" charset="-128"/>
                <a:ea typeface="Hiragino Kaku Gothic Pro W3" panose="020B0300000000000000" pitchFamily="34" charset="-128"/>
              </a:rPr>
              <a:t>ただし</a:t>
            </a:r>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LF</a:t>
            </a:r>
            <a:r>
              <a:rPr lang="ja-JP" altLang="en-US" sz="1800">
                <a:latin typeface="Hiragino Kaku Gothic Pro W3" panose="020B0300000000000000" pitchFamily="34" charset="-128"/>
                <a:ea typeface="Hiragino Kaku Gothic Pro W3" panose="020B0300000000000000" pitchFamily="34" charset="-128"/>
              </a:rPr>
              <a:t>は</a:t>
            </a:r>
            <a:r>
              <a:rPr lang="en-US" altLang="ja-JP" sz="1800" dirty="0">
                <a:latin typeface="Hiragino Kaku Gothic Pro W3" panose="020B0300000000000000" pitchFamily="34" charset="-128"/>
                <a:ea typeface="Hiragino Kaku Gothic Pro W3" panose="020B0300000000000000" pitchFamily="34" charset="-128"/>
              </a:rPr>
              <a:t>2%</a:t>
            </a:r>
            <a:r>
              <a:rPr lang="ja-JP" altLang="en-US" sz="1800">
                <a:latin typeface="Hiragino Kaku Gothic Pro W3" panose="020B0300000000000000" pitchFamily="34" charset="-128"/>
                <a:ea typeface="Hiragino Kaku Gothic Pro W3" panose="020B0300000000000000" pitchFamily="34" charset="-128"/>
              </a:rPr>
              <a:t>の誤差の範囲内でほぼ</a:t>
            </a:r>
            <a:r>
              <a:rPr lang="en-US" altLang="ja-JP" sz="1800" dirty="0">
                <a:latin typeface="Hiragino Kaku Gothic Pro W3" panose="020B0300000000000000" pitchFamily="34" charset="-128"/>
                <a:ea typeface="Hiragino Kaku Gothic Pro W3" panose="020B0300000000000000" pitchFamily="34" charset="-128"/>
              </a:rPr>
              <a:t>1</a:t>
            </a: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f</a:t>
            </a:r>
            <a:r>
              <a:rPr lang="en-US" altLang="ja-JP" sz="1800" baseline="-25000" dirty="0" err="1">
                <a:latin typeface="Hiragino Kaku Gothic Pro W3" panose="020B0300000000000000" pitchFamily="34" charset="-128"/>
                <a:ea typeface="Hiragino Kaku Gothic Pro W3" panose="020B0300000000000000" pitchFamily="34" charset="-128"/>
              </a:rPr>
              <a:t>HF</a:t>
            </a:r>
            <a:r>
              <a:rPr lang="ja-JP" altLang="en-US" sz="1800">
                <a:latin typeface="Hiragino Kaku Gothic Pro W3" panose="020B0300000000000000" pitchFamily="34" charset="-128"/>
                <a:ea typeface="Hiragino Kaku Gothic Pro W3" panose="020B0300000000000000" pitchFamily="34" charset="-128"/>
              </a:rPr>
              <a:t>は測定した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の断面積に固定</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a:latin typeface="Hiragino Kaku Gothic Pro W3" panose="020B0300000000000000" pitchFamily="34" charset="-128"/>
                <a:ea typeface="Hiragino Kaku Gothic Pro W3" panose="020B0300000000000000" pitchFamily="34" charset="-128"/>
              </a:rPr>
              <a:t>r</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が唯一のパラメーター</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Symbol" pitchFamily="2" charset="2"/>
                <a:ea typeface="Hiragino Sans W4" panose="020B0400000000000000" pitchFamily="34" charset="-128"/>
              </a:rPr>
              <a:t>h</a:t>
            </a:r>
            <a:r>
              <a:rPr lang="ja-JP" altLang="en-US" sz="1800">
                <a:latin typeface="Hiragino Kaku Gothic Pro W3" panose="020B0300000000000000" pitchFamily="34" charset="-128"/>
                <a:ea typeface="Hiragino Kaku Gothic Pro W3" panose="020B0300000000000000" pitchFamily="34" charset="-128"/>
              </a:rPr>
              <a:t>領域でフィット</a:t>
            </a:r>
            <a:r>
              <a:rPr lang="en-US" altLang="ja-JP" sz="1800" dirty="0">
                <a:latin typeface="Hiragino Kaku Gothic Pro W3" panose="020B0300000000000000" pitchFamily="34" charset="-128"/>
                <a:ea typeface="Hiragino Kaku Gothic Pro W3" panose="020B0300000000000000" pitchFamily="34" charset="-128"/>
              </a:rPr>
              <a:t>(140 &lt; m</a:t>
            </a:r>
            <a:r>
              <a:rPr lang="en-US" altLang="ja-JP" sz="1800" baseline="-25000" dirty="0">
                <a:latin typeface="Hiragino Kaku Gothic Pro W3" panose="020B0300000000000000" pitchFamily="34" charset="-128"/>
                <a:ea typeface="Hiragino Kaku Gothic Pro W3" panose="020B0300000000000000" pitchFamily="34" charset="-128"/>
              </a:rPr>
              <a:t>ee</a:t>
            </a:r>
            <a:r>
              <a:rPr lang="en-US" altLang="ja-JP" sz="1800" dirty="0">
                <a:latin typeface="Hiragino Kaku Gothic Pro W3" panose="020B0300000000000000" pitchFamily="34" charset="-128"/>
                <a:ea typeface="Hiragino Kaku Gothic Pro W3" panose="020B0300000000000000" pitchFamily="34" charset="-128"/>
              </a:rPr>
              <a:t> &lt; 320 MeV/</a:t>
            </a:r>
            <a:r>
              <a:rPr lang="en-US" altLang="ja-JP" sz="1800" i="1" dirty="0">
                <a:latin typeface="Hiragino Kaku Gothic Pro W3" panose="020B0300000000000000" pitchFamily="34" charset="-128"/>
                <a:ea typeface="Hiragino Kaku Gothic Pro W3" panose="020B0300000000000000" pitchFamily="34" charset="-128"/>
              </a:rPr>
              <a:t>c</a:t>
            </a:r>
            <a:r>
              <a:rPr lang="en-US" altLang="ja-JP" sz="1800" baseline="30000" dirty="0">
                <a:latin typeface="Hiragino Kaku Gothic Pro W3" panose="020B0300000000000000" pitchFamily="34" charset="-128"/>
                <a:ea typeface="Hiragino Kaku Gothic Pro W3" panose="020B0300000000000000" pitchFamily="34" charset="-128"/>
              </a:rPr>
              <a:t>2</a:t>
            </a:r>
            <a:r>
              <a:rPr lang="en-US" altLang="ja-JP" sz="1800" dirty="0">
                <a:latin typeface="Hiragino Kaku Gothic Pro W3" panose="020B0300000000000000" pitchFamily="34" charset="-128"/>
                <a:ea typeface="Hiragino Kaku Gothic Pro W3" panose="020B0300000000000000" pitchFamily="34" charset="-128"/>
              </a:rPr>
              <a:t>)</a:t>
            </a:r>
          </a:p>
          <a:p>
            <a:endParaRPr lang="en-US" altLang="ja-JP" sz="1800" i="1"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仮想光子法は　　　　　　でのみ有効</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r>
              <a:rPr lang="en-US" altLang="ja-JP" sz="1800" i="1" dirty="0">
                <a:latin typeface="Hiragino Kaku Gothic Pro W3" panose="020B0300000000000000" pitchFamily="34" charset="-128"/>
                <a:ea typeface="Hiragino Kaku Gothic Pro W3" panose="020B0300000000000000" pitchFamily="34" charset="-128"/>
              </a:rPr>
              <a:t>    </a:t>
            </a:r>
            <a:r>
              <a:rPr lang="ja-JP" altLang="en-US" sz="1800" i="1">
                <a:latin typeface="Hiragino Kaku Gothic Pro W3" panose="020B0300000000000000" pitchFamily="34" charset="-128"/>
                <a:ea typeface="Hiragino Kaku Gothic Pro W3" panose="020B0300000000000000" pitchFamily="34" charset="-128"/>
              </a:rPr>
              <a:t>→</a:t>
            </a:r>
            <a:r>
              <a:rPr lang="en-US" altLang="ja-JP" sz="1800" i="1" dirty="0">
                <a:latin typeface="Hiragino Kaku Gothic Pro W3" panose="020B0300000000000000" pitchFamily="34" charset="-128"/>
                <a:ea typeface="Hiragino Kaku Gothic Pro W3" panose="020B0300000000000000" pitchFamily="34" charset="-128"/>
              </a:rPr>
              <a:t>r </a:t>
            </a:r>
            <a:r>
              <a:rPr lang="ja-JP" altLang="en-US" sz="1800">
                <a:latin typeface="Hiragino Kaku Gothic Pro W3" panose="020B0300000000000000" pitchFamily="34" charset="-128"/>
                <a:ea typeface="Hiragino Kaku Gothic Pro W3" panose="020B0300000000000000" pitchFamily="34" charset="-128"/>
              </a:rPr>
              <a:t>抽出は</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で行う</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960A5C43-2837-E04A-58FD-66A1301FBAA3}"/>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8" name="図 7">
            <a:extLst>
              <a:ext uri="{FF2B5EF4-FFF2-40B4-BE49-F238E27FC236}">
                <a16:creationId xmlns:a16="http://schemas.microsoft.com/office/drawing/2014/main" id="{3BA376B0-7315-7192-DDAC-822B404D0279}"/>
              </a:ext>
            </a:extLst>
          </p:cNvPr>
          <p:cNvPicPr>
            <a:picLocks noChangeAspect="1"/>
          </p:cNvPicPr>
          <p:nvPr/>
        </p:nvPicPr>
        <p:blipFill>
          <a:blip r:embed="rId2"/>
          <a:stretch>
            <a:fillRect/>
          </a:stretch>
        </p:blipFill>
        <p:spPr>
          <a:xfrm>
            <a:off x="2782847" y="3655212"/>
            <a:ext cx="234016" cy="181174"/>
          </a:xfrm>
          <a:prstGeom prst="rect">
            <a:avLst/>
          </a:prstGeom>
        </p:spPr>
      </p:pic>
      <p:pic>
        <p:nvPicPr>
          <p:cNvPr id="9" name="図 8">
            <a:extLst>
              <a:ext uri="{FF2B5EF4-FFF2-40B4-BE49-F238E27FC236}">
                <a16:creationId xmlns:a16="http://schemas.microsoft.com/office/drawing/2014/main" id="{90497A22-C9E2-5F7E-1A95-45CED6019193}"/>
              </a:ext>
            </a:extLst>
          </p:cNvPr>
          <p:cNvPicPr>
            <a:picLocks noChangeAspect="1"/>
          </p:cNvPicPr>
          <p:nvPr/>
        </p:nvPicPr>
        <p:blipFill>
          <a:blip r:embed="rId3"/>
          <a:stretch>
            <a:fillRect/>
          </a:stretch>
        </p:blipFill>
        <p:spPr>
          <a:xfrm>
            <a:off x="3281590" y="3602205"/>
            <a:ext cx="234016" cy="257418"/>
          </a:xfrm>
          <a:prstGeom prst="rect">
            <a:avLst/>
          </a:prstGeom>
        </p:spPr>
      </p:pic>
      <p:pic>
        <p:nvPicPr>
          <p:cNvPr id="10" name="図 9">
            <a:extLst>
              <a:ext uri="{FF2B5EF4-FFF2-40B4-BE49-F238E27FC236}">
                <a16:creationId xmlns:a16="http://schemas.microsoft.com/office/drawing/2014/main" id="{0D6623B5-9DCF-F2A0-A595-87E3AD57C1CC}"/>
              </a:ext>
            </a:extLst>
          </p:cNvPr>
          <p:cNvPicPr>
            <a:picLocks noChangeAspect="1"/>
          </p:cNvPicPr>
          <p:nvPr/>
        </p:nvPicPr>
        <p:blipFill>
          <a:blip r:embed="rId4"/>
          <a:stretch>
            <a:fillRect/>
          </a:stretch>
        </p:blipFill>
        <p:spPr>
          <a:xfrm>
            <a:off x="1189404" y="1584544"/>
            <a:ext cx="5341487" cy="539637"/>
          </a:xfrm>
          <a:prstGeom prst="rect">
            <a:avLst/>
          </a:prstGeom>
        </p:spPr>
      </p:pic>
      <p:sp>
        <p:nvSpPr>
          <p:cNvPr id="11" name="テキスト ボックス 10">
            <a:extLst>
              <a:ext uri="{FF2B5EF4-FFF2-40B4-BE49-F238E27FC236}">
                <a16:creationId xmlns:a16="http://schemas.microsoft.com/office/drawing/2014/main" id="{EF3A9352-56CA-DFEA-371B-2C9E9EF9E0D3}"/>
              </a:ext>
            </a:extLst>
          </p:cNvPr>
          <p:cNvSpPr txBox="1"/>
          <p:nvPr/>
        </p:nvSpPr>
        <p:spPr>
          <a:xfrm>
            <a:off x="1409075" y="7420131"/>
            <a:ext cx="5582554" cy="646331"/>
          </a:xfrm>
          <a:prstGeom prst="rect">
            <a:avLst/>
          </a:prstGeom>
          <a:noFill/>
        </p:spPr>
        <p:txBody>
          <a:bodyPr wrap="none" rtlCol="0">
            <a:spAutoFit/>
          </a:bodyPr>
          <a:lstStyle/>
          <a:p>
            <a:r>
              <a:rPr lang="en-US" altLang="ja-JP" dirty="0">
                <a:latin typeface="Calibri" panose="020F0502020204030204" pitchFamily="34" charset="0"/>
                <a:ea typeface="Cambria Math" panose="02040503050406030204" pitchFamily="18" charset="0"/>
                <a:cs typeface="Calibri" panose="020F0502020204030204" pitchFamily="34" charset="0"/>
              </a:rPr>
              <a:t>Assumption only valid for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 Extract </a:t>
            </a:r>
            <a:r>
              <a:rPr lang="en-US" altLang="ja-JP" i="1" dirty="0">
                <a:latin typeface="Calibri" panose="020F0502020204030204" pitchFamily="34" charset="0"/>
                <a:ea typeface="Cambria Math" panose="02040503050406030204" pitchFamily="18" charset="0"/>
                <a:cs typeface="Calibri" panose="020F0502020204030204" pitchFamily="34" charset="0"/>
                <a:sym typeface="Wingdings" pitchFamily="2" charset="2"/>
              </a:rPr>
              <a:t>     </a:t>
            </a:r>
            <a:r>
              <a:rPr lang="en-US" altLang="ja-JP" dirty="0">
                <a:latin typeface="Calibri" panose="020F0502020204030204" pitchFamily="34" charset="0"/>
                <a:ea typeface="Cambria Math" panose="02040503050406030204" pitchFamily="18" charset="0"/>
                <a:cs typeface="Calibri" panose="020F0502020204030204" pitchFamily="34" charset="0"/>
                <a:sym typeface="Wingdings" pitchFamily="2" charset="2"/>
              </a:rPr>
              <a:t>at</a:t>
            </a:r>
            <a:endParaRPr lang="en-US" altLang="ja-JP" dirty="0">
              <a:latin typeface="Calibri" panose="020F0502020204030204" pitchFamily="34" charset="0"/>
              <a:ea typeface="Cambria Math" panose="02040503050406030204" pitchFamily="18" charset="0"/>
              <a:cs typeface="Calibri" panose="020F0502020204030204" pitchFamily="34" charset="0"/>
            </a:endParaRPr>
          </a:p>
          <a:p>
            <a:endParaRPr lang="en-US" dirty="0"/>
          </a:p>
        </p:txBody>
      </p:sp>
      <p:pic>
        <p:nvPicPr>
          <p:cNvPr id="12" name="図 11">
            <a:extLst>
              <a:ext uri="{FF2B5EF4-FFF2-40B4-BE49-F238E27FC236}">
                <a16:creationId xmlns:a16="http://schemas.microsoft.com/office/drawing/2014/main" id="{11D215F8-103D-9083-0C7D-76C4BFFC7BFB}"/>
              </a:ext>
            </a:extLst>
          </p:cNvPr>
          <p:cNvPicPr>
            <a:picLocks noChangeAspect="1"/>
          </p:cNvPicPr>
          <p:nvPr/>
        </p:nvPicPr>
        <p:blipFill>
          <a:blip r:embed="rId5"/>
          <a:stretch>
            <a:fillRect/>
          </a:stretch>
        </p:blipFill>
        <p:spPr>
          <a:xfrm>
            <a:off x="2712471" y="5486697"/>
            <a:ext cx="1234767" cy="203605"/>
          </a:xfrm>
          <a:prstGeom prst="rect">
            <a:avLst/>
          </a:prstGeom>
        </p:spPr>
      </p:pic>
      <p:pic>
        <p:nvPicPr>
          <p:cNvPr id="13" name="図 12">
            <a:extLst>
              <a:ext uri="{FF2B5EF4-FFF2-40B4-BE49-F238E27FC236}">
                <a16:creationId xmlns:a16="http://schemas.microsoft.com/office/drawing/2014/main" id="{28B25DB1-8127-C59F-B52F-9531D8F57449}"/>
              </a:ext>
            </a:extLst>
          </p:cNvPr>
          <p:cNvPicPr>
            <a:picLocks noChangeAspect="1"/>
          </p:cNvPicPr>
          <p:nvPr/>
        </p:nvPicPr>
        <p:blipFill>
          <a:blip r:embed="rId6"/>
          <a:stretch>
            <a:fillRect/>
          </a:stretch>
        </p:blipFill>
        <p:spPr>
          <a:xfrm>
            <a:off x="2375372" y="5757327"/>
            <a:ext cx="1510602" cy="225995"/>
          </a:xfrm>
          <a:prstGeom prst="rect">
            <a:avLst/>
          </a:prstGeom>
        </p:spPr>
      </p:pic>
      <p:pic>
        <p:nvPicPr>
          <p:cNvPr id="14" name="図 13">
            <a:extLst>
              <a:ext uri="{FF2B5EF4-FFF2-40B4-BE49-F238E27FC236}">
                <a16:creationId xmlns:a16="http://schemas.microsoft.com/office/drawing/2014/main" id="{1BCCA37D-8628-1442-F50B-9FBE96C41501}"/>
              </a:ext>
            </a:extLst>
          </p:cNvPr>
          <p:cNvPicPr>
            <a:picLocks noChangeAspect="1"/>
          </p:cNvPicPr>
          <p:nvPr/>
        </p:nvPicPr>
        <p:blipFill>
          <a:blip r:embed="rId7"/>
          <a:srcRect/>
          <a:stretch/>
        </p:blipFill>
        <p:spPr>
          <a:xfrm>
            <a:off x="6911422" y="1079586"/>
            <a:ext cx="4653537" cy="5129560"/>
          </a:xfrm>
          <a:prstGeom prst="rect">
            <a:avLst/>
          </a:prstGeom>
        </p:spPr>
      </p:pic>
      <p:cxnSp>
        <p:nvCxnSpPr>
          <p:cNvPr id="15" name="直線コネクタ 14">
            <a:extLst>
              <a:ext uri="{FF2B5EF4-FFF2-40B4-BE49-F238E27FC236}">
                <a16:creationId xmlns:a16="http://schemas.microsoft.com/office/drawing/2014/main" id="{7CBB6F7B-6197-2FE0-171F-BCB3A1177069}"/>
              </a:ext>
            </a:extLst>
          </p:cNvPr>
          <p:cNvCxnSpPr/>
          <p:nvPr/>
        </p:nvCxnSpPr>
        <p:spPr>
          <a:xfrm>
            <a:off x="9288379" y="1925053"/>
            <a:ext cx="1443789"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EF455561-8C6A-6AF2-EFF1-1470A597F007}"/>
              </a:ext>
            </a:extLst>
          </p:cNvPr>
          <p:cNvCxnSpPr>
            <a:cxnSpLocks/>
          </p:cNvCxnSpPr>
          <p:nvPr/>
        </p:nvCxnSpPr>
        <p:spPr>
          <a:xfrm>
            <a:off x="9084388" y="5015371"/>
            <a:ext cx="1955789" cy="0"/>
          </a:xfrm>
          <a:prstGeom prst="straightConnector1">
            <a:avLst/>
          </a:prstGeom>
          <a:ln w="34925">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A88C9E0F-B4E6-A5AA-3B19-E159F3752F7E}"/>
              </a:ext>
            </a:extLst>
          </p:cNvPr>
          <p:cNvSpPr txBox="1"/>
          <p:nvPr/>
        </p:nvSpPr>
        <p:spPr>
          <a:xfrm>
            <a:off x="9375006" y="4646039"/>
            <a:ext cx="1107996" cy="369332"/>
          </a:xfrm>
          <a:prstGeom prst="rect">
            <a:avLst/>
          </a:prstGeom>
          <a:noFill/>
        </p:spPr>
        <p:txBody>
          <a:bodyPr wrap="none" rtlCol="0">
            <a:spAutoFit/>
          </a:bodyPr>
          <a:lstStyle/>
          <a:p>
            <a:r>
              <a:rPr lang="en-US" dirty="0" err="1"/>
              <a:t>フィット</a:t>
            </a:r>
            <a:endParaRPr lang="en-US" dirty="0"/>
          </a:p>
        </p:txBody>
      </p:sp>
      <p:cxnSp>
        <p:nvCxnSpPr>
          <p:cNvPr id="18" name="直線矢印コネクタ 17">
            <a:extLst>
              <a:ext uri="{FF2B5EF4-FFF2-40B4-BE49-F238E27FC236}">
                <a16:creationId xmlns:a16="http://schemas.microsoft.com/office/drawing/2014/main" id="{773E9688-7664-343F-25A3-43EE42131456}"/>
              </a:ext>
            </a:extLst>
          </p:cNvPr>
          <p:cNvCxnSpPr>
            <a:cxnSpLocks/>
          </p:cNvCxnSpPr>
          <p:nvPr/>
        </p:nvCxnSpPr>
        <p:spPr>
          <a:xfrm>
            <a:off x="7533116" y="5028605"/>
            <a:ext cx="455852" cy="0"/>
          </a:xfrm>
          <a:prstGeom prst="straightConnector1">
            <a:avLst/>
          </a:prstGeom>
          <a:ln w="3492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EAE7F276-D326-3035-7562-2420A0006B9C}"/>
              </a:ext>
            </a:extLst>
          </p:cNvPr>
          <p:cNvSpPr txBox="1"/>
          <p:nvPr/>
        </p:nvSpPr>
        <p:spPr>
          <a:xfrm>
            <a:off x="7609176" y="4634296"/>
            <a:ext cx="877163" cy="369332"/>
          </a:xfrm>
          <a:prstGeom prst="rect">
            <a:avLst/>
          </a:prstGeom>
          <a:noFill/>
        </p:spPr>
        <p:txBody>
          <a:bodyPr wrap="none" rtlCol="0">
            <a:spAutoFit/>
          </a:bodyPr>
          <a:lstStyle/>
          <a:p>
            <a:r>
              <a:rPr lang="en-US" dirty="0" err="1"/>
              <a:t>規格化</a:t>
            </a:r>
            <a:endParaRPr lang="en-US" dirty="0"/>
          </a:p>
        </p:txBody>
      </p:sp>
      <p:cxnSp>
        <p:nvCxnSpPr>
          <p:cNvPr id="20" name="直線コネクタ 19">
            <a:extLst>
              <a:ext uri="{FF2B5EF4-FFF2-40B4-BE49-F238E27FC236}">
                <a16:creationId xmlns:a16="http://schemas.microsoft.com/office/drawing/2014/main" id="{6719C6C3-01B0-61D9-3ED6-A6482D22D229}"/>
              </a:ext>
            </a:extLst>
          </p:cNvPr>
          <p:cNvCxnSpPr>
            <a:cxnSpLocks/>
          </p:cNvCxnSpPr>
          <p:nvPr/>
        </p:nvCxnSpPr>
        <p:spPr>
          <a:xfrm flipV="1">
            <a:off x="2646947" y="2043392"/>
            <a:ext cx="780696" cy="2097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0BBDBA6D-4CA1-5C03-27B2-D3CF6BEF4B4E}"/>
              </a:ext>
            </a:extLst>
          </p:cNvPr>
          <p:cNvCxnSpPr/>
          <p:nvPr/>
        </p:nvCxnSpPr>
        <p:spPr>
          <a:xfrm>
            <a:off x="4289474" y="2064369"/>
            <a:ext cx="897988"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02B80127-7275-8295-E81D-EAE8CE21D3E4}"/>
              </a:ext>
            </a:extLst>
          </p:cNvPr>
          <p:cNvCxnSpPr/>
          <p:nvPr/>
        </p:nvCxnSpPr>
        <p:spPr>
          <a:xfrm>
            <a:off x="5380526" y="2064369"/>
            <a:ext cx="897988" cy="0"/>
          </a:xfrm>
          <a:prstGeom prst="line">
            <a:avLst/>
          </a:prstGeom>
          <a:ln>
            <a:solidFill>
              <a:srgbClr val="0432FF"/>
            </a:solidFill>
            <a:prstDash val="sysDot"/>
          </a:ln>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a16="http://schemas.microsoft.com/office/drawing/2014/main" id="{49E8831B-6F78-4778-73B9-AAF4320D3E84}"/>
              </a:ext>
            </a:extLst>
          </p:cNvPr>
          <p:cNvSpPr txBox="1"/>
          <p:nvPr/>
        </p:nvSpPr>
        <p:spPr>
          <a:xfrm>
            <a:off x="8486339" y="843119"/>
            <a:ext cx="2976071" cy="369332"/>
          </a:xfrm>
          <a:prstGeom prst="rect">
            <a:avLst/>
          </a:prstGeom>
          <a:noFill/>
        </p:spPr>
        <p:txBody>
          <a:bodyPr wrap="none" rtlCol="0">
            <a:spAutoFit/>
          </a:bodyPr>
          <a:lstStyle/>
          <a:p>
            <a:r>
              <a:rPr lang="en-US" dirty="0" err="1"/>
              <a:t>HM事象</a:t>
            </a:r>
            <a:r>
              <a:rPr lang="en-US" dirty="0"/>
              <a:t> 3 &lt; </a:t>
            </a:r>
            <a:r>
              <a:rPr lang="en-US" i="1" dirty="0" err="1"/>
              <a:t>p</a:t>
            </a:r>
            <a:r>
              <a:rPr lang="en-US" baseline="-25000" dirty="0" err="1"/>
              <a:t>T,ee</a:t>
            </a:r>
            <a:r>
              <a:rPr lang="en-US" dirty="0"/>
              <a:t> &lt; 6 GeV/</a:t>
            </a:r>
            <a:r>
              <a:rPr lang="en-US" i="1" dirty="0"/>
              <a:t>c</a:t>
            </a:r>
          </a:p>
        </p:txBody>
      </p:sp>
      <p:cxnSp>
        <p:nvCxnSpPr>
          <p:cNvPr id="6" name="直線コネクタ 5">
            <a:extLst>
              <a:ext uri="{FF2B5EF4-FFF2-40B4-BE49-F238E27FC236}">
                <a16:creationId xmlns:a16="http://schemas.microsoft.com/office/drawing/2014/main" id="{68D1C6EE-B962-D7F2-A19D-20DB06D59B79}"/>
              </a:ext>
            </a:extLst>
          </p:cNvPr>
          <p:cNvCxnSpPr>
            <a:cxnSpLocks/>
          </p:cNvCxnSpPr>
          <p:nvPr/>
        </p:nvCxnSpPr>
        <p:spPr>
          <a:xfrm>
            <a:off x="1220417" y="4506459"/>
            <a:ext cx="188658"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20C4659F-725D-48C3-A25C-C5FC48C217D9}"/>
              </a:ext>
            </a:extLst>
          </p:cNvPr>
          <p:cNvSpPr txBox="1"/>
          <p:nvPr/>
        </p:nvSpPr>
        <p:spPr>
          <a:xfrm>
            <a:off x="11449586" y="6428099"/>
            <a:ext cx="646331" cy="369332"/>
          </a:xfrm>
          <a:prstGeom prst="rect">
            <a:avLst/>
          </a:prstGeom>
          <a:noFill/>
        </p:spPr>
        <p:txBody>
          <a:bodyPr wrap="none" rtlCol="0">
            <a:spAutoFit/>
          </a:bodyPr>
          <a:lstStyle/>
          <a:p>
            <a:r>
              <a:rPr lang="en-US" dirty="0" err="1">
                <a:solidFill>
                  <a:srgbClr val="C00000"/>
                </a:solidFill>
                <a:highlight>
                  <a:srgbClr val="FFFF00"/>
                </a:highlight>
              </a:rPr>
              <a:t>追加</a:t>
            </a:r>
            <a:endParaRPr lang="en-US" dirty="0">
              <a:solidFill>
                <a:srgbClr val="C00000"/>
              </a:solidFill>
              <a:highlight>
                <a:srgbClr val="FFFF00"/>
              </a:highlight>
            </a:endParaRPr>
          </a:p>
        </p:txBody>
      </p:sp>
    </p:spTree>
    <p:extLst>
      <p:ext uri="{BB962C8B-B14F-4D97-AF65-F5344CB8AC3E}">
        <p14:creationId xmlns:p14="http://schemas.microsoft.com/office/powerpoint/2010/main" val="2816456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162A86A-8F6A-338E-0DA5-493F527E2C47}"/>
              </a:ext>
            </a:extLst>
          </p:cNvPr>
          <p:cNvSpPr>
            <a:spLocks noGrp="1"/>
          </p:cNvSpPr>
          <p:nvPr>
            <p:ph sz="quarter" idx="10"/>
          </p:nvPr>
        </p:nvSpPr>
        <p:spPr/>
        <p:txBody>
          <a:bodyPr/>
          <a:lstStyle/>
          <a:p>
            <a:r>
              <a:rPr lang="en-US" dirty="0" err="1"/>
              <a:t>系統誤差まとめ</a:t>
            </a:r>
            <a:r>
              <a:rPr lang="en-US" dirty="0"/>
              <a:t>(</a:t>
            </a:r>
            <a:r>
              <a:rPr lang="en-US" altLang="ja-JP" dirty="0" err="1"/>
              <a:t>直接光子</a:t>
            </a:r>
            <a:r>
              <a:rPr lang="ja-JP" altLang="en-US"/>
              <a:t>比測定</a:t>
            </a:r>
            <a:r>
              <a:rPr lang="en-US" dirty="0"/>
              <a:t>)</a:t>
            </a:r>
          </a:p>
        </p:txBody>
      </p:sp>
      <p:sp>
        <p:nvSpPr>
          <p:cNvPr id="3" name="スライド番号プレースホルダー 2">
            <a:extLst>
              <a:ext uri="{FF2B5EF4-FFF2-40B4-BE49-F238E27FC236}">
                <a16:creationId xmlns:a16="http://schemas.microsoft.com/office/drawing/2014/main" id="{03FCF506-01FB-1A5E-B5F1-443CC183AE5F}"/>
              </a:ext>
            </a:extLst>
          </p:cNvPr>
          <p:cNvSpPr>
            <a:spLocks noGrp="1"/>
          </p:cNvSpPr>
          <p:nvPr>
            <p:ph type="sldNum" sz="quarter" idx="4"/>
          </p:nvPr>
        </p:nvSpPr>
        <p:spPr/>
        <p:txBody>
          <a:bodyPr/>
          <a:lstStyle/>
          <a:p>
            <a:fld id="{2066355A-084C-D24E-9AD2-7E4FC41EA627}" type="slidenum">
              <a:rPr lang="en-US" smtClean="0"/>
              <a:pPr/>
              <a:t>44</a:t>
            </a:fld>
            <a:endParaRPr lang="en-US" dirty="0"/>
          </a:p>
        </p:txBody>
      </p:sp>
      <p:sp>
        <p:nvSpPr>
          <p:cNvPr id="5" name="フッター プレースホルダー 4">
            <a:extLst>
              <a:ext uri="{FF2B5EF4-FFF2-40B4-BE49-F238E27FC236}">
                <a16:creationId xmlns:a16="http://schemas.microsoft.com/office/drawing/2014/main" id="{A61E54D5-737E-4C5F-4861-0DB1CA8C5CEA}"/>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1CA0BFCF-F6FF-DE1A-9211-7F88C91F8570}"/>
              </a:ext>
            </a:extLst>
          </p:cNvPr>
          <p:cNvPicPr>
            <a:picLocks noChangeAspect="1"/>
          </p:cNvPicPr>
          <p:nvPr/>
        </p:nvPicPr>
        <p:blipFill rotWithShape="1">
          <a:blip r:embed="rId2"/>
          <a:srcRect l="11345" t="51287" r="11866" b="8152"/>
          <a:stretch/>
        </p:blipFill>
        <p:spPr>
          <a:xfrm>
            <a:off x="5974426" y="3307956"/>
            <a:ext cx="5333532" cy="3185964"/>
          </a:xfrm>
          <a:prstGeom prst="rect">
            <a:avLst/>
          </a:prstGeom>
        </p:spPr>
      </p:pic>
      <p:pic>
        <p:nvPicPr>
          <p:cNvPr id="7" name="図 6">
            <a:extLst>
              <a:ext uri="{FF2B5EF4-FFF2-40B4-BE49-F238E27FC236}">
                <a16:creationId xmlns:a16="http://schemas.microsoft.com/office/drawing/2014/main" id="{8DE43FBF-C631-57F7-0284-054A69B15C10}"/>
              </a:ext>
            </a:extLst>
          </p:cNvPr>
          <p:cNvPicPr>
            <a:picLocks noChangeAspect="1"/>
          </p:cNvPicPr>
          <p:nvPr/>
        </p:nvPicPr>
        <p:blipFill rotWithShape="1">
          <a:blip r:embed="rId2"/>
          <a:srcRect l="10974" r="11096" b="59439"/>
          <a:stretch/>
        </p:blipFill>
        <p:spPr>
          <a:xfrm>
            <a:off x="845674" y="3257024"/>
            <a:ext cx="5412831" cy="3185964"/>
          </a:xfrm>
          <a:prstGeom prst="rect">
            <a:avLst/>
          </a:prstGeom>
        </p:spPr>
      </p:pic>
      <p:pic>
        <p:nvPicPr>
          <p:cNvPr id="8" name="図 7">
            <a:extLst>
              <a:ext uri="{FF2B5EF4-FFF2-40B4-BE49-F238E27FC236}">
                <a16:creationId xmlns:a16="http://schemas.microsoft.com/office/drawing/2014/main" id="{00A94EC3-7088-82DA-2B3D-ACCA0E77D837}"/>
              </a:ext>
            </a:extLst>
          </p:cNvPr>
          <p:cNvPicPr>
            <a:picLocks noChangeAspect="1"/>
          </p:cNvPicPr>
          <p:nvPr/>
        </p:nvPicPr>
        <p:blipFill>
          <a:blip r:embed="rId3"/>
          <a:stretch>
            <a:fillRect/>
          </a:stretch>
        </p:blipFill>
        <p:spPr>
          <a:xfrm>
            <a:off x="4776173" y="1150526"/>
            <a:ext cx="6570152" cy="1891524"/>
          </a:xfrm>
          <a:prstGeom prst="rect">
            <a:avLst/>
          </a:prstGeom>
        </p:spPr>
      </p:pic>
      <p:sp>
        <p:nvSpPr>
          <p:cNvPr id="10" name="テキスト プレースホルダー 9">
            <a:extLst>
              <a:ext uri="{FF2B5EF4-FFF2-40B4-BE49-F238E27FC236}">
                <a16:creationId xmlns:a16="http://schemas.microsoft.com/office/drawing/2014/main" id="{C6207782-4C41-E0EA-7732-801F9FC776C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53992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F64BADC-2915-ADF6-FDC3-97E9DA4204BB}"/>
              </a:ext>
            </a:extLst>
          </p:cNvPr>
          <p:cNvSpPr>
            <a:spLocks noGrp="1"/>
          </p:cNvSpPr>
          <p:nvPr>
            <p:ph sz="quarter" idx="10"/>
          </p:nvPr>
        </p:nvSpPr>
        <p:spPr/>
        <p:txBody>
          <a:bodyPr/>
          <a:lstStyle/>
          <a:p>
            <a:r>
              <a:rPr lang="en-US" dirty="0" err="1"/>
              <a:t>直接光子比</a:t>
            </a:r>
            <a:r>
              <a:rPr lang="en-US" altLang="ja-JP" dirty="0"/>
              <a:t> </a:t>
            </a:r>
            <a:r>
              <a:rPr lang="en-US" altLang="ja-JP" b="1" i="1" dirty="0">
                <a:solidFill>
                  <a:srgbClr val="000000"/>
                </a:solidFill>
                <a:effectLst/>
                <a:latin typeface="Hiragino Sans" panose="020B0400000000000000" pitchFamily="34" charset="-128"/>
                <a:ea typeface="Hiragino Sans" panose="020B0400000000000000" pitchFamily="34" charset="-128"/>
              </a:rPr>
              <a:t>r</a:t>
            </a:r>
            <a:r>
              <a:rPr lang="en-US" altLang="ja-JP" b="1" dirty="0">
                <a:solidFill>
                  <a:srgbClr val="000000"/>
                </a:solidFill>
                <a:effectLst/>
                <a:latin typeface="Hiragino Sans" panose="020B0400000000000000" pitchFamily="34" charset="-128"/>
                <a:ea typeface="Hiragino Sans" panose="020B0400000000000000" pitchFamily="34" charset="-128"/>
              </a:rPr>
              <a:t> vs </a:t>
            </a:r>
            <a:r>
              <a:rPr lang="en-US" altLang="ja-JP" b="1" i="1" dirty="0" err="1">
                <a:solidFill>
                  <a:srgbClr val="000000"/>
                </a:solidFill>
                <a:effectLst/>
                <a:latin typeface="Hiragino Sans" panose="020B0400000000000000" pitchFamily="34" charset="-128"/>
                <a:ea typeface="Hiragino Sans" panose="020B0400000000000000" pitchFamily="34" charset="-128"/>
              </a:rPr>
              <a:t>p</a:t>
            </a:r>
            <a:r>
              <a:rPr lang="en-US" altLang="ja-JP" b="1" baseline="-25000" dirty="0" err="1">
                <a:solidFill>
                  <a:srgbClr val="000000"/>
                </a:solidFill>
                <a:effectLst/>
                <a:latin typeface="Hiragino Sans" panose="020B0400000000000000" pitchFamily="34" charset="-128"/>
                <a:ea typeface="Hiragino Sans" panose="020B0400000000000000" pitchFamily="34" charset="-128"/>
              </a:rPr>
              <a:t>T</a:t>
            </a:r>
            <a:endParaRPr lang="en-US" altLang="ja-JP" dirty="0"/>
          </a:p>
          <a:p>
            <a:endParaRPr lang="en-US" dirty="0"/>
          </a:p>
        </p:txBody>
      </p:sp>
      <p:sp>
        <p:nvSpPr>
          <p:cNvPr id="3" name="スライド番号プレースホルダー 2">
            <a:extLst>
              <a:ext uri="{FF2B5EF4-FFF2-40B4-BE49-F238E27FC236}">
                <a16:creationId xmlns:a16="http://schemas.microsoft.com/office/drawing/2014/main" id="{0B07DF79-C934-3F36-0522-430456B24AD9}"/>
              </a:ext>
            </a:extLst>
          </p:cNvPr>
          <p:cNvSpPr>
            <a:spLocks noGrp="1"/>
          </p:cNvSpPr>
          <p:nvPr>
            <p:ph type="sldNum" sz="quarter" idx="4"/>
          </p:nvPr>
        </p:nvSpPr>
        <p:spPr/>
        <p:txBody>
          <a:bodyPr/>
          <a:lstStyle/>
          <a:p>
            <a:fld id="{2066355A-084C-D24E-9AD2-7E4FC41EA627}" type="slidenum">
              <a:rPr lang="en-US" smtClean="0"/>
              <a:pPr/>
              <a:t>45</a:t>
            </a:fld>
            <a:endParaRPr lang="en-US" dirty="0"/>
          </a:p>
        </p:txBody>
      </p:sp>
      <p:sp>
        <p:nvSpPr>
          <p:cNvPr id="4" name="テキスト プレースホルダー 3">
            <a:extLst>
              <a:ext uri="{FF2B5EF4-FFF2-40B4-BE49-F238E27FC236}">
                <a16:creationId xmlns:a16="http://schemas.microsoft.com/office/drawing/2014/main" id="{E6E5ED50-2DC0-6672-32C4-CDFB21518929}"/>
              </a:ext>
            </a:extLst>
          </p:cNvPr>
          <p:cNvSpPr>
            <a:spLocks noGrp="1"/>
          </p:cNvSpPr>
          <p:nvPr>
            <p:ph type="body" sz="quarter" idx="11"/>
          </p:nvPr>
        </p:nvSpPr>
        <p:spPr>
          <a:xfrm>
            <a:off x="1550088" y="4979348"/>
            <a:ext cx="9988809" cy="1356602"/>
          </a:xfrm>
        </p:spPr>
        <p:txBody>
          <a:bodyPr>
            <a:normAutofit/>
          </a:bodyPr>
          <a:lstStyle/>
          <a:p>
            <a:r>
              <a:rPr lang="en-US" altLang="ja-JP" sz="1800" dirty="0" err="1">
                <a:latin typeface="Hiragino Kaku Gothic Pro W3" panose="020B0300000000000000" pitchFamily="34" charset="-128"/>
                <a:ea typeface="Hiragino Kaku Gothic Pro W3" panose="020B0300000000000000" pitchFamily="34" charset="-128"/>
              </a:rPr>
              <a:t>先行研究と比べて、統計&amp;系統誤差が大幅に改善</a:t>
            </a:r>
            <a:r>
              <a:rPr lang="en-US" altLang="ja-JP" sz="1800" dirty="0">
                <a:latin typeface="Hiragino Kaku Gothic Pro W3" panose="020B0300000000000000" pitchFamily="34" charset="-128"/>
                <a:ea typeface="Hiragino Kaku Gothic Pro W3" panose="020B0300000000000000" pitchFamily="34" charset="-128"/>
              </a:rPr>
              <a:t>(</a:t>
            </a:r>
            <a:r>
              <a:rPr lang="en-US" altLang="ja-JP" sz="1800" dirty="0" err="1">
                <a:latin typeface="Hiragino Kaku Gothic Pro W3" panose="020B0300000000000000" pitchFamily="34" charset="-128"/>
                <a:ea typeface="Hiragino Kaku Gothic Pro W3" panose="020B0300000000000000" pitchFamily="34" charset="-128"/>
              </a:rPr>
              <a:t>上限値が外れ</a:t>
            </a:r>
            <a:r>
              <a:rPr lang="ja-JP" altLang="en-US" sz="1800">
                <a:latin typeface="Hiragino Kaku Gothic Pro W3" panose="020B0300000000000000" pitchFamily="34" charset="-128"/>
                <a:ea typeface="Hiragino Kaku Gothic Pro W3" panose="020B0300000000000000" pitchFamily="34" charset="-128"/>
              </a:rPr>
              <a:t>た</a:t>
            </a:r>
            <a:r>
              <a:rPr lang="en-US" altLang="ja-JP" sz="1800" dirty="0">
                <a:latin typeface="Hiragino Kaku Gothic Pro W3" panose="020B0300000000000000" pitchFamily="34" charset="-128"/>
                <a:ea typeface="Hiragino Kaku Gothic Pro W3" panose="020B0300000000000000" pitchFamily="34" charset="-128"/>
              </a:rPr>
              <a:t>)</a:t>
            </a:r>
          </a:p>
          <a:p>
            <a:pPr lvl="1"/>
            <a:r>
              <a:rPr lang="en-US" altLang="ja-JP" sz="1800" dirty="0">
                <a:latin typeface="Hiragino Kaku Gothic Pro W3" panose="020B0300000000000000" pitchFamily="34" charset="-128"/>
                <a:ea typeface="Hiragino Kaku Gothic Pro W3" panose="020B0300000000000000" pitchFamily="34" charset="-128"/>
              </a:rPr>
              <a:t>データはx4.4 (MB), x3.8(HM), </a:t>
            </a:r>
            <a:r>
              <a:rPr lang="en-US" altLang="ja-JP" sz="1800" dirty="0" err="1">
                <a:latin typeface="Hiragino Kaku Gothic Pro W3" panose="020B0300000000000000" pitchFamily="34" charset="-128"/>
                <a:ea typeface="Hiragino Kaku Gothic Pro W3" panose="020B0300000000000000" pitchFamily="34" charset="-128"/>
              </a:rPr>
              <a:t>測定に基づくカクテル特に</a:t>
            </a:r>
            <a:r>
              <a:rPr lang="en-US" altLang="ja-JP" sz="1800" dirty="0">
                <a:latin typeface="Symbol" pitchFamily="2" charset="2"/>
              </a:rPr>
              <a:t> p</a:t>
            </a:r>
            <a:r>
              <a:rPr lang="en-US" altLang="ja-JP" sz="1800" baseline="30000" dirty="0"/>
              <a:t>0 </a:t>
            </a:r>
            <a:r>
              <a:rPr lang="en-US" altLang="ja-JP" sz="1800" dirty="0" err="1">
                <a:latin typeface="Hiragino Kaku Gothic Pro W3" panose="020B0300000000000000" pitchFamily="34" charset="-128"/>
                <a:ea typeface="Hiragino Kaku Gothic Pro W3" panose="020B0300000000000000" pitchFamily="34" charset="-128"/>
              </a:rPr>
              <a:t>と</a:t>
            </a:r>
            <a:r>
              <a:rPr lang="en-US" altLang="ja-JP" sz="1800" dirty="0" err="1">
                <a:latin typeface="Symbol" pitchFamily="2" charset="2"/>
              </a:rPr>
              <a:t>h</a:t>
            </a: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a:latin typeface="Hiragino Kaku Gothic Pro W3" panose="020B0300000000000000" pitchFamily="34" charset="-128"/>
                <a:ea typeface="Hiragino Kaku Gothic Pro W3" panose="020B0300000000000000" pitchFamily="34" charset="-128"/>
              </a:rPr>
              <a:t>r</a:t>
            </a:r>
            <a:r>
              <a:rPr lang="en-US" altLang="ja-JP" sz="1800" dirty="0">
                <a:latin typeface="Hiragino Kaku Gothic Pro W3" panose="020B0300000000000000" pitchFamily="34" charset="-128"/>
                <a:ea typeface="Hiragino Kaku Gothic Pro W3" panose="020B0300000000000000" pitchFamily="34" charset="-128"/>
              </a:rPr>
              <a:t> はそれぞれ3.2σ(MB)と1.9σ(HM)</a:t>
            </a:r>
          </a:p>
          <a:p>
            <a:r>
              <a:rPr lang="en-US" altLang="ja-JP" sz="1800" dirty="0" err="1">
                <a:latin typeface="Hiragino Kaku Gothic Pro W3" panose="020B0300000000000000" pitchFamily="34" charset="-128"/>
                <a:ea typeface="Hiragino Kaku Gothic Pro W3" panose="020B0300000000000000" pitchFamily="34" charset="-128"/>
              </a:rPr>
              <a:t>LHCで初めてlow</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i="1" dirty="0" err="1">
                <a:latin typeface="Hiragino Kaku Gothic Pro W3" panose="020B0300000000000000" pitchFamily="34" charset="-128"/>
                <a:ea typeface="Hiragino Kaku Gothic Pro W3" panose="020B0300000000000000"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rPr>
              <a:t>T</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a:latin typeface="Symbol" pitchFamily="2" charset="2"/>
              </a:rPr>
              <a:t>g</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err="1">
                <a:latin typeface="Hiragino Kaku Gothic Pro W3" panose="020B0300000000000000" pitchFamily="34" charset="-128"/>
                <a:ea typeface="Hiragino Kaku Gothic Pro W3" panose="020B0300000000000000" pitchFamily="34" charset="-128"/>
              </a:rPr>
              <a:t>が測定できた</a:t>
            </a:r>
            <a:endParaRPr lang="en-US" altLang="ja-JP" sz="1800" dirty="0">
              <a:latin typeface="Hiragino Kaku Gothic Pro W3" panose="020B0300000000000000" pitchFamily="34" charset="-128"/>
              <a:ea typeface="Hiragino Kaku Gothic Pro W3" panose="020B0300000000000000" pitchFamily="34" charset="-128"/>
            </a:endParaRPr>
          </a:p>
          <a:p>
            <a:endParaRPr lang="en-US" sz="20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D277A4DC-8F1A-6907-C50D-6C6ADCCEBA13}"/>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B21F05ED-EC9C-8DAD-4590-41D09165FA7F}"/>
              </a:ext>
            </a:extLst>
          </p:cNvPr>
          <p:cNvPicPr>
            <a:picLocks noChangeAspect="1"/>
          </p:cNvPicPr>
          <p:nvPr/>
        </p:nvPicPr>
        <p:blipFill>
          <a:blip r:embed="rId2"/>
          <a:srcRect/>
          <a:stretch/>
        </p:blipFill>
        <p:spPr>
          <a:xfrm rot="5400000">
            <a:off x="1651280" y="466223"/>
            <a:ext cx="3639116" cy="5107373"/>
          </a:xfrm>
          <a:prstGeom prst="rect">
            <a:avLst/>
          </a:prstGeom>
        </p:spPr>
      </p:pic>
      <p:pic>
        <p:nvPicPr>
          <p:cNvPr id="7" name="図 6">
            <a:extLst>
              <a:ext uri="{FF2B5EF4-FFF2-40B4-BE49-F238E27FC236}">
                <a16:creationId xmlns:a16="http://schemas.microsoft.com/office/drawing/2014/main" id="{DA12A458-7E8E-8B2B-CE59-0C1EB914577A}"/>
              </a:ext>
            </a:extLst>
          </p:cNvPr>
          <p:cNvPicPr>
            <a:picLocks noChangeAspect="1"/>
          </p:cNvPicPr>
          <p:nvPr/>
        </p:nvPicPr>
        <p:blipFill>
          <a:blip r:embed="rId3"/>
          <a:srcRect/>
          <a:stretch/>
        </p:blipFill>
        <p:spPr>
          <a:xfrm rot="5400000">
            <a:off x="6901602" y="466222"/>
            <a:ext cx="3639117" cy="5107374"/>
          </a:xfrm>
          <a:prstGeom prst="rect">
            <a:avLst/>
          </a:prstGeom>
        </p:spPr>
      </p:pic>
    </p:spTree>
    <p:extLst>
      <p:ext uri="{BB962C8B-B14F-4D97-AF65-F5344CB8AC3E}">
        <p14:creationId xmlns:p14="http://schemas.microsoft.com/office/powerpoint/2010/main" val="3968443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7BC3F50-7D93-6143-09AB-F9DBF03F40A7}"/>
              </a:ext>
            </a:extLst>
          </p:cNvPr>
          <p:cNvSpPr>
            <a:spLocks noGrp="1"/>
          </p:cNvSpPr>
          <p:nvPr>
            <p:ph sz="quarter" idx="10"/>
          </p:nvPr>
        </p:nvSpPr>
        <p:spPr/>
        <p:txBody>
          <a:bodyPr/>
          <a:lstStyle/>
          <a:p>
            <a:r>
              <a:rPr lang="en-US" dirty="0" err="1"/>
              <a:t>崩壊光子シミュレーション</a:t>
            </a:r>
            <a:endParaRPr lang="en-US" dirty="0"/>
          </a:p>
        </p:txBody>
      </p:sp>
      <p:sp>
        <p:nvSpPr>
          <p:cNvPr id="3" name="スライド番号プレースホルダー 2">
            <a:extLst>
              <a:ext uri="{FF2B5EF4-FFF2-40B4-BE49-F238E27FC236}">
                <a16:creationId xmlns:a16="http://schemas.microsoft.com/office/drawing/2014/main" id="{124262FB-F722-7EED-433B-EAA5F8752E00}"/>
              </a:ext>
            </a:extLst>
          </p:cNvPr>
          <p:cNvSpPr>
            <a:spLocks noGrp="1"/>
          </p:cNvSpPr>
          <p:nvPr>
            <p:ph type="sldNum" sz="quarter" idx="4"/>
          </p:nvPr>
        </p:nvSpPr>
        <p:spPr/>
        <p:txBody>
          <a:bodyPr/>
          <a:lstStyle/>
          <a:p>
            <a:fld id="{2066355A-084C-D24E-9AD2-7E4FC41EA627}" type="slidenum">
              <a:rPr lang="en-US" smtClean="0"/>
              <a:pPr/>
              <a:t>46</a:t>
            </a:fld>
            <a:endParaRPr lang="en-US" dirty="0"/>
          </a:p>
        </p:txBody>
      </p:sp>
      <p:sp>
        <p:nvSpPr>
          <p:cNvPr id="4" name="テキスト プレースホルダー 3">
            <a:extLst>
              <a:ext uri="{FF2B5EF4-FFF2-40B4-BE49-F238E27FC236}">
                <a16:creationId xmlns:a16="http://schemas.microsoft.com/office/drawing/2014/main" id="{5C3FC767-C4FA-24CC-5F62-719E4CFD06DC}"/>
              </a:ext>
            </a:extLst>
          </p:cNvPr>
          <p:cNvSpPr>
            <a:spLocks noGrp="1"/>
          </p:cNvSpPr>
          <p:nvPr>
            <p:ph type="body" sz="quarter" idx="11"/>
          </p:nvPr>
        </p:nvSpPr>
        <p:spPr>
          <a:xfrm>
            <a:off x="845675" y="1200354"/>
            <a:ext cx="5837758" cy="4888026"/>
          </a:xfrm>
        </p:spPr>
        <p:txBody>
          <a:bodyPr>
            <a:normAutofit/>
          </a:bodyPr>
          <a:lstStyle/>
          <a:p>
            <a:r>
              <a:rPr lang="ja-JP" altLang="en-US" sz="1800">
                <a:latin typeface="Hiragino Kaku Gothic Pro W3" panose="020B0300000000000000" pitchFamily="34" charset="-128"/>
                <a:ea typeface="Hiragino Kaku Gothic Pro W3" panose="020B0300000000000000" pitchFamily="34" charset="-128"/>
              </a:rPr>
              <a:t>直接光子</a:t>
            </a:r>
            <a:r>
              <a:rPr lang="en-US" altLang="ja-JP" sz="1800" dirty="0" err="1">
                <a:latin typeface="Symbol" pitchFamily="2" charset="2"/>
              </a:rPr>
              <a:t>g</a:t>
            </a:r>
            <a:r>
              <a:rPr lang="en-US" altLang="ja-JP" sz="1800" baseline="-25000" dirty="0" err="1">
                <a:latin typeface="Hiragino Kaku Gothic Pro W3" panose="020B0300000000000000" pitchFamily="34" charset="-128"/>
                <a:ea typeface="Hiragino Kaku Gothic Pro W3" panose="020B0300000000000000" pitchFamily="34" charset="-128"/>
              </a:rPr>
              <a:t>dir</a:t>
            </a:r>
            <a:r>
              <a:rPr lang="ja-JP" altLang="en-US" sz="1800">
                <a:latin typeface="Hiragino Kaku Gothic Pro W3" panose="020B0300000000000000" pitchFamily="34" charset="-128"/>
                <a:ea typeface="Hiragino Kaku Gothic Pro W3" panose="020B0300000000000000" pitchFamily="34" charset="-128"/>
              </a:rPr>
              <a:t>は</a:t>
            </a:r>
            <a:r>
              <a:rPr lang="en-US" altLang="ja-JP" sz="1800" i="1" dirty="0">
                <a:latin typeface="Hiragino Kaku Gothic Pro W3" panose="020B0300000000000000" pitchFamily="34" charset="-128"/>
                <a:ea typeface="Hiragino Kaku Gothic Pro W3" panose="020B0300000000000000" pitchFamily="34" charset="-128"/>
              </a:rPr>
              <a:t>r</a:t>
            </a:r>
            <a:r>
              <a:rPr lang="ja-JP" altLang="en-US" sz="1800">
                <a:latin typeface="Hiragino Kaku Gothic Pro W3" panose="020B0300000000000000" pitchFamily="34" charset="-128"/>
                <a:ea typeface="Hiragino Kaku Gothic Pro W3" panose="020B0300000000000000" pitchFamily="34" charset="-128"/>
              </a:rPr>
              <a:t>と崩壊光子</a:t>
            </a:r>
            <a:r>
              <a:rPr lang="en-US" altLang="ja-JP" sz="1800" dirty="0" err="1">
                <a:latin typeface="Symbol" pitchFamily="2" charset="2"/>
              </a:rPr>
              <a:t>g</a:t>
            </a:r>
            <a:r>
              <a:rPr lang="en-US" altLang="ja-JP" sz="1800" baseline="-25000" dirty="0" err="1">
                <a:latin typeface="Hiragino Kaku Gothic Pro W3" panose="020B0300000000000000" pitchFamily="34" charset="-128"/>
                <a:ea typeface="Hiragino Kaku Gothic Pro W3" panose="020B0300000000000000" pitchFamily="34" charset="-128"/>
              </a:rPr>
              <a:t>decay</a:t>
            </a:r>
            <a:r>
              <a:rPr lang="ja-JP" altLang="en-US" sz="1800">
                <a:latin typeface="Hiragino Kaku Gothic Pro W3" panose="020B0300000000000000" pitchFamily="34" charset="-128"/>
                <a:ea typeface="Hiragino Kaku Gothic Pro W3" panose="020B0300000000000000" pitchFamily="34" charset="-128"/>
              </a:rPr>
              <a:t>から計算される</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電子対のハドロニックカクテルを作ったときに用いたパラメトリゼーションで今度は崩壊光子を作る</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Symbol" pitchFamily="2" charset="2"/>
              </a:rPr>
              <a:t>p</a:t>
            </a:r>
            <a:r>
              <a:rPr lang="en-US" altLang="ja-JP" sz="1800" baseline="30000" dirty="0"/>
              <a:t>0</a:t>
            </a:r>
            <a:r>
              <a:rPr lang="ja-JP" altLang="en-US" sz="1800"/>
              <a:t>と</a:t>
            </a:r>
            <a:r>
              <a:rPr lang="en-US" altLang="ja-JP" sz="1800" dirty="0">
                <a:latin typeface="Symbol" pitchFamily="2" charset="2"/>
              </a:rPr>
              <a:t>h </a:t>
            </a:r>
            <a:r>
              <a:rPr lang="ja-JP" altLang="en-US" sz="1800">
                <a:latin typeface="Hiragino Kaku Gothic Pro W3" panose="020B0300000000000000" pitchFamily="34" charset="-128"/>
                <a:ea typeface="Hiragino Kaku Gothic Pro W3" panose="020B0300000000000000" pitchFamily="34" charset="-128"/>
              </a:rPr>
              <a:t>が支配的な寄与</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系統誤差</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en-US" altLang="ja-JP" sz="1800" dirty="0">
                <a:latin typeface="Hiragino Kaku Gothic Pro W3" panose="020B0300000000000000" pitchFamily="34" charset="-128"/>
                <a:ea typeface="Hiragino Kaku Gothic Pro W3" panose="020B0300000000000000" pitchFamily="34" charset="-128"/>
              </a:rPr>
              <a:t>MB</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dirty="0">
                <a:latin typeface="Hiragino Kaku Gothic Pro W3" panose="020B0300000000000000" pitchFamily="34" charset="-128"/>
                <a:ea typeface="Hiragino Kaku Gothic Pro W3" panose="020B0300000000000000" pitchFamily="34" charset="-128"/>
              </a:rPr>
              <a:t>HM</a:t>
            </a:r>
            <a:r>
              <a:rPr lang="ja-JP" altLang="en-US" sz="1800">
                <a:latin typeface="Hiragino Kaku Gothic Pro W3" panose="020B0300000000000000" pitchFamily="34" charset="-128"/>
                <a:ea typeface="Hiragino Kaku Gothic Pro W3" panose="020B0300000000000000" pitchFamily="34" charset="-128"/>
              </a:rPr>
              <a:t>ともに</a:t>
            </a:r>
            <a:r>
              <a:rPr lang="en-US" altLang="ja-JP" sz="1800" dirty="0">
                <a:latin typeface="Hiragino Kaku Gothic Pro W3" panose="020B0300000000000000" pitchFamily="34" charset="-128"/>
                <a:ea typeface="Hiragino Kaku Gothic Pro W3" panose="020B0300000000000000" pitchFamily="34" charset="-128"/>
              </a:rPr>
              <a:t>~4%(</a:t>
            </a:r>
            <a:r>
              <a:rPr lang="ja-JP" altLang="en-US" sz="1800">
                <a:latin typeface="Hiragino Kaku Gothic Pro W3" panose="020B0300000000000000" pitchFamily="34" charset="-128"/>
                <a:ea typeface="Hiragino Kaku Gothic Pro W3" panose="020B0300000000000000" pitchFamily="34" charset="-128"/>
              </a:rPr>
              <a:t>ほぼ</a:t>
            </a:r>
            <a:r>
              <a:rPr lang="en-US" altLang="ja-JP" sz="1800" dirty="0">
                <a:latin typeface="Symbol" pitchFamily="2" charset="2"/>
              </a:rPr>
              <a:t>p</a:t>
            </a:r>
            <a:r>
              <a:rPr lang="en-US" altLang="ja-JP" sz="1800" baseline="30000" dirty="0"/>
              <a:t>0</a:t>
            </a:r>
            <a:r>
              <a:rPr lang="ja-JP" altLang="en-US" sz="1800">
                <a:latin typeface="Hiragino Kaku Gothic Pro W3" panose="020B0300000000000000" pitchFamily="34" charset="-128"/>
                <a:ea typeface="Hiragino Kaku Gothic Pro W3" panose="020B0300000000000000" pitchFamily="34" charset="-128"/>
              </a:rPr>
              <a:t>のエラー</a:t>
            </a:r>
            <a:r>
              <a:rPr lang="en-US" altLang="ja-JP" sz="1800" dirty="0">
                <a:latin typeface="Hiragino Kaku Gothic Pro W3" panose="020B0300000000000000" pitchFamily="34" charset="-128"/>
                <a:ea typeface="Hiragino Kaku Gothic Pro W3" panose="020B0300000000000000" pitchFamily="34" charset="-128"/>
              </a:rPr>
              <a:t>)</a:t>
            </a: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endParaRPr lang="en-US" sz="20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294F1160-2A98-5DF9-1A6E-49C36616F600}"/>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8" name="図 7">
            <a:extLst>
              <a:ext uri="{FF2B5EF4-FFF2-40B4-BE49-F238E27FC236}">
                <a16:creationId xmlns:a16="http://schemas.microsoft.com/office/drawing/2014/main" id="{99B0BBE0-55B8-4593-B185-0F0680D847B5}"/>
              </a:ext>
            </a:extLst>
          </p:cNvPr>
          <p:cNvPicPr>
            <a:picLocks noChangeAspect="1"/>
          </p:cNvPicPr>
          <p:nvPr/>
        </p:nvPicPr>
        <p:blipFill>
          <a:blip r:embed="rId2"/>
          <a:stretch>
            <a:fillRect/>
          </a:stretch>
        </p:blipFill>
        <p:spPr>
          <a:xfrm>
            <a:off x="2495488" y="1597090"/>
            <a:ext cx="2538132" cy="830279"/>
          </a:xfrm>
          <a:prstGeom prst="rect">
            <a:avLst/>
          </a:prstGeom>
        </p:spPr>
      </p:pic>
      <p:pic>
        <p:nvPicPr>
          <p:cNvPr id="6" name="図 5">
            <a:extLst>
              <a:ext uri="{FF2B5EF4-FFF2-40B4-BE49-F238E27FC236}">
                <a16:creationId xmlns:a16="http://schemas.microsoft.com/office/drawing/2014/main" id="{37058143-ED5C-2528-18C9-C925654EC70D}"/>
              </a:ext>
            </a:extLst>
          </p:cNvPr>
          <p:cNvPicPr>
            <a:picLocks noChangeAspect="1"/>
          </p:cNvPicPr>
          <p:nvPr/>
        </p:nvPicPr>
        <p:blipFill>
          <a:blip r:embed="rId3"/>
          <a:stretch>
            <a:fillRect/>
          </a:stretch>
        </p:blipFill>
        <p:spPr>
          <a:xfrm>
            <a:off x="8716134" y="441813"/>
            <a:ext cx="3468606" cy="4311329"/>
          </a:xfrm>
          <a:prstGeom prst="rect">
            <a:avLst/>
          </a:prstGeom>
        </p:spPr>
      </p:pic>
      <p:pic>
        <p:nvPicPr>
          <p:cNvPr id="7" name="図 6">
            <a:extLst>
              <a:ext uri="{FF2B5EF4-FFF2-40B4-BE49-F238E27FC236}">
                <a16:creationId xmlns:a16="http://schemas.microsoft.com/office/drawing/2014/main" id="{193A989D-1F02-3E85-BF3F-5C9B364CD961}"/>
              </a:ext>
            </a:extLst>
          </p:cNvPr>
          <p:cNvPicPr>
            <a:picLocks noChangeAspect="1"/>
          </p:cNvPicPr>
          <p:nvPr/>
        </p:nvPicPr>
        <p:blipFill>
          <a:blip r:embed="rId4"/>
          <a:stretch>
            <a:fillRect/>
          </a:stretch>
        </p:blipFill>
        <p:spPr>
          <a:xfrm>
            <a:off x="6001540" y="3286577"/>
            <a:ext cx="3009207" cy="3161848"/>
          </a:xfrm>
          <a:prstGeom prst="rect">
            <a:avLst/>
          </a:prstGeom>
        </p:spPr>
      </p:pic>
      <p:sp>
        <p:nvSpPr>
          <p:cNvPr id="9" name="テキスト ボックス 8">
            <a:extLst>
              <a:ext uri="{FF2B5EF4-FFF2-40B4-BE49-F238E27FC236}">
                <a16:creationId xmlns:a16="http://schemas.microsoft.com/office/drawing/2014/main" id="{E83B402C-9F90-7404-3775-AA4A6A7F6D46}"/>
              </a:ext>
            </a:extLst>
          </p:cNvPr>
          <p:cNvSpPr txBox="1"/>
          <p:nvPr/>
        </p:nvSpPr>
        <p:spPr>
          <a:xfrm>
            <a:off x="8490581" y="3580792"/>
            <a:ext cx="388248" cy="369332"/>
          </a:xfrm>
          <a:prstGeom prst="rect">
            <a:avLst/>
          </a:prstGeom>
          <a:noFill/>
        </p:spPr>
        <p:txBody>
          <a:bodyPr wrap="none" rtlCol="0">
            <a:spAutoFit/>
          </a:bodyPr>
          <a:lstStyle/>
          <a:p>
            <a:r>
              <a:rPr lang="en-US" altLang="ja-JP" sz="1800" dirty="0">
                <a:latin typeface="Symbol" pitchFamily="2" charset="2"/>
                <a:ea typeface="Hiragino Sans W4" panose="020B0400000000000000" pitchFamily="34" charset="-128"/>
              </a:rPr>
              <a:t>p</a:t>
            </a:r>
            <a:r>
              <a:rPr lang="en-US" altLang="ja-JP" sz="1800" baseline="30000" dirty="0">
                <a:latin typeface="Symbol" pitchFamily="2" charset="2"/>
                <a:ea typeface="Hiragino Sans W4" panose="020B0400000000000000" pitchFamily="34" charset="-128"/>
              </a:rPr>
              <a:t>0</a:t>
            </a:r>
            <a:endParaRPr lang="en-US" dirty="0"/>
          </a:p>
        </p:txBody>
      </p:sp>
      <p:sp>
        <p:nvSpPr>
          <p:cNvPr id="10" name="テキスト ボックス 9">
            <a:extLst>
              <a:ext uri="{FF2B5EF4-FFF2-40B4-BE49-F238E27FC236}">
                <a16:creationId xmlns:a16="http://schemas.microsoft.com/office/drawing/2014/main" id="{05FEF618-0077-F555-6EED-C0D1359A46E9}"/>
              </a:ext>
            </a:extLst>
          </p:cNvPr>
          <p:cNvSpPr txBox="1"/>
          <p:nvPr/>
        </p:nvSpPr>
        <p:spPr>
          <a:xfrm>
            <a:off x="8510459" y="3805478"/>
            <a:ext cx="324128" cy="369332"/>
          </a:xfrm>
          <a:prstGeom prst="rect">
            <a:avLst/>
          </a:prstGeom>
          <a:noFill/>
        </p:spPr>
        <p:txBody>
          <a:bodyPr wrap="none" rtlCol="0">
            <a:spAutoFit/>
          </a:bodyPr>
          <a:lstStyle/>
          <a:p>
            <a:r>
              <a:rPr lang="en-US" altLang="ja-JP" sz="1800" dirty="0">
                <a:latin typeface="Symbol" pitchFamily="2" charset="2"/>
                <a:ea typeface="Hiragino Sans W4" panose="020B0400000000000000" pitchFamily="34" charset="-128"/>
              </a:rPr>
              <a:t>h</a:t>
            </a:r>
            <a:endParaRPr lang="en-US" dirty="0"/>
          </a:p>
        </p:txBody>
      </p:sp>
      <p:sp>
        <p:nvSpPr>
          <p:cNvPr id="11" name="テキスト ボックス 10">
            <a:extLst>
              <a:ext uri="{FF2B5EF4-FFF2-40B4-BE49-F238E27FC236}">
                <a16:creationId xmlns:a16="http://schemas.microsoft.com/office/drawing/2014/main" id="{D9E5A428-9568-4CE6-D7CA-E5FEB8A16B44}"/>
              </a:ext>
            </a:extLst>
          </p:cNvPr>
          <p:cNvSpPr txBox="1"/>
          <p:nvPr/>
        </p:nvSpPr>
        <p:spPr>
          <a:xfrm>
            <a:off x="8490581" y="4156026"/>
            <a:ext cx="343364" cy="369332"/>
          </a:xfrm>
          <a:prstGeom prst="rect">
            <a:avLst/>
          </a:prstGeom>
          <a:noFill/>
        </p:spPr>
        <p:txBody>
          <a:bodyPr wrap="none" rtlCol="0">
            <a:spAutoFit/>
          </a:bodyPr>
          <a:lstStyle/>
          <a:p>
            <a:r>
              <a:rPr lang="en-US" altLang="ja-JP" dirty="0">
                <a:latin typeface="Symbol" pitchFamily="2" charset="2"/>
                <a:ea typeface="Hiragino Sans W4" panose="020B0400000000000000" pitchFamily="34" charset="-128"/>
              </a:rPr>
              <a:t>w</a:t>
            </a:r>
          </a:p>
        </p:txBody>
      </p:sp>
      <p:sp>
        <p:nvSpPr>
          <p:cNvPr id="14" name="テキスト ボックス 13">
            <a:extLst>
              <a:ext uri="{FF2B5EF4-FFF2-40B4-BE49-F238E27FC236}">
                <a16:creationId xmlns:a16="http://schemas.microsoft.com/office/drawing/2014/main" id="{6A179575-4F98-119B-31A2-2C8BEB53F779}"/>
              </a:ext>
            </a:extLst>
          </p:cNvPr>
          <p:cNvSpPr txBox="1"/>
          <p:nvPr/>
        </p:nvSpPr>
        <p:spPr>
          <a:xfrm>
            <a:off x="8515598" y="4513022"/>
            <a:ext cx="401072" cy="646331"/>
          </a:xfrm>
          <a:prstGeom prst="rect">
            <a:avLst/>
          </a:prstGeom>
          <a:noFill/>
        </p:spPr>
        <p:txBody>
          <a:bodyPr wrap="none" rtlCol="0">
            <a:spAutoFit/>
          </a:bodyPr>
          <a:lstStyle/>
          <a:p>
            <a:r>
              <a:rPr lang="en-US" altLang="ja-JP" sz="1800" dirty="0">
                <a:latin typeface="Symbol" pitchFamily="2" charset="2"/>
                <a:ea typeface="Hiragino Sans W4" panose="020B0400000000000000" pitchFamily="34" charset="-128"/>
              </a:rPr>
              <a:t>h’</a:t>
            </a:r>
          </a:p>
          <a:p>
            <a:endParaRPr lang="en-US" dirty="0"/>
          </a:p>
        </p:txBody>
      </p:sp>
      <p:sp>
        <p:nvSpPr>
          <p:cNvPr id="15" name="テキスト ボックス 14">
            <a:extLst>
              <a:ext uri="{FF2B5EF4-FFF2-40B4-BE49-F238E27FC236}">
                <a16:creationId xmlns:a16="http://schemas.microsoft.com/office/drawing/2014/main" id="{0F6572AA-E1F0-50A1-6949-D4D53646869D}"/>
              </a:ext>
            </a:extLst>
          </p:cNvPr>
          <p:cNvSpPr txBox="1"/>
          <p:nvPr/>
        </p:nvSpPr>
        <p:spPr>
          <a:xfrm>
            <a:off x="8833945" y="4692640"/>
            <a:ext cx="311304" cy="923330"/>
          </a:xfrm>
          <a:prstGeom prst="rect">
            <a:avLst/>
          </a:prstGeom>
          <a:noFill/>
        </p:spPr>
        <p:txBody>
          <a:bodyPr wrap="none" rtlCol="0">
            <a:spAutoFit/>
          </a:bodyPr>
          <a:lstStyle/>
          <a:p>
            <a:r>
              <a:rPr lang="en-US" altLang="ja-JP" sz="1800" dirty="0">
                <a:latin typeface="Symbol" pitchFamily="2" charset="2"/>
                <a:ea typeface="Hiragino Sans W4" panose="020B0400000000000000" pitchFamily="34" charset="-128"/>
              </a:rPr>
              <a:t>r</a:t>
            </a:r>
            <a:endParaRPr lang="en-US" altLang="ja-JP" dirty="0">
              <a:latin typeface="Symbol" pitchFamily="2" charset="2"/>
              <a:ea typeface="Hiragino Sans W4" panose="020B0400000000000000" pitchFamily="34" charset="-128"/>
            </a:endParaRPr>
          </a:p>
          <a:p>
            <a:r>
              <a:rPr lang="en-US" altLang="ja-JP" dirty="0">
                <a:latin typeface="Symbol" pitchFamily="2" charset="2"/>
                <a:ea typeface="Hiragino Sans W4" panose="020B0400000000000000" pitchFamily="34" charset="-128"/>
              </a:rPr>
              <a:t>f</a:t>
            </a:r>
            <a:endParaRPr lang="en-US" altLang="ja-JP" dirty="0"/>
          </a:p>
          <a:p>
            <a:endParaRPr lang="en-US" dirty="0"/>
          </a:p>
        </p:txBody>
      </p:sp>
    </p:spTree>
    <p:extLst>
      <p:ext uri="{BB962C8B-B14F-4D97-AF65-F5344CB8AC3E}">
        <p14:creationId xmlns:p14="http://schemas.microsoft.com/office/powerpoint/2010/main" val="1034482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DCBB81-89E1-F2DF-4953-2FC154C0BFBB}"/>
              </a:ext>
            </a:extLst>
          </p:cNvPr>
          <p:cNvSpPr>
            <a:spLocks noGrp="1"/>
          </p:cNvSpPr>
          <p:nvPr>
            <p:ph type="title"/>
          </p:nvPr>
        </p:nvSpPr>
        <p:spPr/>
        <p:txBody>
          <a:bodyPr/>
          <a:lstStyle/>
          <a:p>
            <a:r>
              <a:rPr lang="en-US" dirty="0" err="1"/>
              <a:t>結果</a:t>
            </a:r>
            <a:endParaRPr lang="en-US" dirty="0"/>
          </a:p>
        </p:txBody>
      </p:sp>
    </p:spTree>
    <p:extLst>
      <p:ext uri="{BB962C8B-B14F-4D97-AF65-F5344CB8AC3E}">
        <p14:creationId xmlns:p14="http://schemas.microsoft.com/office/powerpoint/2010/main" val="641906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C85AE21-CA07-443A-15BA-F710052839A7}"/>
              </a:ext>
            </a:extLst>
          </p:cNvPr>
          <p:cNvSpPr>
            <a:spLocks noGrp="1"/>
          </p:cNvSpPr>
          <p:nvPr>
            <p:ph sz="quarter" idx="10"/>
          </p:nvPr>
        </p:nvSpPr>
        <p:spPr/>
        <p:txBody>
          <a:bodyPr/>
          <a:lstStyle/>
          <a:p>
            <a:r>
              <a:rPr lang="en-US" dirty="0" err="1"/>
              <a:t>直接光子断面積</a:t>
            </a:r>
            <a:endParaRPr lang="en-US" baseline="-25000" dirty="0"/>
          </a:p>
        </p:txBody>
      </p:sp>
      <p:sp>
        <p:nvSpPr>
          <p:cNvPr id="3" name="スライド番号プレースホルダー 2">
            <a:extLst>
              <a:ext uri="{FF2B5EF4-FFF2-40B4-BE49-F238E27FC236}">
                <a16:creationId xmlns:a16="http://schemas.microsoft.com/office/drawing/2014/main" id="{31679A40-C4D8-B6E0-918D-CC11064DFDEB}"/>
              </a:ext>
            </a:extLst>
          </p:cNvPr>
          <p:cNvSpPr>
            <a:spLocks noGrp="1"/>
          </p:cNvSpPr>
          <p:nvPr>
            <p:ph type="sldNum" sz="quarter" idx="4"/>
          </p:nvPr>
        </p:nvSpPr>
        <p:spPr/>
        <p:txBody>
          <a:bodyPr/>
          <a:lstStyle/>
          <a:p>
            <a:fld id="{2066355A-084C-D24E-9AD2-7E4FC41EA627}" type="slidenum">
              <a:rPr lang="en-US" smtClean="0"/>
              <a:pPr/>
              <a:t>48</a:t>
            </a:fld>
            <a:endParaRPr lang="en-US" dirty="0"/>
          </a:p>
        </p:txBody>
      </p:sp>
      <p:sp>
        <p:nvSpPr>
          <p:cNvPr id="4" name="テキスト プレースホルダー 3">
            <a:extLst>
              <a:ext uri="{FF2B5EF4-FFF2-40B4-BE49-F238E27FC236}">
                <a16:creationId xmlns:a16="http://schemas.microsoft.com/office/drawing/2014/main" id="{CC682401-8C23-01B8-0F5A-3396CE3EA98B}"/>
              </a:ext>
            </a:extLst>
          </p:cNvPr>
          <p:cNvSpPr>
            <a:spLocks noGrp="1"/>
          </p:cNvSpPr>
          <p:nvPr>
            <p:ph type="body" sz="quarter" idx="11"/>
          </p:nvPr>
        </p:nvSpPr>
        <p:spPr/>
        <p:txBody>
          <a:bodyPr>
            <a:normAutofit/>
          </a:bodyPr>
          <a:lstStyle/>
          <a:p>
            <a:r>
              <a:rPr lang="en-US" altLang="ja-JP" sz="1800" i="1" dirty="0">
                <a:latin typeface="Hiragino Kaku Gothic Pro W3" panose="020B0300000000000000" pitchFamily="34" charset="-128"/>
                <a:ea typeface="Hiragino Kaku Gothic Pro W3" panose="020B0300000000000000" pitchFamily="34" charset="-128"/>
              </a:rPr>
              <a:t>r</a:t>
            </a:r>
            <a:r>
              <a:rPr lang="ja-JP" altLang="en-US" sz="1800">
                <a:latin typeface="Hiragino Kaku Gothic Pro W3" panose="020B0300000000000000" pitchFamily="34" charset="-128"/>
                <a:ea typeface="Hiragino Kaku Gothic Pro W3" panose="020B0300000000000000" pitchFamily="34" charset="-128"/>
              </a:rPr>
              <a:t>と崩壊光子</a:t>
            </a:r>
            <a:r>
              <a:rPr lang="en-US" altLang="ja-JP" sz="1800" dirty="0" err="1">
                <a:latin typeface="Symbol" pitchFamily="2" charset="2"/>
              </a:rPr>
              <a:t>g</a:t>
            </a:r>
            <a:r>
              <a:rPr lang="en-US" altLang="ja-JP" sz="1800" baseline="-25000" dirty="0" err="1">
                <a:latin typeface="Hiragino Kaku Gothic Pro W3" panose="020B0300000000000000" pitchFamily="34" charset="-128"/>
                <a:ea typeface="Hiragino Kaku Gothic Pro W3" panose="020B0300000000000000" pitchFamily="34" charset="-128"/>
              </a:rPr>
              <a:t>decay</a:t>
            </a:r>
            <a:r>
              <a:rPr lang="ja-JP" altLang="en-US" sz="1800">
                <a:latin typeface="Hiragino Kaku Gothic Pro W3" panose="020B0300000000000000" pitchFamily="34" charset="-128"/>
                <a:ea typeface="Hiragino Kaku Gothic Pro W3" panose="020B0300000000000000" pitchFamily="34" charset="-128"/>
              </a:rPr>
              <a:t>から計算した直接光子</a:t>
            </a:r>
            <a:r>
              <a:rPr lang="en-US" altLang="ja-JP" sz="1800" dirty="0" err="1">
                <a:latin typeface="Symbol" pitchFamily="2" charset="2"/>
              </a:rPr>
              <a:t>g</a:t>
            </a:r>
            <a:r>
              <a:rPr lang="en-US" altLang="ja-JP" sz="1800" baseline="-25000" dirty="0" err="1">
                <a:latin typeface="Hiragino Kaku Gothic Pro W3" panose="020B0300000000000000" pitchFamily="34" charset="-128"/>
                <a:ea typeface="Hiragino Kaku Gothic Pro W3" panose="020B0300000000000000" pitchFamily="34" charset="-128"/>
              </a:rPr>
              <a:t>dir</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87B6793A-3E06-6EA1-C703-29E9B53D57C2}"/>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9" name="図 8">
            <a:extLst>
              <a:ext uri="{FF2B5EF4-FFF2-40B4-BE49-F238E27FC236}">
                <a16:creationId xmlns:a16="http://schemas.microsoft.com/office/drawing/2014/main" id="{550D4F57-5DAC-75D2-D0EC-2BBCFD91CC8B}"/>
              </a:ext>
            </a:extLst>
          </p:cNvPr>
          <p:cNvPicPr>
            <a:picLocks noChangeAspect="1"/>
          </p:cNvPicPr>
          <p:nvPr/>
        </p:nvPicPr>
        <p:blipFill>
          <a:blip r:embed="rId2"/>
          <a:srcRect/>
          <a:stretch/>
        </p:blipFill>
        <p:spPr>
          <a:xfrm>
            <a:off x="7284098" y="950859"/>
            <a:ext cx="3921724" cy="5510131"/>
          </a:xfrm>
          <a:prstGeom prst="rect">
            <a:avLst/>
          </a:prstGeom>
        </p:spPr>
      </p:pic>
      <p:pic>
        <p:nvPicPr>
          <p:cNvPr id="10" name="図 9">
            <a:extLst>
              <a:ext uri="{FF2B5EF4-FFF2-40B4-BE49-F238E27FC236}">
                <a16:creationId xmlns:a16="http://schemas.microsoft.com/office/drawing/2014/main" id="{FD3C450C-8DC6-F550-535C-1FD0122C48BE}"/>
              </a:ext>
            </a:extLst>
          </p:cNvPr>
          <p:cNvPicPr>
            <a:picLocks noChangeAspect="1"/>
          </p:cNvPicPr>
          <p:nvPr/>
        </p:nvPicPr>
        <p:blipFill>
          <a:blip r:embed="rId3"/>
          <a:stretch>
            <a:fillRect/>
          </a:stretch>
        </p:blipFill>
        <p:spPr>
          <a:xfrm>
            <a:off x="2495488" y="1597090"/>
            <a:ext cx="2538132" cy="830279"/>
          </a:xfrm>
          <a:prstGeom prst="rect">
            <a:avLst/>
          </a:prstGeom>
        </p:spPr>
      </p:pic>
    </p:spTree>
    <p:extLst>
      <p:ext uri="{BB962C8B-B14F-4D97-AF65-F5344CB8AC3E}">
        <p14:creationId xmlns:p14="http://schemas.microsoft.com/office/powerpoint/2010/main" val="2274577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F9D23-FEC6-720F-A78F-4D428B1F5FCE}"/>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3916D7C-19D0-9A6F-F506-CDA9F46ED9AB}"/>
              </a:ext>
            </a:extLst>
          </p:cNvPr>
          <p:cNvSpPr>
            <a:spLocks noGrp="1"/>
          </p:cNvSpPr>
          <p:nvPr>
            <p:ph sz="quarter" idx="10"/>
          </p:nvPr>
        </p:nvSpPr>
        <p:spPr/>
        <p:txBody>
          <a:bodyPr/>
          <a:lstStyle/>
          <a:p>
            <a:r>
              <a:rPr lang="en-US" dirty="0" err="1"/>
              <a:t>直接光子</a:t>
            </a:r>
            <a:r>
              <a:rPr lang="en-US" i="1" dirty="0" err="1"/>
              <a:t>p</a:t>
            </a:r>
            <a:r>
              <a:rPr lang="en-US" baseline="-25000" dirty="0" err="1"/>
              <a:t>T</a:t>
            </a:r>
            <a:r>
              <a:rPr lang="en-US" altLang="ja-JP" dirty="0" err="1"/>
              <a:t>分布</a:t>
            </a:r>
            <a:r>
              <a:rPr lang="ja-JP" altLang="en-US"/>
              <a:t>と</a:t>
            </a:r>
            <a:r>
              <a:rPr lang="en-US" altLang="ja-JP" dirty="0"/>
              <a:t>NLO </a:t>
            </a:r>
            <a:r>
              <a:rPr lang="en-US" altLang="ja-JP" dirty="0" err="1"/>
              <a:t>pQCD</a:t>
            </a:r>
            <a:r>
              <a:rPr lang="ja-JP" altLang="en-US"/>
              <a:t>との比較</a:t>
            </a:r>
            <a:endParaRPr lang="en-US" baseline="-25000" dirty="0"/>
          </a:p>
        </p:txBody>
      </p:sp>
      <p:sp>
        <p:nvSpPr>
          <p:cNvPr id="3" name="スライド番号プレースホルダー 2">
            <a:extLst>
              <a:ext uri="{FF2B5EF4-FFF2-40B4-BE49-F238E27FC236}">
                <a16:creationId xmlns:a16="http://schemas.microsoft.com/office/drawing/2014/main" id="{2130A43D-1AC8-502C-C922-681DC7B38A6C}"/>
              </a:ext>
            </a:extLst>
          </p:cNvPr>
          <p:cNvSpPr>
            <a:spLocks noGrp="1"/>
          </p:cNvSpPr>
          <p:nvPr>
            <p:ph type="sldNum" sz="quarter" idx="4"/>
          </p:nvPr>
        </p:nvSpPr>
        <p:spPr/>
        <p:txBody>
          <a:bodyPr/>
          <a:lstStyle/>
          <a:p>
            <a:fld id="{2066355A-084C-D24E-9AD2-7E4FC41EA627}" type="slidenum">
              <a:rPr lang="en-US" smtClean="0"/>
              <a:pPr/>
              <a:t>49</a:t>
            </a:fld>
            <a:endParaRPr lang="en-US" dirty="0"/>
          </a:p>
        </p:txBody>
      </p:sp>
      <p:sp>
        <p:nvSpPr>
          <p:cNvPr id="4" name="テキスト プレースホルダー 3">
            <a:extLst>
              <a:ext uri="{FF2B5EF4-FFF2-40B4-BE49-F238E27FC236}">
                <a16:creationId xmlns:a16="http://schemas.microsoft.com/office/drawing/2014/main" id="{B758822F-1075-94EE-9AE5-A8403FDDA144}"/>
              </a:ext>
            </a:extLst>
          </p:cNvPr>
          <p:cNvSpPr>
            <a:spLocks noGrp="1"/>
          </p:cNvSpPr>
          <p:nvPr>
            <p:ph type="body" sz="quarter" idx="11"/>
          </p:nvPr>
        </p:nvSpPr>
        <p:spPr/>
        <p:txBody>
          <a:bodyPr>
            <a:normAutofit/>
          </a:bodyPr>
          <a:lstStyle/>
          <a:p>
            <a:r>
              <a:rPr lang="en-US" altLang="ja-JP" sz="1800" dirty="0">
                <a:latin typeface="Hiragino Kaku Gothic Pro W3" panose="020B0300000000000000" pitchFamily="34" charset="-128"/>
                <a:ea typeface="Hiragino Kaku Gothic Pro W3" panose="020B0300000000000000" pitchFamily="34" charset="-128"/>
              </a:rPr>
              <a:t>2つの異なるPDFとFF</a:t>
            </a:r>
          </a:p>
          <a:p>
            <a:pPr marL="457200" lvl="1" indent="0">
              <a:buNone/>
            </a:pPr>
            <a:r>
              <a:rPr lang="ja-JP" altLang="en-US" sz="1800">
                <a:latin typeface="Hiragino Kaku Gothic Pro W3" panose="020B0300000000000000" pitchFamily="34" charset="-128"/>
                <a:ea typeface="Hiragino Kaku Gothic Pro W3" panose="020B0300000000000000" pitchFamily="34" charset="-128"/>
              </a:rPr>
              <a:t>一般に低</a:t>
            </a:r>
            <a:r>
              <a:rPr lang="en-US" altLang="ja-JP" sz="1800" dirty="0" err="1">
                <a:latin typeface="Hiragino Kaku Gothic Pro W3" panose="020B0300000000000000" pitchFamily="34" charset="-128"/>
                <a:ea typeface="Hiragino Kaku Gothic Pro W3" panose="020B0300000000000000"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rPr>
              <a:t>T</a:t>
            </a:r>
            <a:r>
              <a:rPr lang="ja-JP" altLang="en-US" sz="1800">
                <a:latin typeface="Hiragino Kaku Gothic Pro W3" panose="020B0300000000000000" pitchFamily="34" charset="-128"/>
                <a:ea typeface="Hiragino Kaku Gothic Pro W3" panose="020B0300000000000000" pitchFamily="34" charset="-128"/>
              </a:rPr>
              <a:t>領域では</a:t>
            </a:r>
            <a:r>
              <a:rPr lang="en-US" altLang="ja-JP" sz="1800" dirty="0">
                <a:latin typeface="Hiragino Kaku Gothic Pro W3" panose="020B0300000000000000" pitchFamily="34" charset="-128"/>
                <a:ea typeface="Hiragino Kaku Gothic Pro W3" panose="020B0300000000000000" pitchFamily="34" charset="-128"/>
              </a:rPr>
              <a:t>scale</a:t>
            </a:r>
            <a:r>
              <a:rPr lang="ja-JP" altLang="en-US" sz="1800">
                <a:latin typeface="Hiragino Kaku Gothic Pro W3" panose="020B0300000000000000" pitchFamily="34" charset="-128"/>
                <a:ea typeface="Hiragino Kaku Gothic Pro W3" panose="020B0300000000000000" pitchFamily="34" charset="-128"/>
              </a:rPr>
              <a:t>の取り方による不定性が大きい</a:t>
            </a:r>
            <a:endParaRPr lang="en-US" altLang="ja-JP" sz="1800" dirty="0">
              <a:latin typeface="Hiragino Kaku Gothic Pro W3" panose="020B0300000000000000" pitchFamily="34" charset="-128"/>
              <a:ea typeface="Hiragino Kaku Gothic Pro W3" panose="020B0300000000000000" pitchFamily="34" charset="-128"/>
            </a:endParaRPr>
          </a:p>
          <a:p>
            <a:pPr marL="457200" lvl="1" indent="0">
              <a:buNone/>
            </a:pPr>
            <a:r>
              <a:rPr lang="en-US" altLang="ja-JP" sz="1800" i="1" dirty="0" err="1">
                <a:latin typeface="Hiragino Kaku Gothic Pro W3" panose="020B0300000000000000" pitchFamily="34" charset="-128"/>
                <a:ea typeface="Hiragino Kaku Gothic Pro W3" panose="020B0300000000000000"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rPr>
              <a:t>T</a:t>
            </a:r>
            <a:r>
              <a:rPr lang="en-US" altLang="ja-JP" sz="1800" baseline="-25000" dirty="0">
                <a:latin typeface="Hiragino Kaku Gothic Pro W3" panose="020B0300000000000000" pitchFamily="34" charset="-128"/>
                <a:ea typeface="Hiragino Kaku Gothic Pro W3" panose="020B0300000000000000" pitchFamily="34" charset="-128"/>
              </a:rPr>
              <a:t> </a:t>
            </a:r>
            <a:r>
              <a:rPr lang="en-US" altLang="ja-JP" sz="1800" dirty="0">
                <a:latin typeface="Hiragino Kaku Gothic Pro W3" panose="020B0300000000000000" pitchFamily="34" charset="-128"/>
                <a:ea typeface="Hiragino Kaku Gothic Pro W3" panose="020B0300000000000000" pitchFamily="34" charset="-128"/>
              </a:rPr>
              <a:t>= 2 GeV/c </a:t>
            </a:r>
            <a:r>
              <a:rPr lang="ja-JP" altLang="en-US" sz="1800">
                <a:latin typeface="Hiragino Kaku Gothic Pro W3" panose="020B0300000000000000" pitchFamily="34" charset="-128"/>
                <a:ea typeface="Hiragino Kaku Gothic Pro W3" panose="020B0300000000000000" pitchFamily="34" charset="-128"/>
              </a:rPr>
              <a:t>まで</a:t>
            </a:r>
            <a:r>
              <a:rPr lang="en-US" altLang="ja-JP" sz="1800" dirty="0">
                <a:latin typeface="Hiragino Kaku Gothic Pro W3" panose="020B0300000000000000" pitchFamily="34" charset="-128"/>
                <a:ea typeface="Hiragino Kaku Gothic Pro W3" panose="020B0300000000000000" pitchFamily="34" charset="-128"/>
              </a:rPr>
              <a:t>stop </a:t>
            </a:r>
            <a:r>
              <a:rPr lang="en-US" altLang="ja-JP" sz="1800" dirty="0">
                <a:solidFill>
                  <a:srgbClr val="0432FF"/>
                </a:solidFill>
                <a:latin typeface="Hiragino Kaku Gothic Pro W3" panose="020B0300000000000000" pitchFamily="34" charset="-128"/>
                <a:ea typeface="Hiragino Kaku Gothic Pro W3" panose="020B0300000000000000" pitchFamily="34" charset="-128"/>
              </a:rPr>
              <a:t>by </a:t>
            </a:r>
            <a:r>
              <a:rPr lang="en-US" altLang="ja-JP" sz="1800" dirty="0" err="1">
                <a:solidFill>
                  <a:srgbClr val="0432FF"/>
                </a:solidFill>
                <a:latin typeface="Hiragino Kaku Gothic Pro W3" panose="020B0300000000000000" pitchFamily="34" charset="-128"/>
                <a:ea typeface="Hiragino Kaku Gothic Pro W3" panose="020B0300000000000000" pitchFamily="34" charset="-128"/>
              </a:rPr>
              <a:t>Wogelsang</a:t>
            </a:r>
            <a:endParaRPr lang="en-US" altLang="ja-JP" sz="1800" dirty="0">
              <a:solidFill>
                <a:srgbClr val="0432FF"/>
              </a:solidFill>
              <a:latin typeface="Hiragino Kaku Gothic Pro W3" panose="020B0300000000000000" pitchFamily="34" charset="-128"/>
              <a:ea typeface="Hiragino Kaku Gothic Pro W3" panose="020B0300000000000000" pitchFamily="34" charset="-128"/>
            </a:endParaRPr>
          </a:p>
          <a:p>
            <a:pPr marL="457200" lvl="1" indent="0">
              <a:buNone/>
            </a:pPr>
            <a:r>
              <a:rPr lang="en-US" altLang="ja-JP" sz="1800" i="1" dirty="0" err="1">
                <a:latin typeface="Hiragino Kaku Gothic Pro W3" panose="020B0300000000000000" pitchFamily="34" charset="-128"/>
                <a:ea typeface="Hiragino Kaku Gothic Pro W3" panose="020B0300000000000000"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rPr>
              <a:t>T</a:t>
            </a:r>
            <a:r>
              <a:rPr lang="en-US" altLang="ja-JP" sz="1800" baseline="-25000" dirty="0">
                <a:latin typeface="Hiragino Kaku Gothic Pro W3" panose="020B0300000000000000" pitchFamily="34" charset="-128"/>
                <a:ea typeface="Hiragino Kaku Gothic Pro W3" panose="020B0300000000000000" pitchFamily="34" charset="-128"/>
              </a:rPr>
              <a:t> </a:t>
            </a:r>
            <a:r>
              <a:rPr lang="en-US" altLang="ja-JP" sz="1800" dirty="0">
                <a:latin typeface="Hiragino Kaku Gothic Pro W3" panose="020B0300000000000000" pitchFamily="34" charset="-128"/>
                <a:ea typeface="Hiragino Kaku Gothic Pro W3" panose="020B0300000000000000" pitchFamily="34" charset="-128"/>
              </a:rPr>
              <a:t>= 2 GeV/c </a:t>
            </a:r>
            <a:r>
              <a:rPr lang="ja-JP" altLang="en-US" sz="1800">
                <a:latin typeface="Hiragino Kaku Gothic Pro W3" panose="020B0300000000000000" pitchFamily="34" charset="-128"/>
                <a:ea typeface="Hiragino Kaku Gothic Pro W3" panose="020B0300000000000000" pitchFamily="34" charset="-128"/>
              </a:rPr>
              <a:t>以下へ外挿</a:t>
            </a:r>
            <a:r>
              <a:rPr lang="en-US" altLang="ja-JP" sz="1800" dirty="0">
                <a:latin typeface="Hiragino Kaku Gothic Pro W3" panose="020B0300000000000000" pitchFamily="34" charset="-128"/>
                <a:ea typeface="Hiragino Kaku Gothic Pro W3" panose="020B0300000000000000" pitchFamily="34" charset="-128"/>
              </a:rPr>
              <a:t>(</a:t>
            </a:r>
            <a:r>
              <a:rPr lang="en-US" altLang="ja-JP" sz="1800" dirty="0" err="1">
                <a:latin typeface="Hiragino Kaku Gothic Pro W3" panose="020B0300000000000000" pitchFamily="34" charset="-128"/>
                <a:ea typeface="Hiragino Kaku Gothic Pro W3" panose="020B0300000000000000" pitchFamily="34" charset="-128"/>
              </a:rPr>
              <a:t>μ</a:t>
            </a:r>
            <a:r>
              <a:rPr lang="en-US" altLang="ja-JP" sz="1800" dirty="0">
                <a:latin typeface="Hiragino Kaku Gothic Pro W3" panose="020B0300000000000000" pitchFamily="34" charset="-128"/>
                <a:ea typeface="Hiragino Kaku Gothic Pro W3" panose="020B0300000000000000" pitchFamily="34" charset="-128"/>
              </a:rPr>
              <a:t> = </a:t>
            </a:r>
            <a:r>
              <a:rPr lang="en-US" altLang="ja-JP" sz="1800" i="1" dirty="0" err="1">
                <a:latin typeface="Hiragino Kaku Gothic Pro W3" panose="020B0300000000000000" pitchFamily="34" charset="-128"/>
                <a:ea typeface="Hiragino Kaku Gothic Pro W3" panose="020B0300000000000000"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rPr>
              <a:t>T</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a:solidFill>
                  <a:srgbClr val="009051"/>
                </a:solidFill>
                <a:latin typeface="Hiragino Kaku Gothic Pro W3" panose="020B0300000000000000" pitchFamily="34" charset="-128"/>
                <a:ea typeface="Hiragino Kaku Gothic Pro W3" panose="020B0300000000000000" pitchFamily="34" charset="-128"/>
              </a:rPr>
              <a:t>by Shen</a:t>
            </a: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Hiragino Kaku Gothic Pro W3" panose="020B0300000000000000" pitchFamily="34" charset="-128"/>
                <a:ea typeface="Hiragino Kaku Gothic Pro W3" panose="020B0300000000000000" pitchFamily="34" charset="-128"/>
              </a:rPr>
              <a:t>PDF</a:t>
            </a:r>
            <a:r>
              <a:rPr lang="ja-JP" altLang="en-US" sz="1800">
                <a:latin typeface="Hiragino Kaku Gothic Pro W3" panose="020B0300000000000000" pitchFamily="34" charset="-128"/>
                <a:ea typeface="Hiragino Kaku Gothic Pro W3" panose="020B0300000000000000" pitchFamily="34" charset="-128"/>
              </a:rPr>
              <a:t>、</a:t>
            </a:r>
            <a:r>
              <a:rPr lang="en-US" altLang="ja-JP" sz="1800" dirty="0">
                <a:latin typeface="Hiragino Kaku Gothic Pro W3" panose="020B0300000000000000" pitchFamily="34" charset="-128"/>
                <a:ea typeface="Hiragino Kaku Gothic Pro W3" panose="020B0300000000000000" pitchFamily="34" charset="-128"/>
              </a:rPr>
              <a:t>FF</a:t>
            </a:r>
            <a:r>
              <a:rPr lang="ja-JP" altLang="en-US" sz="1800">
                <a:latin typeface="Hiragino Kaku Gothic Pro W3" panose="020B0300000000000000" pitchFamily="34" charset="-128"/>
                <a:ea typeface="Hiragino Kaku Gothic Pro W3" panose="020B0300000000000000" pitchFamily="34" charset="-128"/>
              </a:rPr>
              <a:t>が違えど、</a:t>
            </a:r>
            <a:r>
              <a:rPr lang="en-US" altLang="ja-JP" sz="1800" dirty="0">
                <a:latin typeface="Hiragino Kaku Gothic Pro W3" panose="020B0300000000000000" pitchFamily="34" charset="-128"/>
                <a:ea typeface="Hiragino Kaku Gothic Pro W3" panose="020B0300000000000000" pitchFamily="34" charset="-128"/>
              </a:rPr>
              <a:t> 2</a:t>
            </a:r>
            <a:r>
              <a:rPr lang="ja-JP" altLang="en-US" sz="1800">
                <a:latin typeface="Hiragino Kaku Gothic Pro W3" panose="020B0300000000000000" pitchFamily="34" charset="-128"/>
                <a:ea typeface="Hiragino Kaku Gothic Pro W3" panose="020B0300000000000000" pitchFamily="34" charset="-128"/>
              </a:rPr>
              <a:t>つの</a:t>
            </a:r>
            <a:r>
              <a:rPr lang="en-US" altLang="ja-JP" sz="1800" dirty="0" err="1">
                <a:latin typeface="Hiragino Kaku Gothic Pro W3" panose="020B0300000000000000" pitchFamily="34" charset="-128"/>
                <a:ea typeface="Hiragino Kaku Gothic Pro W3" panose="020B0300000000000000" pitchFamily="34" charset="-128"/>
              </a:rPr>
              <a:t>理論</a:t>
            </a:r>
            <a:r>
              <a:rPr lang="ja-JP" altLang="en-US" sz="1800">
                <a:latin typeface="Hiragino Kaku Gothic Pro W3" panose="020B0300000000000000" pitchFamily="34" charset="-128"/>
                <a:ea typeface="Hiragino Kaku Gothic Pro W3" panose="020B0300000000000000" pitchFamily="34" charset="-128"/>
              </a:rPr>
              <a:t>に大きな差はない</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結果</a:t>
            </a:r>
            <a:r>
              <a:rPr lang="en-US" altLang="ja-JP" sz="1800" dirty="0">
                <a:latin typeface="Hiragino Kaku Gothic Pro W3" panose="020B0300000000000000" pitchFamily="34" charset="-128"/>
                <a:ea typeface="Hiragino Kaku Gothic Pro W3" panose="020B0300000000000000" pitchFamily="34" charset="-128"/>
              </a:rPr>
              <a:t>(3 &lt; </a:t>
            </a:r>
            <a:r>
              <a:rPr lang="en-US" altLang="ja-JP" sz="1800" i="1" dirty="0" err="1">
                <a:latin typeface="Hiragino Kaku Gothic Pro W3" panose="020B0300000000000000" pitchFamily="34" charset="-128"/>
                <a:ea typeface="Hiragino Kaku Gothic Pro W3" panose="020B0300000000000000"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rPr>
              <a:t>T</a:t>
            </a:r>
            <a:r>
              <a:rPr lang="en-US" altLang="ja-JP" sz="1800" baseline="-25000" dirty="0">
                <a:latin typeface="Hiragino Kaku Gothic Pro W3" panose="020B0300000000000000" pitchFamily="34" charset="-128"/>
                <a:ea typeface="Hiragino Kaku Gothic Pro W3" panose="020B0300000000000000" pitchFamily="34" charset="-128"/>
              </a:rPr>
              <a:t> </a:t>
            </a:r>
            <a:r>
              <a:rPr lang="en-US" altLang="ja-JP" sz="1800" dirty="0">
                <a:latin typeface="Hiragino Kaku Gothic Pro W3" panose="020B0300000000000000" pitchFamily="34" charset="-128"/>
                <a:ea typeface="Hiragino Kaku Gothic Pro W3" panose="020B0300000000000000" pitchFamily="34" charset="-128"/>
              </a:rPr>
              <a:t>&lt; 6 GeV/c )</a:t>
            </a:r>
            <a:r>
              <a:rPr lang="ja-JP" altLang="en-US" sz="1800">
                <a:latin typeface="Hiragino Kaku Gothic Pro W3" panose="020B0300000000000000" pitchFamily="34" charset="-128"/>
                <a:ea typeface="Hiragino Kaku Gothic Pro W3" panose="020B0300000000000000" pitchFamily="34" charset="-128"/>
              </a:rPr>
              <a:t>は</a:t>
            </a:r>
            <a:r>
              <a:rPr lang="en-US" altLang="ja-JP" sz="1800" dirty="0">
                <a:latin typeface="Hiragino Kaku Gothic Pro W3" panose="020B0300000000000000" pitchFamily="34" charset="-128"/>
                <a:ea typeface="Hiragino Kaku Gothic Pro W3" panose="020B0300000000000000" pitchFamily="34" charset="-128"/>
              </a:rPr>
              <a:t>Theory/Data</a:t>
            </a:r>
            <a:r>
              <a:rPr lang="ja-JP" altLang="en-US" sz="1800">
                <a:latin typeface="Hiragino Kaku Gothic Pro W3" panose="020B0300000000000000" pitchFamily="34" charset="-128"/>
                <a:ea typeface="Hiragino Kaku Gothic Pro W3" panose="020B0300000000000000" pitchFamily="34" charset="-128"/>
              </a:rPr>
              <a:t>がほぼ</a:t>
            </a:r>
            <a:r>
              <a:rPr lang="en-US" altLang="ja-JP" sz="1800" dirty="0">
                <a:latin typeface="Hiragino Kaku Gothic Pro W3" panose="020B0300000000000000" pitchFamily="34" charset="-128"/>
                <a:ea typeface="Hiragino Kaku Gothic Pro W3" panose="020B0300000000000000" pitchFamily="34" charset="-128"/>
              </a:rPr>
              <a:t>1</a:t>
            </a:r>
          </a:p>
          <a:p>
            <a:pPr marL="0" indent="0">
              <a:buNone/>
            </a:pPr>
            <a:r>
              <a:rPr lang="ja-JP" altLang="en-US" sz="1800">
                <a:latin typeface="Hiragino Kaku Gothic Pro W3" panose="020B0300000000000000" pitchFamily="34" charset="-128"/>
                <a:ea typeface="Hiragino Kaku Gothic Pro W3" panose="020B0300000000000000" pitchFamily="34" charset="-128"/>
              </a:rPr>
              <a:t>　</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→結果の妥当性を示す</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i="1" dirty="0" err="1">
                <a:latin typeface="Hiragino Kaku Gothic Pro W3" panose="020B0300000000000000" pitchFamily="34" charset="-128"/>
                <a:ea typeface="Hiragino Kaku Gothic Pro W3" panose="020B0300000000000000"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rPr>
              <a:t>T</a:t>
            </a:r>
            <a:r>
              <a:rPr lang="en-US" altLang="ja-JP" sz="1800" baseline="-25000" dirty="0">
                <a:latin typeface="Hiragino Kaku Gothic Pro W3" panose="020B0300000000000000" pitchFamily="34" charset="-128"/>
                <a:ea typeface="Hiragino Kaku Gothic Pro W3" panose="020B0300000000000000" pitchFamily="34" charset="-128"/>
              </a:rPr>
              <a:t> </a:t>
            </a:r>
            <a:r>
              <a:rPr lang="en-US" altLang="ja-JP" sz="1800" dirty="0">
                <a:latin typeface="Hiragino Kaku Gothic Pro W3" panose="020B0300000000000000" pitchFamily="34" charset="-128"/>
                <a:ea typeface="Hiragino Kaku Gothic Pro W3" panose="020B0300000000000000" pitchFamily="34" charset="-128"/>
              </a:rPr>
              <a:t>&lt; 3 GeV/c</a:t>
            </a:r>
            <a:r>
              <a:rPr lang="ja-JP" altLang="en-US" sz="1800">
                <a:latin typeface="Hiragino Kaku Gothic Pro W3" panose="020B0300000000000000" pitchFamily="34" charset="-128"/>
                <a:ea typeface="Hiragino Kaku Gothic Pro W3" panose="020B0300000000000000" pitchFamily="34" charset="-128"/>
              </a:rPr>
              <a:t>で結果は両方の計算と</a:t>
            </a:r>
            <a:r>
              <a:rPr lang="en-US" altLang="ja-JP" sz="1800" dirty="0" err="1">
                <a:latin typeface="Hiragino Kaku Gothic Pro W3" panose="020B0300000000000000" pitchFamily="34" charset="-128"/>
                <a:ea typeface="Hiragino Kaku Gothic Pro W3" panose="020B0300000000000000" pitchFamily="34" charset="-128"/>
              </a:rPr>
              <a:t>コンシステント</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A0FB0BA7-C33E-C051-8F3D-B2FBA8907746}"/>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6AF8B1A2-8602-D682-0CA6-441F36A46C44}"/>
              </a:ext>
            </a:extLst>
          </p:cNvPr>
          <p:cNvPicPr>
            <a:picLocks noChangeAspect="1"/>
          </p:cNvPicPr>
          <p:nvPr/>
        </p:nvPicPr>
        <p:blipFill>
          <a:blip r:embed="rId2"/>
          <a:srcRect/>
          <a:stretch/>
        </p:blipFill>
        <p:spPr>
          <a:xfrm>
            <a:off x="7284098" y="950859"/>
            <a:ext cx="3921724" cy="5510131"/>
          </a:xfrm>
          <a:prstGeom prst="rect">
            <a:avLst/>
          </a:prstGeom>
        </p:spPr>
      </p:pic>
    </p:spTree>
    <p:extLst>
      <p:ext uri="{BB962C8B-B14F-4D97-AF65-F5344CB8AC3E}">
        <p14:creationId xmlns:p14="http://schemas.microsoft.com/office/powerpoint/2010/main" val="3957029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FBA72-E1F9-6302-E38B-FBEBE69A284E}"/>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B2386DD-1DCE-C31E-55FE-4BB5D606F916}"/>
              </a:ext>
            </a:extLst>
          </p:cNvPr>
          <p:cNvSpPr>
            <a:spLocks noGrp="1"/>
          </p:cNvSpPr>
          <p:nvPr>
            <p:ph sz="quarter" idx="10"/>
          </p:nvPr>
        </p:nvSpPr>
        <p:spPr/>
        <p:txBody>
          <a:bodyPr/>
          <a:lstStyle/>
          <a:p>
            <a:r>
              <a:rPr lang="en-US" altLang="ja-JP" b="1" dirty="0">
                <a:solidFill>
                  <a:srgbClr val="000000"/>
                </a:solidFill>
                <a:effectLst/>
                <a:latin typeface="Helvetica" pitchFamily="2" charset="0"/>
                <a:ea typeface="Hiragino Sans" panose="020B0400000000000000" pitchFamily="34" charset="-128"/>
              </a:rPr>
              <a:t>Quark-Gluon Plasma (QGP)</a:t>
            </a:r>
            <a:endParaRPr lang="ja-JP" altLang="en-US">
              <a:solidFill>
                <a:srgbClr val="000000"/>
              </a:solidFill>
              <a:effectLst/>
              <a:latin typeface="Hiragino Sans" panose="020B0400000000000000" pitchFamily="34" charset="-128"/>
              <a:ea typeface="Hiragino Sans" panose="020B0400000000000000" pitchFamily="34" charset="-128"/>
            </a:endParaRPr>
          </a:p>
          <a:p>
            <a:endParaRPr lang="en-US" dirty="0"/>
          </a:p>
        </p:txBody>
      </p:sp>
      <p:sp>
        <p:nvSpPr>
          <p:cNvPr id="3" name="スライド番号プレースホルダー 2">
            <a:extLst>
              <a:ext uri="{FF2B5EF4-FFF2-40B4-BE49-F238E27FC236}">
                <a16:creationId xmlns:a16="http://schemas.microsoft.com/office/drawing/2014/main" id="{952C0994-F044-AFF1-1790-F6BE539ECA56}"/>
              </a:ext>
            </a:extLst>
          </p:cNvPr>
          <p:cNvSpPr>
            <a:spLocks noGrp="1"/>
          </p:cNvSpPr>
          <p:nvPr>
            <p:ph type="sldNum" sz="quarter" idx="4"/>
          </p:nvPr>
        </p:nvSpPr>
        <p:spPr/>
        <p:txBody>
          <a:bodyPr/>
          <a:lstStyle/>
          <a:p>
            <a:fld id="{2066355A-084C-D24E-9AD2-7E4FC41EA627}" type="slidenum">
              <a:rPr lang="en-US" smtClean="0"/>
              <a:pPr/>
              <a:t>5</a:t>
            </a:fld>
            <a:endParaRPr lang="en-US" dirty="0"/>
          </a:p>
        </p:txBody>
      </p:sp>
      <p:sp>
        <p:nvSpPr>
          <p:cNvPr id="4" name="テキスト プレースホルダー 3">
            <a:extLst>
              <a:ext uri="{FF2B5EF4-FFF2-40B4-BE49-F238E27FC236}">
                <a16:creationId xmlns:a16="http://schemas.microsoft.com/office/drawing/2014/main" id="{839AEA58-10C8-385C-6177-32AF30E951F7}"/>
              </a:ext>
            </a:extLst>
          </p:cNvPr>
          <p:cNvSpPr>
            <a:spLocks noGrp="1"/>
          </p:cNvSpPr>
          <p:nvPr>
            <p:ph type="body" sz="quarter" idx="11"/>
          </p:nvPr>
        </p:nvSpPr>
        <p:spPr>
          <a:xfrm>
            <a:off x="845675" y="4912963"/>
            <a:ext cx="10311730" cy="1175416"/>
          </a:xfrm>
        </p:spPr>
        <p:txBody>
          <a:bodyPr>
            <a:normAutofit/>
          </a:bodyPr>
          <a:lstStyle/>
          <a:p>
            <a:pPr>
              <a:lnSpc>
                <a:spcPct val="150000"/>
              </a:lnSpc>
            </a:pPr>
            <a:r>
              <a:rPr lang="ja-JP" altLang="en-US" sz="2000">
                <a:solidFill>
                  <a:srgbClr val="000000"/>
                </a:solidFill>
                <a:effectLst/>
                <a:latin typeface="Helvetica" pitchFamily="2" charset="0"/>
                <a:ea typeface="Hiragino Sans" panose="020B0400000000000000" pitchFamily="34" charset="-128"/>
              </a:rPr>
              <a:t>高温 </a:t>
            </a:r>
            <a:r>
              <a:rPr lang="en-US" altLang="ja-JP" sz="2000" dirty="0">
                <a:solidFill>
                  <a:srgbClr val="000000"/>
                </a:solidFill>
                <a:effectLst/>
              </a:rPr>
              <a:t>(</a:t>
            </a:r>
            <a:r>
              <a:rPr lang="en-US" altLang="ja-JP" sz="2000" i="1" dirty="0">
                <a:solidFill>
                  <a:srgbClr val="000000"/>
                </a:solidFill>
                <a:effectLst/>
              </a:rPr>
              <a:t>T</a:t>
            </a:r>
            <a:r>
              <a:rPr lang="en-US" altLang="ja-JP" sz="2000" dirty="0">
                <a:solidFill>
                  <a:srgbClr val="000000"/>
                </a:solidFill>
                <a:effectLst/>
              </a:rPr>
              <a:t> = 150 ~ 160 MeV) </a:t>
            </a:r>
            <a:r>
              <a:rPr lang="ja-JP" altLang="en-US" sz="2000">
                <a:solidFill>
                  <a:srgbClr val="000000"/>
                </a:solidFill>
                <a:effectLst/>
              </a:rPr>
              <a:t>で</a:t>
            </a:r>
            <a:r>
              <a:rPr lang="ja-JP" altLang="en-US" sz="2000">
                <a:solidFill>
                  <a:srgbClr val="000000"/>
                </a:solidFill>
                <a:effectLst/>
                <a:latin typeface="Helvetica" pitchFamily="2" charset="0"/>
                <a:ea typeface="Hiragino Sans" panose="020B0400000000000000" pitchFamily="34" charset="-128"/>
              </a:rPr>
              <a:t>実現と予想</a:t>
            </a:r>
            <a:endParaRPr lang="en-US" altLang="ja-JP" sz="2000" dirty="0">
              <a:solidFill>
                <a:srgbClr val="000000"/>
              </a:solidFill>
              <a:latin typeface="Hiragino Sans W4" panose="020B0400000000000000" pitchFamily="34" charset="-128"/>
              <a:ea typeface="Hiragino Sans W4" panose="020B0400000000000000" pitchFamily="34" charset="-128"/>
            </a:endParaRPr>
          </a:p>
          <a:p>
            <a:pPr>
              <a:lnSpc>
                <a:spcPct val="150000"/>
              </a:lnSpc>
            </a:pPr>
            <a:r>
              <a:rPr lang="ja-JP" altLang="en-US" sz="2000">
                <a:solidFill>
                  <a:srgbClr val="000000"/>
                </a:solidFill>
                <a:effectLst/>
                <a:latin typeface="Helvetica" pitchFamily="2" charset="0"/>
                <a:ea typeface="Hiragino Sans" panose="020B0400000000000000" pitchFamily="34" charset="-128"/>
              </a:rPr>
              <a:t>実験的生成手段：高エネルギー重イオン衝突</a:t>
            </a:r>
            <a:r>
              <a:rPr lang="en-US" altLang="ja-JP" sz="2000" dirty="0">
                <a:solidFill>
                  <a:srgbClr val="000000"/>
                </a:solidFill>
                <a:effectLst/>
                <a:latin typeface="Helvetica" pitchFamily="2" charset="0"/>
                <a:ea typeface="Hiragino Sans" panose="020B0400000000000000" pitchFamily="34" charset="-128"/>
              </a:rPr>
              <a:t>(HIC)</a:t>
            </a:r>
            <a:endParaRPr lang="ja-JP" altLang="en-US" sz="2000">
              <a:solidFill>
                <a:srgbClr val="000000"/>
              </a:solidFill>
              <a:effectLst/>
              <a:latin typeface="Helvetica" pitchFamily="2" charset="0"/>
              <a:ea typeface="Hiragino Sans" panose="020B0400000000000000" pitchFamily="34" charset="-128"/>
            </a:endParaRPr>
          </a:p>
        </p:txBody>
      </p:sp>
      <p:sp>
        <p:nvSpPr>
          <p:cNvPr id="5" name="フッター プレースホルダー 4">
            <a:extLst>
              <a:ext uri="{FF2B5EF4-FFF2-40B4-BE49-F238E27FC236}">
                <a16:creationId xmlns:a16="http://schemas.microsoft.com/office/drawing/2014/main" id="{7719C348-A82E-BF53-70C5-2EFE6C0F3761}"/>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grpSp>
        <p:nvGrpSpPr>
          <p:cNvPr id="12" name="グループ化 11">
            <a:extLst>
              <a:ext uri="{FF2B5EF4-FFF2-40B4-BE49-F238E27FC236}">
                <a16:creationId xmlns:a16="http://schemas.microsoft.com/office/drawing/2014/main" id="{A5CF489F-C329-36C8-DA63-C0039F3D7446}"/>
              </a:ext>
            </a:extLst>
          </p:cNvPr>
          <p:cNvGrpSpPr/>
          <p:nvPr/>
        </p:nvGrpSpPr>
        <p:grpSpPr>
          <a:xfrm>
            <a:off x="904427" y="984778"/>
            <a:ext cx="10538184" cy="3095381"/>
            <a:chOff x="2115340" y="1308040"/>
            <a:chExt cx="7772400" cy="2200776"/>
          </a:xfrm>
        </p:grpSpPr>
        <p:pic>
          <p:nvPicPr>
            <p:cNvPr id="6" name="図 5">
              <a:extLst>
                <a:ext uri="{FF2B5EF4-FFF2-40B4-BE49-F238E27FC236}">
                  <a16:creationId xmlns:a16="http://schemas.microsoft.com/office/drawing/2014/main" id="{207E146F-18C5-83F9-5258-38F2F9755245}"/>
                </a:ext>
              </a:extLst>
            </p:cNvPr>
            <p:cNvPicPr>
              <a:picLocks noChangeAspect="1"/>
            </p:cNvPicPr>
            <p:nvPr/>
          </p:nvPicPr>
          <p:blipFill rotWithShape="1">
            <a:blip r:embed="rId2"/>
            <a:srcRect b="19787"/>
            <a:stretch/>
          </p:blipFill>
          <p:spPr>
            <a:xfrm>
              <a:off x="2115340" y="1308040"/>
              <a:ext cx="7772400" cy="2140655"/>
            </a:xfrm>
            <a:prstGeom prst="rect">
              <a:avLst/>
            </a:prstGeom>
          </p:spPr>
        </p:pic>
        <p:cxnSp>
          <p:nvCxnSpPr>
            <p:cNvPr id="10" name="直線矢印コネクタ 9">
              <a:extLst>
                <a:ext uri="{FF2B5EF4-FFF2-40B4-BE49-F238E27FC236}">
                  <a16:creationId xmlns:a16="http://schemas.microsoft.com/office/drawing/2014/main" id="{0ABAAB72-C8D1-2469-7DFE-6A568A9DE1D3}"/>
                </a:ext>
              </a:extLst>
            </p:cNvPr>
            <p:cNvCxnSpPr>
              <a:cxnSpLocks/>
            </p:cNvCxnSpPr>
            <p:nvPr/>
          </p:nvCxnSpPr>
          <p:spPr>
            <a:xfrm>
              <a:off x="2115340" y="3508816"/>
              <a:ext cx="7658052" cy="0"/>
            </a:xfrm>
            <a:prstGeom prst="straightConnector1">
              <a:avLst/>
            </a:prstGeom>
            <a:ln>
              <a:solidFill>
                <a:srgbClr val="002060"/>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13" name="図 12">
            <a:extLst>
              <a:ext uri="{FF2B5EF4-FFF2-40B4-BE49-F238E27FC236}">
                <a16:creationId xmlns:a16="http://schemas.microsoft.com/office/drawing/2014/main" id="{694A8BCA-0155-F59B-D5E1-8C4C4C29FE1D}"/>
              </a:ext>
            </a:extLst>
          </p:cNvPr>
          <p:cNvPicPr>
            <a:picLocks noChangeAspect="1"/>
          </p:cNvPicPr>
          <p:nvPr/>
        </p:nvPicPr>
        <p:blipFill rotWithShape="1">
          <a:blip r:embed="rId2"/>
          <a:srcRect l="-268" t="87346" r="268" b="202"/>
          <a:stretch/>
        </p:blipFill>
        <p:spPr>
          <a:xfrm>
            <a:off x="749389" y="4123754"/>
            <a:ext cx="10538184" cy="467418"/>
          </a:xfrm>
          <a:prstGeom prst="rect">
            <a:avLst/>
          </a:prstGeom>
        </p:spPr>
      </p:pic>
    </p:spTree>
    <p:extLst>
      <p:ext uri="{BB962C8B-B14F-4D97-AF65-F5344CB8AC3E}">
        <p14:creationId xmlns:p14="http://schemas.microsoft.com/office/powerpoint/2010/main" val="487168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B20B7-F868-57F8-362C-CA8AA5FD1960}"/>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A02106C-6AF2-6AF2-F647-8CFBDF2331A5}"/>
              </a:ext>
            </a:extLst>
          </p:cNvPr>
          <p:cNvSpPr>
            <a:spLocks noGrp="1"/>
          </p:cNvSpPr>
          <p:nvPr>
            <p:ph sz="quarter" idx="10"/>
          </p:nvPr>
        </p:nvSpPr>
        <p:spPr/>
        <p:txBody>
          <a:bodyPr/>
          <a:lstStyle/>
          <a:p>
            <a:r>
              <a:rPr lang="en-US" sz="3200" dirty="0" err="1"/>
              <a:t>直接光子</a:t>
            </a:r>
            <a:r>
              <a:rPr lang="en-US" sz="3200" i="1" dirty="0" err="1"/>
              <a:t>p</a:t>
            </a:r>
            <a:r>
              <a:rPr lang="en-US" sz="3200" baseline="-25000" dirty="0" err="1"/>
              <a:t>T</a:t>
            </a:r>
            <a:r>
              <a:rPr lang="en-US" altLang="ja-JP" sz="3200" dirty="0" err="1"/>
              <a:t>分布</a:t>
            </a:r>
            <a:r>
              <a:rPr lang="ja-JP" altLang="en-US" sz="3200"/>
              <a:t>と</a:t>
            </a:r>
            <a:r>
              <a:rPr lang="en-US" altLang="ja-JP" sz="3200" dirty="0"/>
              <a:t>QGP-like</a:t>
            </a:r>
            <a:r>
              <a:rPr lang="ja-JP" altLang="en-US" sz="3200"/>
              <a:t>モデルとの比較</a:t>
            </a:r>
            <a:endParaRPr lang="en-US" sz="3200" baseline="-25000" dirty="0"/>
          </a:p>
        </p:txBody>
      </p:sp>
      <p:sp>
        <p:nvSpPr>
          <p:cNvPr id="3" name="スライド番号プレースホルダー 2">
            <a:extLst>
              <a:ext uri="{FF2B5EF4-FFF2-40B4-BE49-F238E27FC236}">
                <a16:creationId xmlns:a16="http://schemas.microsoft.com/office/drawing/2014/main" id="{A889C2B7-57C3-B173-6D51-E1EFA8492545}"/>
              </a:ext>
            </a:extLst>
          </p:cNvPr>
          <p:cNvSpPr>
            <a:spLocks noGrp="1"/>
          </p:cNvSpPr>
          <p:nvPr>
            <p:ph type="sldNum" sz="quarter" idx="4"/>
          </p:nvPr>
        </p:nvSpPr>
        <p:spPr/>
        <p:txBody>
          <a:bodyPr/>
          <a:lstStyle/>
          <a:p>
            <a:fld id="{2066355A-084C-D24E-9AD2-7E4FC41EA627}" type="slidenum">
              <a:rPr lang="en-US" smtClean="0"/>
              <a:pPr/>
              <a:t>50</a:t>
            </a:fld>
            <a:endParaRPr lang="en-US" dirty="0"/>
          </a:p>
        </p:txBody>
      </p:sp>
      <p:sp>
        <p:nvSpPr>
          <p:cNvPr id="4" name="テキスト プレースホルダー 3">
            <a:extLst>
              <a:ext uri="{FF2B5EF4-FFF2-40B4-BE49-F238E27FC236}">
                <a16:creationId xmlns:a16="http://schemas.microsoft.com/office/drawing/2014/main" id="{E491920E-0785-41A7-F2DF-293814E89571}"/>
              </a:ext>
            </a:extLst>
          </p:cNvPr>
          <p:cNvSpPr>
            <a:spLocks noGrp="1"/>
          </p:cNvSpPr>
          <p:nvPr>
            <p:ph type="body" sz="quarter" idx="11"/>
          </p:nvPr>
        </p:nvSpPr>
        <p:spPr>
          <a:xfrm>
            <a:off x="845675" y="1200354"/>
            <a:ext cx="6558425" cy="4888026"/>
          </a:xfrm>
        </p:spPr>
        <p:txBody>
          <a:bodyPr>
            <a:normAutofit/>
          </a:bodyPr>
          <a:lstStyle/>
          <a:p>
            <a:r>
              <a:rPr lang="en-US" altLang="ja-JP" sz="1800" dirty="0"/>
              <a:t>C. Shen</a:t>
            </a:r>
            <a:r>
              <a:rPr lang="ja-JP" altLang="en-US" sz="1800"/>
              <a:t>は小さい系での</a:t>
            </a:r>
            <a:r>
              <a:rPr lang="en-US" altLang="ja-JP" sz="1800" dirty="0"/>
              <a:t>QGP</a:t>
            </a:r>
            <a:r>
              <a:rPr lang="ja-JP" altLang="en-US" sz="1800"/>
              <a:t>ができているとの予想のもと直接光子を計算</a:t>
            </a:r>
            <a:endParaRPr lang="en-US" altLang="ja-JP" sz="1800" dirty="0"/>
          </a:p>
          <a:p>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2000" dirty="0"/>
              <a:t>NLO </a:t>
            </a:r>
            <a:r>
              <a:rPr lang="en-US" altLang="ja-JP" sz="2000" dirty="0" err="1"/>
              <a:t>pQCD</a:t>
            </a:r>
            <a:r>
              <a:rPr lang="en-US" altLang="ja-JP" sz="2000" dirty="0"/>
              <a:t> </a:t>
            </a:r>
            <a:r>
              <a:rPr lang="en-US" altLang="ja-JP" sz="2000" dirty="0">
                <a:latin typeface="Symbol" pitchFamily="2" charset="2"/>
                <a:ea typeface="Hiragino Sans W4" panose="020B0400000000000000" pitchFamily="34" charset="-128"/>
              </a:rPr>
              <a:t>g</a:t>
            </a:r>
            <a:r>
              <a:rPr lang="en-US" altLang="ja-JP" sz="2000" dirty="0"/>
              <a:t> </a:t>
            </a:r>
            <a:r>
              <a:rPr lang="ja-JP" altLang="en-US" sz="2000"/>
              <a:t>に加えて</a:t>
            </a:r>
            <a:r>
              <a:rPr lang="en-US" altLang="ja-JP" sz="2000" dirty="0"/>
              <a:t>Thermal </a:t>
            </a:r>
            <a:r>
              <a:rPr lang="en-US" altLang="ja-JP" sz="2000" dirty="0">
                <a:latin typeface="Symbol" pitchFamily="2" charset="2"/>
                <a:ea typeface="Hiragino Sans W4" panose="020B0400000000000000" pitchFamily="34" charset="-128"/>
              </a:rPr>
              <a:t>g</a:t>
            </a:r>
            <a:r>
              <a:rPr lang="en-US" altLang="ja-JP" sz="2000" dirty="0"/>
              <a:t> </a:t>
            </a:r>
            <a:r>
              <a:rPr lang="en-US" altLang="ja-JP" sz="2000" dirty="0" err="1"/>
              <a:t>の寄与を考慮</a:t>
            </a:r>
            <a:endParaRPr lang="en-US" altLang="ja-JP" sz="2000" dirty="0"/>
          </a:p>
          <a:p>
            <a:pPr lvl="1"/>
            <a:r>
              <a:rPr lang="en-US" altLang="ja-JP" sz="2000" dirty="0"/>
              <a:t>Total </a:t>
            </a:r>
            <a:r>
              <a:rPr lang="en-US" altLang="ja-JP" sz="2000" dirty="0">
                <a:latin typeface="Symbol" pitchFamily="2" charset="2"/>
                <a:ea typeface="Hiragino Sans W4" panose="020B0400000000000000" pitchFamily="34" charset="-128"/>
              </a:rPr>
              <a:t>g</a:t>
            </a:r>
            <a:r>
              <a:rPr lang="en-US" altLang="ja-JP" sz="2000" dirty="0"/>
              <a:t> </a:t>
            </a:r>
            <a:r>
              <a:rPr lang="en-US" altLang="ja-JP" sz="2000" dirty="0" err="1"/>
              <a:t>は低い</a:t>
            </a:r>
            <a:r>
              <a:rPr lang="en-US" altLang="ja-JP" sz="2000" i="1" dirty="0" err="1"/>
              <a:t>p</a:t>
            </a:r>
            <a:r>
              <a:rPr lang="en-US" altLang="ja-JP" sz="2000" baseline="-25000" dirty="0" err="1"/>
              <a:t>T</a:t>
            </a:r>
            <a:r>
              <a:rPr lang="en-US" altLang="ja-JP" sz="2000" baseline="-25000" dirty="0"/>
              <a:t> </a:t>
            </a:r>
            <a:r>
              <a:rPr lang="en-US" altLang="ja-JP" sz="2000" dirty="0" err="1"/>
              <a:t>領域で改善する方向</a:t>
            </a:r>
            <a:endParaRPr lang="en-US" altLang="ja-JP" sz="2000" dirty="0"/>
          </a:p>
          <a:p>
            <a:endParaRPr lang="en-US" altLang="ja-JP" sz="1800" dirty="0">
              <a:latin typeface="Hiragino Kaku Gothic Pro W3" panose="020B0300000000000000" pitchFamily="34" charset="-128"/>
              <a:ea typeface="Hiragino Kaku Gothic Pro W3" panose="020B0300000000000000" pitchFamily="34" charset="-128"/>
            </a:endParaRPr>
          </a:p>
          <a:p>
            <a:r>
              <a:rPr lang="ja-JP" altLang="en-US" sz="1800"/>
              <a:t>とは言え、</a:t>
            </a:r>
            <a:r>
              <a:rPr lang="en-US" altLang="ja-JP" sz="1800" dirty="0"/>
              <a:t>NLO </a:t>
            </a:r>
            <a:r>
              <a:rPr lang="en-US" altLang="ja-JP" sz="1800" dirty="0" err="1"/>
              <a:t>pQCD</a:t>
            </a:r>
            <a:r>
              <a:rPr lang="en-US" altLang="ja-JP" sz="1800" dirty="0"/>
              <a:t> </a:t>
            </a:r>
            <a:r>
              <a:rPr lang="en-US" altLang="ja-JP" sz="1800" dirty="0">
                <a:latin typeface="Symbol" pitchFamily="2" charset="2"/>
                <a:ea typeface="Hiragino Sans W4" panose="020B0400000000000000" pitchFamily="34" charset="-128"/>
              </a:rPr>
              <a:t>g</a:t>
            </a:r>
            <a:r>
              <a:rPr lang="en-US" altLang="ja-JP" sz="1800" dirty="0"/>
              <a:t> </a:t>
            </a:r>
            <a:r>
              <a:rPr lang="en-US" altLang="ja-JP" sz="1800" dirty="0" err="1"/>
              <a:t>単独の計算に比べ</a:t>
            </a:r>
            <a:r>
              <a:rPr lang="ja-JP" altLang="en-US" sz="1800"/>
              <a:t>て</a:t>
            </a:r>
            <a:r>
              <a:rPr lang="en-US" altLang="ja-JP" sz="1800" dirty="0"/>
              <a:t>Thermal </a:t>
            </a:r>
            <a:r>
              <a:rPr lang="en-US" altLang="ja-JP" sz="1800" dirty="0">
                <a:latin typeface="Symbol" pitchFamily="2" charset="2"/>
                <a:ea typeface="Hiragino Sans W4" panose="020B0400000000000000" pitchFamily="34" charset="-128"/>
              </a:rPr>
              <a:t>g</a:t>
            </a:r>
            <a:r>
              <a:rPr lang="en-US" altLang="ja-JP" sz="1800" dirty="0"/>
              <a:t> </a:t>
            </a:r>
            <a:r>
              <a:rPr lang="ja-JP" altLang="en-US" sz="1800"/>
              <a:t>があった方が優位と言える</a:t>
            </a:r>
            <a:r>
              <a:rPr lang="en-US" altLang="ja-JP" sz="1800" dirty="0" err="1"/>
              <a:t>ほどの感度はない</a:t>
            </a:r>
            <a:endParaRPr lang="en-US" altLang="ja-JP" sz="1400" dirty="0"/>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80FF3241-8E59-587D-62E9-9C6900C6B0A6}"/>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82AE2172-1781-2754-E998-1C9E7202A855}"/>
              </a:ext>
            </a:extLst>
          </p:cNvPr>
          <p:cNvPicPr>
            <a:picLocks noChangeAspect="1"/>
          </p:cNvPicPr>
          <p:nvPr/>
        </p:nvPicPr>
        <p:blipFill>
          <a:blip r:embed="rId2"/>
          <a:srcRect/>
          <a:stretch/>
        </p:blipFill>
        <p:spPr>
          <a:xfrm>
            <a:off x="7284098" y="950859"/>
            <a:ext cx="3921723" cy="5510131"/>
          </a:xfrm>
          <a:prstGeom prst="rect">
            <a:avLst/>
          </a:prstGeom>
        </p:spPr>
      </p:pic>
      <p:cxnSp>
        <p:nvCxnSpPr>
          <p:cNvPr id="7" name="直線コネクタ 6">
            <a:extLst>
              <a:ext uri="{FF2B5EF4-FFF2-40B4-BE49-F238E27FC236}">
                <a16:creationId xmlns:a16="http://schemas.microsoft.com/office/drawing/2014/main" id="{7A091687-C52A-C086-371A-E9F946FC8FB2}"/>
              </a:ext>
            </a:extLst>
          </p:cNvPr>
          <p:cNvCxnSpPr/>
          <p:nvPr/>
        </p:nvCxnSpPr>
        <p:spPr>
          <a:xfrm>
            <a:off x="1168222" y="2509800"/>
            <a:ext cx="1687132" cy="0"/>
          </a:xfrm>
          <a:prstGeom prst="line">
            <a:avLst/>
          </a:prstGeom>
          <a:ln>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C28D3F5E-8BA9-7E84-5555-1EF2CEA1462B}"/>
              </a:ext>
            </a:extLst>
          </p:cNvPr>
          <p:cNvCxnSpPr>
            <a:cxnSpLocks/>
          </p:cNvCxnSpPr>
          <p:nvPr/>
        </p:nvCxnSpPr>
        <p:spPr>
          <a:xfrm>
            <a:off x="3964547" y="2509800"/>
            <a:ext cx="1264276" cy="0"/>
          </a:xfrm>
          <a:prstGeom prst="line">
            <a:avLst/>
          </a:prstGeom>
          <a:ln>
            <a:solidFill>
              <a:srgbClr val="FF40FF"/>
            </a:solidFill>
            <a:prstDash val="sysDash"/>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765FFFB8-2F07-89AB-E762-ADEB53CA1540}"/>
              </a:ext>
            </a:extLst>
          </p:cNvPr>
          <p:cNvCxnSpPr>
            <a:cxnSpLocks/>
          </p:cNvCxnSpPr>
          <p:nvPr/>
        </p:nvCxnSpPr>
        <p:spPr>
          <a:xfrm>
            <a:off x="1591078" y="2890800"/>
            <a:ext cx="936222"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073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CCC7201-0706-FDCD-578C-F2124772010E}"/>
              </a:ext>
            </a:extLst>
          </p:cNvPr>
          <p:cNvSpPr>
            <a:spLocks noGrp="1"/>
          </p:cNvSpPr>
          <p:nvPr>
            <p:ph sz="quarter" idx="10"/>
          </p:nvPr>
        </p:nvSpPr>
        <p:spPr/>
        <p:txBody>
          <a:bodyPr/>
          <a:lstStyle/>
          <a:p>
            <a:r>
              <a:rPr lang="en-US" sz="3200" dirty="0" err="1"/>
              <a:t>直接光子不変収量の比較</a:t>
            </a:r>
            <a:endParaRPr lang="en-US" sz="3200" dirty="0"/>
          </a:p>
        </p:txBody>
      </p:sp>
      <p:sp>
        <p:nvSpPr>
          <p:cNvPr id="3" name="スライド番号プレースホルダー 2">
            <a:extLst>
              <a:ext uri="{FF2B5EF4-FFF2-40B4-BE49-F238E27FC236}">
                <a16:creationId xmlns:a16="http://schemas.microsoft.com/office/drawing/2014/main" id="{FA88541F-97D4-70BF-ED30-6AABD44992EB}"/>
              </a:ext>
            </a:extLst>
          </p:cNvPr>
          <p:cNvSpPr>
            <a:spLocks noGrp="1"/>
          </p:cNvSpPr>
          <p:nvPr>
            <p:ph type="sldNum" sz="quarter" idx="4"/>
          </p:nvPr>
        </p:nvSpPr>
        <p:spPr/>
        <p:txBody>
          <a:bodyPr/>
          <a:lstStyle/>
          <a:p>
            <a:fld id="{2066355A-084C-D24E-9AD2-7E4FC41EA627}" type="slidenum">
              <a:rPr lang="en-US" smtClean="0"/>
              <a:pPr/>
              <a:t>51</a:t>
            </a:fld>
            <a:endParaRPr lang="en-US" dirty="0"/>
          </a:p>
        </p:txBody>
      </p:sp>
      <p:sp>
        <p:nvSpPr>
          <p:cNvPr id="4" name="テキスト プレースホルダー 3">
            <a:extLst>
              <a:ext uri="{FF2B5EF4-FFF2-40B4-BE49-F238E27FC236}">
                <a16:creationId xmlns:a16="http://schemas.microsoft.com/office/drawing/2014/main" id="{79E03470-642F-532E-39F3-9B9129B5B1F0}"/>
              </a:ext>
            </a:extLst>
          </p:cNvPr>
          <p:cNvSpPr>
            <a:spLocks noGrp="1"/>
          </p:cNvSpPr>
          <p:nvPr>
            <p:ph type="body" sz="quarter" idx="11"/>
          </p:nvPr>
        </p:nvSpPr>
        <p:spPr>
          <a:xfrm>
            <a:off x="845675" y="1200354"/>
            <a:ext cx="6126388" cy="4888026"/>
          </a:xfrm>
        </p:spPr>
        <p:txBody>
          <a:bodyPr>
            <a:normAutofit/>
          </a:bodyPr>
          <a:lstStyle/>
          <a:p>
            <a:r>
              <a:rPr lang="en-US" altLang="ja-JP" sz="1800" dirty="0" err="1">
                <a:latin typeface="Hiragino Kaku Gothic Pro W3" panose="020B0300000000000000" pitchFamily="34" charset="-128"/>
                <a:ea typeface="Hiragino Kaku Gothic Pro W3" panose="020B0300000000000000" pitchFamily="34" charset="-128"/>
              </a:rPr>
              <a:t>HM事象</a:t>
            </a:r>
            <a:r>
              <a:rPr lang="ja-JP" altLang="en-US" sz="1800">
                <a:latin typeface="Hiragino Kaku Gothic Pro W3" panose="020B0300000000000000" pitchFamily="34" charset="-128"/>
                <a:ea typeface="Hiragino Kaku Gothic Pro W3" panose="020B0300000000000000" pitchFamily="34" charset="-128"/>
              </a:rPr>
              <a:t>：</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err="1">
                <a:latin typeface="Hiragino Kaku Gothic Pro W3" panose="020B0300000000000000" pitchFamily="34" charset="-128"/>
                <a:ea typeface="Hiragino Kaku Gothic Pro W3" panose="020B0300000000000000" pitchFamily="34" charset="-128"/>
              </a:rPr>
              <a:t>MB事象</a:t>
            </a:r>
            <a:r>
              <a:rPr lang="ja-JP" altLang="en-US" sz="1800">
                <a:latin typeface="Hiragino Kaku Gothic Pro W3" panose="020B0300000000000000" pitchFamily="34" charset="-128"/>
                <a:ea typeface="Hiragino Kaku Gothic Pro W3" panose="020B0300000000000000" pitchFamily="34" charset="-128"/>
              </a:rPr>
              <a:t>の約</a:t>
            </a:r>
            <a:r>
              <a:rPr lang="en-US" altLang="ja-JP" sz="1800" dirty="0">
                <a:latin typeface="Hiragino Kaku Gothic Pro W3" panose="020B0300000000000000" pitchFamily="34" charset="-128"/>
                <a:ea typeface="Hiragino Kaku Gothic Pro W3" panose="020B0300000000000000" pitchFamily="34" charset="-128"/>
              </a:rPr>
              <a:t>5倍</a:t>
            </a:r>
            <a:r>
              <a:rPr lang="ja-JP" altLang="en-US" sz="1800">
                <a:latin typeface="Hiragino Kaku Gothic Pro W3" panose="020B0300000000000000" pitchFamily="34" charset="-128"/>
                <a:ea typeface="Hiragino Kaku Gothic Pro W3" panose="020B0300000000000000" pitchFamily="34" charset="-128"/>
              </a:rPr>
              <a:t>の</a:t>
            </a:r>
            <a:r>
              <a:rPr lang="en-US" altLang="ja-JP" sz="1800" dirty="0" err="1">
                <a:latin typeface="Hiragino Kaku Gothic Pro W3" panose="020B0300000000000000" pitchFamily="34" charset="-128"/>
                <a:ea typeface="Hiragino Kaku Gothic Pro W3" panose="020B0300000000000000" pitchFamily="34" charset="-128"/>
              </a:rPr>
              <a:t>収量</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en-US" altLang="ja-JP" sz="1800" dirty="0" err="1">
                <a:latin typeface="Hiragino Kaku Gothic Pro W3" panose="020B0300000000000000" pitchFamily="34" charset="-128"/>
                <a:ea typeface="Hiragino Kaku Gothic Pro W3" panose="020B0300000000000000" pitchFamily="34" charset="-128"/>
              </a:rPr>
              <a:t>参考として粒子多重度の平均でとった比</a:t>
            </a:r>
            <a:endParaRPr lang="en-US" altLang="ja-JP" sz="1800" dirty="0">
              <a:latin typeface="Hiragino Kaku Gothic Pro W3" panose="020B0300000000000000" pitchFamily="34" charset="-128"/>
              <a:ea typeface="Hiragino Kaku Gothic Pro W3" panose="020B0300000000000000" pitchFamily="34" charset="-128"/>
            </a:endParaRPr>
          </a:p>
          <a:p>
            <a:pPr lvl="1"/>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err="1">
                <a:latin typeface="Hiragino Kaku Gothic Pro W3" panose="020B0300000000000000" pitchFamily="34" charset="-128"/>
                <a:ea typeface="Hiragino Kaku Gothic Pro W3" panose="020B0300000000000000" pitchFamily="34" charset="-128"/>
              </a:rPr>
              <a:t>直接光子</a:t>
            </a:r>
            <a:r>
              <a:rPr lang="ja-JP" altLang="en-US" sz="1800">
                <a:latin typeface="Hiragino Kaku Gothic Pro W3" panose="020B0300000000000000" pitchFamily="34" charset="-128"/>
                <a:ea typeface="Hiragino Kaku Gothic Pro W3" panose="020B0300000000000000" pitchFamily="34" charset="-128"/>
              </a:rPr>
              <a:t>もマルチプリシティ</a:t>
            </a:r>
            <a:r>
              <a:rPr lang="en-US" altLang="ja-JP" sz="1800" dirty="0" err="1">
                <a:latin typeface="Hiragino Kaku Gothic Pro W3" panose="020B0300000000000000" pitchFamily="34" charset="-128"/>
                <a:ea typeface="Hiragino Kaku Gothic Pro W3" panose="020B0300000000000000" pitchFamily="34" charset="-128"/>
              </a:rPr>
              <a:t>依存性を示す</a:t>
            </a:r>
            <a:endParaRPr lang="en-US" altLang="ja-JP"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1F31C89C-50EE-CC4A-9233-F9D99CAB0E52}"/>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3F5F0946-57CF-DC50-D93E-5D026CC099AB}"/>
              </a:ext>
            </a:extLst>
          </p:cNvPr>
          <p:cNvPicPr>
            <a:picLocks noChangeAspect="1"/>
          </p:cNvPicPr>
          <p:nvPr/>
        </p:nvPicPr>
        <p:blipFill>
          <a:blip r:embed="rId2"/>
          <a:stretch>
            <a:fillRect/>
          </a:stretch>
        </p:blipFill>
        <p:spPr>
          <a:xfrm>
            <a:off x="1415737" y="1920168"/>
            <a:ext cx="5344826" cy="534483"/>
          </a:xfrm>
          <a:prstGeom prst="rect">
            <a:avLst/>
          </a:prstGeom>
        </p:spPr>
      </p:pic>
      <p:cxnSp>
        <p:nvCxnSpPr>
          <p:cNvPr id="7" name="直線コネクタ 6">
            <a:extLst>
              <a:ext uri="{FF2B5EF4-FFF2-40B4-BE49-F238E27FC236}">
                <a16:creationId xmlns:a16="http://schemas.microsoft.com/office/drawing/2014/main" id="{5C76F9BA-5AD1-50CE-3F98-B741D426CC0A}"/>
              </a:ext>
            </a:extLst>
          </p:cNvPr>
          <p:cNvCxnSpPr/>
          <p:nvPr/>
        </p:nvCxnSpPr>
        <p:spPr>
          <a:xfrm>
            <a:off x="1484026" y="2384447"/>
            <a:ext cx="5186597" cy="0"/>
          </a:xfrm>
          <a:prstGeom prst="line">
            <a:avLst/>
          </a:prstGeom>
          <a:ln>
            <a:solidFill>
              <a:srgbClr val="7A81FF"/>
            </a:solidFill>
          </a:ln>
          <a:effectLst/>
        </p:spPr>
        <p:style>
          <a:lnRef idx="2">
            <a:schemeClr val="accent1"/>
          </a:lnRef>
          <a:fillRef idx="0">
            <a:schemeClr val="accent1"/>
          </a:fillRef>
          <a:effectRef idx="1">
            <a:schemeClr val="accent1"/>
          </a:effectRef>
          <a:fontRef idx="minor">
            <a:schemeClr val="tx1"/>
          </a:fontRef>
        </p:style>
      </p:cxnSp>
      <p:pic>
        <p:nvPicPr>
          <p:cNvPr id="10" name="図 9">
            <a:extLst>
              <a:ext uri="{FF2B5EF4-FFF2-40B4-BE49-F238E27FC236}">
                <a16:creationId xmlns:a16="http://schemas.microsoft.com/office/drawing/2014/main" id="{D5BF755D-D68A-776A-D161-516280604887}"/>
              </a:ext>
            </a:extLst>
          </p:cNvPr>
          <p:cNvPicPr>
            <a:picLocks noChangeAspect="1"/>
          </p:cNvPicPr>
          <p:nvPr/>
        </p:nvPicPr>
        <p:blipFill>
          <a:blip r:embed="rId3"/>
          <a:stretch>
            <a:fillRect/>
          </a:stretch>
        </p:blipFill>
        <p:spPr>
          <a:xfrm>
            <a:off x="6972063" y="947203"/>
            <a:ext cx="4447109" cy="5394327"/>
          </a:xfrm>
          <a:prstGeom prst="rect">
            <a:avLst/>
          </a:prstGeom>
        </p:spPr>
      </p:pic>
    </p:spTree>
    <p:extLst>
      <p:ext uri="{BB962C8B-B14F-4D97-AF65-F5344CB8AC3E}">
        <p14:creationId xmlns:p14="http://schemas.microsoft.com/office/powerpoint/2010/main" val="3158520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11E65-5CB5-9CBE-FF12-27B9C580927B}"/>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3FF8703-62D0-3541-454A-5642C9838AB0}"/>
              </a:ext>
            </a:extLst>
          </p:cNvPr>
          <p:cNvSpPr>
            <a:spLocks noGrp="1"/>
          </p:cNvSpPr>
          <p:nvPr>
            <p:ph sz="quarter" idx="10"/>
          </p:nvPr>
        </p:nvSpPr>
        <p:spPr/>
        <p:txBody>
          <a:bodyPr/>
          <a:lstStyle/>
          <a:p>
            <a:r>
              <a:rPr lang="en-US" altLang="ja-JP" sz="3200" dirty="0" err="1"/>
              <a:t>HM直接光子</a:t>
            </a:r>
            <a:r>
              <a:rPr lang="en-US" altLang="ja-JP" sz="3200" i="1" dirty="0" err="1"/>
              <a:t>p</a:t>
            </a:r>
            <a:r>
              <a:rPr lang="en-US" altLang="ja-JP" sz="3200" baseline="-25000" dirty="0" err="1"/>
              <a:t>T</a:t>
            </a:r>
            <a:r>
              <a:rPr lang="en-US" altLang="ja-JP" sz="3200" dirty="0" err="1"/>
              <a:t>分布</a:t>
            </a:r>
            <a:r>
              <a:rPr lang="ja-JP" altLang="en-US" sz="3200"/>
              <a:t>と</a:t>
            </a:r>
            <a:r>
              <a:rPr lang="en-US" altLang="ja-JP" sz="3200" dirty="0"/>
              <a:t>NLO </a:t>
            </a:r>
            <a:r>
              <a:rPr lang="en-US" altLang="ja-JP" sz="3200" dirty="0" err="1"/>
              <a:t>pQCD</a:t>
            </a:r>
            <a:r>
              <a:rPr lang="ja-JP" altLang="en-US" sz="3200"/>
              <a:t>との比較</a:t>
            </a:r>
            <a:endParaRPr lang="en-US" altLang="ja-JP" sz="3200" dirty="0"/>
          </a:p>
          <a:p>
            <a:endParaRPr lang="en-US" sz="3200" dirty="0"/>
          </a:p>
        </p:txBody>
      </p:sp>
      <p:sp>
        <p:nvSpPr>
          <p:cNvPr id="3" name="スライド番号プレースホルダー 2">
            <a:extLst>
              <a:ext uri="{FF2B5EF4-FFF2-40B4-BE49-F238E27FC236}">
                <a16:creationId xmlns:a16="http://schemas.microsoft.com/office/drawing/2014/main" id="{14276FDB-3E9D-3868-4CD2-AE0083DA1138}"/>
              </a:ext>
            </a:extLst>
          </p:cNvPr>
          <p:cNvSpPr>
            <a:spLocks noGrp="1"/>
          </p:cNvSpPr>
          <p:nvPr>
            <p:ph type="sldNum" sz="quarter" idx="4"/>
          </p:nvPr>
        </p:nvSpPr>
        <p:spPr/>
        <p:txBody>
          <a:bodyPr/>
          <a:lstStyle/>
          <a:p>
            <a:fld id="{2066355A-084C-D24E-9AD2-7E4FC41EA627}" type="slidenum">
              <a:rPr lang="en-US" smtClean="0"/>
              <a:pPr/>
              <a:t>52</a:t>
            </a:fld>
            <a:endParaRPr lang="en-US" dirty="0"/>
          </a:p>
        </p:txBody>
      </p:sp>
      <p:sp>
        <p:nvSpPr>
          <p:cNvPr id="4" name="テキスト プレースホルダー 3">
            <a:extLst>
              <a:ext uri="{FF2B5EF4-FFF2-40B4-BE49-F238E27FC236}">
                <a16:creationId xmlns:a16="http://schemas.microsoft.com/office/drawing/2014/main" id="{A298E5BD-0FE1-48D9-4ECF-42F75A513CFC}"/>
              </a:ext>
            </a:extLst>
          </p:cNvPr>
          <p:cNvSpPr>
            <a:spLocks noGrp="1"/>
          </p:cNvSpPr>
          <p:nvPr>
            <p:ph type="body" sz="quarter" idx="11"/>
          </p:nvPr>
        </p:nvSpPr>
        <p:spPr>
          <a:xfrm>
            <a:off x="845675" y="1200354"/>
            <a:ext cx="6545725" cy="4888026"/>
          </a:xfrm>
        </p:spPr>
        <p:txBody>
          <a:bodyPr>
            <a:normAutofit/>
          </a:bodyPr>
          <a:lstStyle/>
          <a:p>
            <a:r>
              <a:rPr lang="en-US" altLang="ja-JP" sz="1800" dirty="0">
                <a:solidFill>
                  <a:srgbClr val="C00000"/>
                </a:solidFill>
                <a:latin typeface="Hiragino Kaku Gothic Pro W3" panose="020B0300000000000000" pitchFamily="34" charset="-128"/>
                <a:ea typeface="Hiragino Kaku Gothic Pro W3" panose="020B0300000000000000" pitchFamily="34" charset="-128"/>
              </a:rPr>
              <a:t>HM</a:t>
            </a:r>
            <a:r>
              <a:rPr lang="ja-JP" altLang="en-US" sz="1800">
                <a:solidFill>
                  <a:srgbClr val="C00000"/>
                </a:solidFill>
                <a:latin typeface="Hiragino Kaku Gothic Pro W3" panose="020B0300000000000000" pitchFamily="34" charset="-128"/>
                <a:ea typeface="Hiragino Kaku Gothic Pro W3" panose="020B0300000000000000" pitchFamily="34" charset="-128"/>
              </a:rPr>
              <a:t>事象における</a:t>
            </a:r>
            <a:r>
              <a:rPr lang="en-US" altLang="ja-JP" sz="1800" dirty="0">
                <a:solidFill>
                  <a:srgbClr val="C00000"/>
                </a:solidFill>
                <a:latin typeface="Hiragino Kaku Gothic Pro W3" panose="020B0300000000000000" pitchFamily="34" charset="-128"/>
                <a:ea typeface="Hiragino Kaku Gothic Pro W3" panose="020B0300000000000000" pitchFamily="34" charset="-128"/>
              </a:rPr>
              <a:t>Prompt </a:t>
            </a:r>
            <a:r>
              <a:rPr lang="en-US" altLang="ja-JP" sz="1800" dirty="0">
                <a:solidFill>
                  <a:srgbClr val="C00000"/>
                </a:solidFill>
                <a:latin typeface="Symbol" pitchFamily="2" charset="2"/>
                <a:ea typeface="Hiragino Sans W4" panose="020B0400000000000000" pitchFamily="34" charset="-128"/>
              </a:rPr>
              <a:t>g</a:t>
            </a:r>
            <a:r>
              <a:rPr lang="ja-JP" altLang="en-US" sz="1800">
                <a:solidFill>
                  <a:srgbClr val="C00000"/>
                </a:solidFill>
                <a:latin typeface="Hiragino Kaku Gothic Pro W3" panose="020B0300000000000000" pitchFamily="34" charset="-128"/>
                <a:ea typeface="Hiragino Kaku Gothic Pro W3" panose="020B0300000000000000" pitchFamily="34" charset="-128"/>
              </a:rPr>
              <a:t>の理論計算はない</a:t>
            </a:r>
            <a:r>
              <a:rPr lang="en-US" altLang="ja-JP" sz="1800" dirty="0">
                <a:solidFill>
                  <a:srgbClr val="C00000"/>
                </a:solidFill>
                <a:latin typeface="Hiragino Kaku Gothic Pro W3" panose="020B0300000000000000" pitchFamily="34" charset="-128"/>
                <a:ea typeface="Hiragino Kaku Gothic Pro W3" panose="020B0300000000000000" pitchFamily="34" charset="-128"/>
              </a:rPr>
              <a:t>(</a:t>
            </a:r>
            <a:r>
              <a:rPr lang="ja-JP" altLang="en-US" sz="1800">
                <a:solidFill>
                  <a:srgbClr val="C00000"/>
                </a:solidFill>
                <a:latin typeface="Hiragino Kaku Gothic Pro W3" panose="020B0300000000000000" pitchFamily="34" charset="-128"/>
                <a:ea typeface="Hiragino Kaku Gothic Pro W3" panose="020B0300000000000000" pitchFamily="34" charset="-128"/>
              </a:rPr>
              <a:t>と言われた</a:t>
            </a:r>
            <a:r>
              <a:rPr lang="en-US" altLang="ja-JP" sz="1800" dirty="0">
                <a:solidFill>
                  <a:srgbClr val="C00000"/>
                </a:solidFill>
                <a:latin typeface="Hiragino Kaku Gothic Pro W3" panose="020B0300000000000000" pitchFamily="34" charset="-128"/>
                <a:ea typeface="Hiragino Kaku Gothic Pro W3" panose="020B0300000000000000" pitchFamily="34" charset="-128"/>
              </a:rPr>
              <a:t>)</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→演繹的に手で</a:t>
            </a:r>
            <a:r>
              <a:rPr lang="en-US" altLang="ja-JP" sz="1800" dirty="0">
                <a:latin typeface="Hiragino Kaku Gothic Pro W3" panose="020B0300000000000000" pitchFamily="34" charset="-128"/>
                <a:ea typeface="Hiragino Kaku Gothic Pro W3" panose="020B0300000000000000" pitchFamily="34" charset="-128"/>
              </a:rPr>
              <a:t>scale</a:t>
            </a:r>
            <a:r>
              <a:rPr lang="ja-JP" altLang="en-US" sz="1800">
                <a:latin typeface="Hiragino Kaku Gothic Pro W3" panose="020B0300000000000000" pitchFamily="34" charset="-128"/>
                <a:ea typeface="Hiragino Kaku Gothic Pro W3" panose="020B0300000000000000" pitchFamily="34" charset="-128"/>
              </a:rPr>
              <a:t>する</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ja-JP" altLang="en-US" sz="1800">
                <a:latin typeface="Hiragino Kaku Gothic Pro W3" panose="020B0300000000000000" pitchFamily="34" charset="-128"/>
                <a:ea typeface="Hiragino Kaku Gothic Pro W3" panose="020B0300000000000000" pitchFamily="34" charset="-128"/>
              </a:rPr>
              <a:t>いくつかの方法が考えられるが、ここでは粒子多重度分布の平均でとった比でスケール</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Hiragino Kaku Gothic Pro W3" panose="020B0300000000000000" pitchFamily="34" charset="-128"/>
                <a:ea typeface="Hiragino Kaku Gothic Pro W3" panose="020B0300000000000000" pitchFamily="34" charset="-128"/>
              </a:rPr>
              <a:t>2つのNLO </a:t>
            </a:r>
            <a:r>
              <a:rPr lang="en-US" altLang="ja-JP" sz="1800" dirty="0" err="1">
                <a:latin typeface="Hiragino Kaku Gothic Pro W3" panose="020B0300000000000000" pitchFamily="34" charset="-128"/>
                <a:ea typeface="Hiragino Kaku Gothic Pro W3" panose="020B0300000000000000" pitchFamily="34" charset="-128"/>
              </a:rPr>
              <a:t>pQCD</a:t>
            </a:r>
            <a:r>
              <a:rPr lang="ja-JP" altLang="en-US" sz="1800">
                <a:latin typeface="Hiragino Kaku Gothic Pro W3" panose="020B0300000000000000" pitchFamily="34" charset="-128"/>
                <a:ea typeface="Hiragino Kaku Gothic Pro W3" panose="020B0300000000000000" pitchFamily="34" charset="-128"/>
              </a:rPr>
              <a:t>をそれぞれスケール</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endParaRPr lang="en-US" sz="20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544F79B3-5FA0-D7FF-D639-D51B696C87CB}"/>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A3E9F908-31FE-1EA5-44E5-33C98E987C3C}"/>
              </a:ext>
            </a:extLst>
          </p:cNvPr>
          <p:cNvPicPr>
            <a:picLocks noChangeAspect="1"/>
          </p:cNvPicPr>
          <p:nvPr/>
        </p:nvPicPr>
        <p:blipFill>
          <a:blip r:embed="rId2"/>
          <a:stretch>
            <a:fillRect/>
          </a:stretch>
        </p:blipFill>
        <p:spPr>
          <a:xfrm>
            <a:off x="1443061" y="2521419"/>
            <a:ext cx="5350952" cy="448582"/>
          </a:xfrm>
          <a:prstGeom prst="rect">
            <a:avLst/>
          </a:prstGeom>
        </p:spPr>
      </p:pic>
    </p:spTree>
    <p:extLst>
      <p:ext uri="{BB962C8B-B14F-4D97-AF65-F5344CB8AC3E}">
        <p14:creationId xmlns:p14="http://schemas.microsoft.com/office/powerpoint/2010/main" val="2365561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BBF53-329E-F74B-F8C3-8E008B194C1D}"/>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CCB1649-AA85-9BB9-F60F-33471AC2F3ED}"/>
              </a:ext>
            </a:extLst>
          </p:cNvPr>
          <p:cNvSpPr>
            <a:spLocks noGrp="1"/>
          </p:cNvSpPr>
          <p:nvPr>
            <p:ph sz="quarter" idx="10"/>
          </p:nvPr>
        </p:nvSpPr>
        <p:spPr/>
        <p:txBody>
          <a:bodyPr/>
          <a:lstStyle/>
          <a:p>
            <a:r>
              <a:rPr lang="en-US" altLang="ja-JP" sz="3200" dirty="0" err="1"/>
              <a:t>HM直接光子</a:t>
            </a:r>
            <a:r>
              <a:rPr lang="en-US" altLang="ja-JP" sz="3200" i="1" dirty="0" err="1"/>
              <a:t>p</a:t>
            </a:r>
            <a:r>
              <a:rPr lang="en-US" altLang="ja-JP" sz="3200" baseline="-25000" dirty="0" err="1"/>
              <a:t>T</a:t>
            </a:r>
            <a:r>
              <a:rPr lang="en-US" altLang="ja-JP" sz="3200" dirty="0" err="1"/>
              <a:t>分布</a:t>
            </a:r>
            <a:r>
              <a:rPr lang="ja-JP" altLang="en-US" sz="3200"/>
              <a:t>と</a:t>
            </a:r>
            <a:r>
              <a:rPr lang="en-US" altLang="ja-JP" sz="3200" dirty="0"/>
              <a:t>NLO </a:t>
            </a:r>
            <a:r>
              <a:rPr lang="en-US" altLang="ja-JP" sz="3200" dirty="0" err="1"/>
              <a:t>pQCD</a:t>
            </a:r>
            <a:r>
              <a:rPr lang="ja-JP" altLang="en-US" sz="3200"/>
              <a:t>との比較</a:t>
            </a:r>
            <a:endParaRPr lang="en-US" altLang="ja-JP" sz="3200" dirty="0"/>
          </a:p>
          <a:p>
            <a:endParaRPr lang="en-US" sz="3200" dirty="0"/>
          </a:p>
        </p:txBody>
      </p:sp>
      <p:sp>
        <p:nvSpPr>
          <p:cNvPr id="3" name="スライド番号プレースホルダー 2">
            <a:extLst>
              <a:ext uri="{FF2B5EF4-FFF2-40B4-BE49-F238E27FC236}">
                <a16:creationId xmlns:a16="http://schemas.microsoft.com/office/drawing/2014/main" id="{B6331481-FC63-CFEF-85C3-203DF9458DEE}"/>
              </a:ext>
            </a:extLst>
          </p:cNvPr>
          <p:cNvSpPr>
            <a:spLocks noGrp="1"/>
          </p:cNvSpPr>
          <p:nvPr>
            <p:ph type="sldNum" sz="quarter" idx="4"/>
          </p:nvPr>
        </p:nvSpPr>
        <p:spPr/>
        <p:txBody>
          <a:bodyPr/>
          <a:lstStyle/>
          <a:p>
            <a:fld id="{2066355A-084C-D24E-9AD2-7E4FC41EA627}" type="slidenum">
              <a:rPr lang="en-US" smtClean="0"/>
              <a:pPr/>
              <a:t>53</a:t>
            </a:fld>
            <a:endParaRPr lang="en-US" dirty="0"/>
          </a:p>
        </p:txBody>
      </p:sp>
      <p:sp>
        <p:nvSpPr>
          <p:cNvPr id="4" name="テキスト プレースホルダー 3">
            <a:extLst>
              <a:ext uri="{FF2B5EF4-FFF2-40B4-BE49-F238E27FC236}">
                <a16:creationId xmlns:a16="http://schemas.microsoft.com/office/drawing/2014/main" id="{39EA382D-77C4-0675-4C36-53F309836EC7}"/>
              </a:ext>
            </a:extLst>
          </p:cNvPr>
          <p:cNvSpPr>
            <a:spLocks noGrp="1"/>
          </p:cNvSpPr>
          <p:nvPr>
            <p:ph type="body" sz="quarter" idx="11"/>
          </p:nvPr>
        </p:nvSpPr>
        <p:spPr>
          <a:xfrm>
            <a:off x="845675" y="1200354"/>
            <a:ext cx="6545725" cy="4888026"/>
          </a:xfrm>
        </p:spPr>
        <p:txBody>
          <a:bodyPr>
            <a:normAutofit/>
          </a:bodyPr>
          <a:lstStyle/>
          <a:p>
            <a:r>
              <a:rPr lang="en-US" altLang="ja-JP" sz="1800" dirty="0">
                <a:solidFill>
                  <a:srgbClr val="C00000"/>
                </a:solidFill>
                <a:latin typeface="Hiragino Kaku Gothic Pro W3" panose="020B0300000000000000" pitchFamily="34" charset="-128"/>
                <a:ea typeface="Hiragino Kaku Gothic Pro W3" panose="020B0300000000000000" pitchFamily="34" charset="-128"/>
              </a:rPr>
              <a:t>HM</a:t>
            </a:r>
            <a:r>
              <a:rPr lang="ja-JP" altLang="en-US" sz="1800">
                <a:solidFill>
                  <a:srgbClr val="C00000"/>
                </a:solidFill>
                <a:latin typeface="Hiragino Kaku Gothic Pro W3" panose="020B0300000000000000" pitchFamily="34" charset="-128"/>
                <a:ea typeface="Hiragino Kaku Gothic Pro W3" panose="020B0300000000000000" pitchFamily="34" charset="-128"/>
              </a:rPr>
              <a:t>事象における</a:t>
            </a:r>
            <a:r>
              <a:rPr lang="en-US" altLang="ja-JP" sz="1800" dirty="0">
                <a:solidFill>
                  <a:srgbClr val="C00000"/>
                </a:solidFill>
                <a:latin typeface="Hiragino Kaku Gothic Pro W3" panose="020B0300000000000000" pitchFamily="34" charset="-128"/>
                <a:ea typeface="Hiragino Kaku Gothic Pro W3" panose="020B0300000000000000" pitchFamily="34" charset="-128"/>
              </a:rPr>
              <a:t>Prompt </a:t>
            </a:r>
            <a:r>
              <a:rPr lang="en-US" altLang="ja-JP" sz="1800" dirty="0">
                <a:solidFill>
                  <a:srgbClr val="C00000"/>
                </a:solidFill>
                <a:latin typeface="Symbol" pitchFamily="2" charset="2"/>
                <a:ea typeface="Hiragino Sans W4" panose="020B0400000000000000" pitchFamily="34" charset="-128"/>
              </a:rPr>
              <a:t>g</a:t>
            </a:r>
            <a:r>
              <a:rPr lang="ja-JP" altLang="en-US" sz="1800">
                <a:solidFill>
                  <a:srgbClr val="C00000"/>
                </a:solidFill>
                <a:latin typeface="Hiragino Kaku Gothic Pro W3" panose="020B0300000000000000" pitchFamily="34" charset="-128"/>
                <a:ea typeface="Hiragino Kaku Gothic Pro W3" panose="020B0300000000000000" pitchFamily="34" charset="-128"/>
              </a:rPr>
              <a:t>の理論計算はない</a:t>
            </a:r>
            <a:r>
              <a:rPr lang="en-US" altLang="ja-JP" sz="1800" dirty="0">
                <a:solidFill>
                  <a:srgbClr val="C00000"/>
                </a:solidFill>
                <a:latin typeface="Hiragino Kaku Gothic Pro W3" panose="020B0300000000000000" pitchFamily="34" charset="-128"/>
                <a:ea typeface="Hiragino Kaku Gothic Pro W3" panose="020B0300000000000000" pitchFamily="34" charset="-128"/>
              </a:rPr>
              <a:t>(</a:t>
            </a:r>
            <a:r>
              <a:rPr lang="ja-JP" altLang="en-US" sz="1800">
                <a:solidFill>
                  <a:srgbClr val="C00000"/>
                </a:solidFill>
                <a:latin typeface="Hiragino Kaku Gothic Pro W3" panose="020B0300000000000000" pitchFamily="34" charset="-128"/>
                <a:ea typeface="Hiragino Kaku Gothic Pro W3" panose="020B0300000000000000" pitchFamily="34" charset="-128"/>
              </a:rPr>
              <a:t>と言われた</a:t>
            </a:r>
            <a:r>
              <a:rPr lang="en-US" altLang="ja-JP" sz="1800" dirty="0">
                <a:solidFill>
                  <a:srgbClr val="C00000"/>
                </a:solidFill>
                <a:latin typeface="Hiragino Kaku Gothic Pro W3" panose="020B0300000000000000" pitchFamily="34" charset="-128"/>
                <a:ea typeface="Hiragino Kaku Gothic Pro W3" panose="020B0300000000000000" pitchFamily="34" charset="-128"/>
              </a:rPr>
              <a:t>)</a:t>
            </a:r>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→演繹的に手で</a:t>
            </a:r>
            <a:r>
              <a:rPr lang="en-US" altLang="ja-JP" sz="1800" dirty="0">
                <a:latin typeface="Hiragino Kaku Gothic Pro W3" panose="020B0300000000000000" pitchFamily="34" charset="-128"/>
                <a:ea typeface="Hiragino Kaku Gothic Pro W3" panose="020B0300000000000000" pitchFamily="34" charset="-128"/>
              </a:rPr>
              <a:t>scale</a:t>
            </a:r>
            <a:r>
              <a:rPr lang="ja-JP" altLang="en-US" sz="1800">
                <a:latin typeface="Hiragino Kaku Gothic Pro W3" panose="020B0300000000000000" pitchFamily="34" charset="-128"/>
                <a:ea typeface="Hiragino Kaku Gothic Pro W3" panose="020B0300000000000000" pitchFamily="34" charset="-128"/>
              </a:rPr>
              <a:t>する</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ja-JP" altLang="en-US" sz="1800">
                <a:latin typeface="Hiragino Kaku Gothic Pro W3" panose="020B0300000000000000" pitchFamily="34" charset="-128"/>
                <a:ea typeface="Hiragino Kaku Gothic Pro W3" panose="020B0300000000000000" pitchFamily="34" charset="-128"/>
              </a:rPr>
              <a:t>いくつかの方法が考えられるが、ここでは粒子多重度分布の平均でとった比でスケール</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pPr marL="0" indent="0">
              <a:buNone/>
            </a:pP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a:latin typeface="Hiragino Kaku Gothic Pro W3" panose="020B0300000000000000" pitchFamily="34" charset="-128"/>
                <a:ea typeface="Hiragino Kaku Gothic Pro W3" panose="020B0300000000000000" pitchFamily="34" charset="-128"/>
              </a:rPr>
              <a:t>2つのNLO </a:t>
            </a:r>
            <a:r>
              <a:rPr lang="en-US" altLang="ja-JP" sz="1800" dirty="0" err="1">
                <a:latin typeface="Hiragino Kaku Gothic Pro W3" panose="020B0300000000000000" pitchFamily="34" charset="-128"/>
                <a:ea typeface="Hiragino Kaku Gothic Pro W3" panose="020B0300000000000000" pitchFamily="34" charset="-128"/>
              </a:rPr>
              <a:t>pQCD</a:t>
            </a:r>
            <a:r>
              <a:rPr lang="ja-JP" altLang="en-US" sz="1800">
                <a:latin typeface="Hiragino Kaku Gothic Pro W3" panose="020B0300000000000000" pitchFamily="34" charset="-128"/>
                <a:ea typeface="Hiragino Kaku Gothic Pro W3" panose="020B0300000000000000" pitchFamily="34" charset="-128"/>
              </a:rPr>
              <a:t>をそれぞれスケール</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結果は両方の計算と</a:t>
            </a:r>
            <a:r>
              <a:rPr lang="en-US" altLang="ja-JP" sz="1800" dirty="0" err="1">
                <a:latin typeface="Hiragino Kaku Gothic Pro W3" panose="020B0300000000000000" pitchFamily="34" charset="-128"/>
                <a:ea typeface="Hiragino Kaku Gothic Pro W3" panose="020B0300000000000000" pitchFamily="34" charset="-128"/>
              </a:rPr>
              <a:t>コンシステント</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en-US" altLang="ja-JP" sz="1800" dirty="0">
                <a:latin typeface="Hiragino Kaku Gothic Pro W3" panose="020B0300000000000000" pitchFamily="34" charset="-128"/>
                <a:ea typeface="Hiragino Kaku Gothic Pro W3" panose="020B0300000000000000" pitchFamily="34" charset="-128"/>
              </a:rPr>
              <a:t>(</a:t>
            </a:r>
            <a:r>
              <a:rPr lang="ja-JP" altLang="en-US" sz="1800">
                <a:latin typeface="Hiragino Kaku Gothic Pro W3" panose="020B0300000000000000" pitchFamily="34" charset="-128"/>
                <a:ea typeface="Hiragino Kaku Gothic Pro W3" panose="020B0300000000000000" pitchFamily="34" charset="-128"/>
              </a:rPr>
              <a:t>もし何か言うとすると</a:t>
            </a:r>
            <a:r>
              <a:rPr lang="en-US" altLang="ja-JP" sz="1800" dirty="0">
                <a:latin typeface="Hiragino Kaku Gothic Pro W3" panose="020B0300000000000000" pitchFamily="34" charset="-128"/>
                <a:ea typeface="Hiragino Kaku Gothic Pro W3" panose="020B0300000000000000" pitchFamily="34" charset="-128"/>
              </a:rPr>
              <a:t>)</a:t>
            </a:r>
            <a:r>
              <a:rPr lang="ja-JP" altLang="en-US" sz="1800">
                <a:latin typeface="Hiragino Kaku Gothic Pro W3" panose="020B0300000000000000" pitchFamily="34" charset="-128"/>
                <a:ea typeface="Hiragino Kaku Gothic Pro W3" panose="020B0300000000000000" pitchFamily="34" charset="-128"/>
              </a:rPr>
              <a:t>全体的に過小評価する傾向</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ja-JP" altLang="en-US" sz="1800">
                <a:latin typeface="Hiragino Kaku Gothic Pro W3" panose="020B0300000000000000" pitchFamily="34" charset="-128"/>
                <a:ea typeface="Hiragino Kaku Gothic Pro W3" panose="020B0300000000000000" pitchFamily="34" charset="-128"/>
              </a:rPr>
              <a:t>そもそもスケールがなかったら説明できない</a:t>
            </a:r>
            <a:endParaRPr lang="en-US" altLang="ja-JP" sz="1800" dirty="0">
              <a:latin typeface="Hiragino Kaku Gothic Pro W3" panose="020B0300000000000000" pitchFamily="34" charset="-128"/>
              <a:ea typeface="Hiragino Kaku Gothic Pro W3" panose="020B0300000000000000" pitchFamily="34" charset="-128"/>
            </a:endParaRPr>
          </a:p>
          <a:p>
            <a:endParaRPr lang="en-US" sz="20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794AA69B-0796-3D4D-312F-9B436480D39E}"/>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8" name="図 7">
            <a:extLst>
              <a:ext uri="{FF2B5EF4-FFF2-40B4-BE49-F238E27FC236}">
                <a16:creationId xmlns:a16="http://schemas.microsoft.com/office/drawing/2014/main" id="{8B02421B-B33A-BFB7-D3F2-EBEA2B7FCE12}"/>
              </a:ext>
            </a:extLst>
          </p:cNvPr>
          <p:cNvPicPr>
            <a:picLocks noChangeAspect="1"/>
          </p:cNvPicPr>
          <p:nvPr/>
        </p:nvPicPr>
        <p:blipFill>
          <a:blip r:embed="rId2"/>
          <a:srcRect/>
          <a:stretch/>
        </p:blipFill>
        <p:spPr>
          <a:xfrm>
            <a:off x="7290385" y="950859"/>
            <a:ext cx="3909148" cy="5510131"/>
          </a:xfrm>
          <a:prstGeom prst="rect">
            <a:avLst/>
          </a:prstGeom>
        </p:spPr>
      </p:pic>
      <p:pic>
        <p:nvPicPr>
          <p:cNvPr id="9" name="図 8">
            <a:extLst>
              <a:ext uri="{FF2B5EF4-FFF2-40B4-BE49-F238E27FC236}">
                <a16:creationId xmlns:a16="http://schemas.microsoft.com/office/drawing/2014/main" id="{A6DB4F1D-61B5-5167-FF0D-E8BBB385A255}"/>
              </a:ext>
            </a:extLst>
          </p:cNvPr>
          <p:cNvPicPr>
            <a:picLocks noChangeAspect="1"/>
          </p:cNvPicPr>
          <p:nvPr/>
        </p:nvPicPr>
        <p:blipFill>
          <a:blip r:embed="rId3"/>
          <a:stretch>
            <a:fillRect/>
          </a:stretch>
        </p:blipFill>
        <p:spPr>
          <a:xfrm>
            <a:off x="1443061" y="2521419"/>
            <a:ext cx="5350952" cy="448582"/>
          </a:xfrm>
          <a:prstGeom prst="rect">
            <a:avLst/>
          </a:prstGeom>
        </p:spPr>
      </p:pic>
    </p:spTree>
    <p:extLst>
      <p:ext uri="{BB962C8B-B14F-4D97-AF65-F5344CB8AC3E}">
        <p14:creationId xmlns:p14="http://schemas.microsoft.com/office/powerpoint/2010/main" val="1699765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93E6ADE-A61E-D40E-B8CE-42ECB2276DA6}"/>
              </a:ext>
            </a:extLst>
          </p:cNvPr>
          <p:cNvSpPr>
            <a:spLocks noGrp="1"/>
          </p:cNvSpPr>
          <p:nvPr>
            <p:ph sz="quarter" idx="10"/>
          </p:nvPr>
        </p:nvSpPr>
        <p:spPr/>
        <p:txBody>
          <a:bodyPr/>
          <a:lstStyle/>
          <a:p>
            <a:r>
              <a:rPr lang="en-US" altLang="ja-JP" sz="3200" dirty="0" err="1"/>
              <a:t>HM直接光子</a:t>
            </a:r>
            <a:r>
              <a:rPr lang="en-US" altLang="ja-JP" sz="3200" i="1" dirty="0" err="1"/>
              <a:t>p</a:t>
            </a:r>
            <a:r>
              <a:rPr lang="en-US" altLang="ja-JP" sz="3200" baseline="-25000" dirty="0" err="1"/>
              <a:t>T</a:t>
            </a:r>
            <a:r>
              <a:rPr lang="en-US" altLang="ja-JP" sz="3200" dirty="0" err="1"/>
              <a:t>分布</a:t>
            </a:r>
            <a:r>
              <a:rPr lang="ja-JP" altLang="en-US" sz="3200"/>
              <a:t>と</a:t>
            </a:r>
            <a:r>
              <a:rPr lang="en-US" altLang="ja-JP" sz="3200" dirty="0"/>
              <a:t>QGP-like</a:t>
            </a:r>
            <a:r>
              <a:rPr lang="ja-JP" altLang="en-US" sz="3200"/>
              <a:t>モデルとの比較</a:t>
            </a:r>
            <a:endParaRPr lang="en-US" altLang="ja-JP" sz="3200" dirty="0"/>
          </a:p>
          <a:p>
            <a:endParaRPr lang="en-US" sz="3200" dirty="0"/>
          </a:p>
        </p:txBody>
      </p:sp>
      <p:sp>
        <p:nvSpPr>
          <p:cNvPr id="3" name="スライド番号プレースホルダー 2">
            <a:extLst>
              <a:ext uri="{FF2B5EF4-FFF2-40B4-BE49-F238E27FC236}">
                <a16:creationId xmlns:a16="http://schemas.microsoft.com/office/drawing/2014/main" id="{6F0F475C-A941-CD1F-4ABE-3408C1C47580}"/>
              </a:ext>
            </a:extLst>
          </p:cNvPr>
          <p:cNvSpPr>
            <a:spLocks noGrp="1"/>
          </p:cNvSpPr>
          <p:nvPr>
            <p:ph type="sldNum" sz="quarter" idx="4"/>
          </p:nvPr>
        </p:nvSpPr>
        <p:spPr/>
        <p:txBody>
          <a:bodyPr/>
          <a:lstStyle/>
          <a:p>
            <a:fld id="{2066355A-084C-D24E-9AD2-7E4FC41EA627}" type="slidenum">
              <a:rPr lang="en-US" smtClean="0"/>
              <a:pPr/>
              <a:t>54</a:t>
            </a:fld>
            <a:endParaRPr lang="en-US" dirty="0"/>
          </a:p>
        </p:txBody>
      </p:sp>
      <p:sp>
        <p:nvSpPr>
          <p:cNvPr id="4" name="テキスト プレースホルダー 3">
            <a:extLst>
              <a:ext uri="{FF2B5EF4-FFF2-40B4-BE49-F238E27FC236}">
                <a16:creationId xmlns:a16="http://schemas.microsoft.com/office/drawing/2014/main" id="{05B2ECF3-2A77-802D-F929-2478A7B4C7C8}"/>
              </a:ext>
            </a:extLst>
          </p:cNvPr>
          <p:cNvSpPr>
            <a:spLocks noGrp="1"/>
          </p:cNvSpPr>
          <p:nvPr>
            <p:ph type="body" sz="quarter" idx="11"/>
          </p:nvPr>
        </p:nvSpPr>
        <p:spPr>
          <a:xfrm>
            <a:off x="845675" y="1200354"/>
            <a:ext cx="6317125" cy="4888026"/>
          </a:xfrm>
        </p:spPr>
        <p:txBody>
          <a:bodyPr>
            <a:normAutofit/>
          </a:bodyPr>
          <a:lstStyle/>
          <a:p>
            <a:r>
              <a:rPr lang="ja-JP" altLang="en-US" sz="1800">
                <a:latin typeface="Hiragino Kaku Gothic Pro W3" panose="020B0300000000000000" pitchFamily="34" charset="-128"/>
                <a:ea typeface="Hiragino Kaku Gothic Pro W3" panose="020B0300000000000000" pitchFamily="34" charset="-128"/>
              </a:rPr>
              <a:t>スケールした</a:t>
            </a:r>
            <a:r>
              <a:rPr lang="en-US" altLang="ja-JP" sz="1800" dirty="0" err="1">
                <a:latin typeface="Hiragino Kaku Gothic Pro W3" panose="020B0300000000000000" pitchFamily="34" charset="-128"/>
                <a:ea typeface="Hiragino Kaku Gothic Pro W3" panose="020B0300000000000000" pitchFamily="34" charset="-128"/>
              </a:rPr>
              <a:t>pQCD</a:t>
            </a:r>
            <a:r>
              <a:rPr lang="ja-JP" altLang="en-US" sz="1800">
                <a:latin typeface="Hiragino Kaku Gothic Pro W3" panose="020B0300000000000000" pitchFamily="34" charset="-128"/>
                <a:ea typeface="Hiragino Kaku Gothic Pro W3" panose="020B0300000000000000" pitchFamily="34" charset="-128"/>
              </a:rPr>
              <a:t>と</a:t>
            </a:r>
            <a:r>
              <a:rPr lang="en-US" altLang="ja-JP" sz="1800" dirty="0">
                <a:latin typeface="Hiragino Kaku Gothic Pro W3" panose="020B0300000000000000" pitchFamily="34" charset="-128"/>
                <a:ea typeface="Hiragino Kaku Gothic Pro W3" panose="020B0300000000000000" pitchFamily="34" charset="-128"/>
              </a:rPr>
              <a:t>Shen</a:t>
            </a:r>
            <a:r>
              <a:rPr lang="ja-JP" altLang="en-US" sz="1800">
                <a:latin typeface="Hiragino Kaku Gothic Pro W3" panose="020B0300000000000000" pitchFamily="34" charset="-128"/>
                <a:ea typeface="Hiragino Kaku Gothic Pro W3" panose="020B0300000000000000" pitchFamily="34" charset="-128"/>
              </a:rPr>
              <a:t>の</a:t>
            </a:r>
            <a:r>
              <a:rPr lang="en-US" altLang="ja-JP" sz="1800" dirty="0">
                <a:latin typeface="Hiragino Kaku Gothic Pro W3" panose="020B0300000000000000" pitchFamily="34" charset="-128"/>
                <a:ea typeface="Hiragino Kaku Gothic Pro W3" panose="020B0300000000000000" pitchFamily="34" charset="-128"/>
              </a:rPr>
              <a:t>HM</a:t>
            </a:r>
            <a:r>
              <a:rPr lang="ja-JP" altLang="en-US" sz="1800">
                <a:latin typeface="Hiragino Kaku Gothic Pro W3" panose="020B0300000000000000" pitchFamily="34" charset="-128"/>
                <a:ea typeface="Hiragino Kaku Gothic Pro W3" panose="020B0300000000000000" pitchFamily="34" charset="-128"/>
              </a:rPr>
              <a:t>における</a:t>
            </a:r>
            <a:r>
              <a:rPr lang="en-US" altLang="ja-JP" sz="1800" dirty="0">
                <a:solidFill>
                  <a:srgbClr val="FFC000"/>
                </a:solidFill>
                <a:latin typeface="Hiragino Kaku Gothic Pro W3" panose="020B0300000000000000" pitchFamily="34" charset="-128"/>
                <a:ea typeface="Hiragino Kaku Gothic Pro W3" panose="020B0300000000000000" pitchFamily="34" charset="-128"/>
              </a:rPr>
              <a:t>Thermal </a:t>
            </a:r>
            <a:r>
              <a:rPr lang="en-US" altLang="ja-JP" sz="1800" dirty="0">
                <a:solidFill>
                  <a:srgbClr val="FFC000"/>
                </a:solidFill>
                <a:latin typeface="Symbol" pitchFamily="2" charset="2"/>
                <a:ea typeface="Hiragino Sans W4" panose="020B0400000000000000" pitchFamily="34" charset="-128"/>
              </a:rPr>
              <a:t>g</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err="1">
                <a:latin typeface="Hiragino Kaku Gothic Pro W3" panose="020B0300000000000000" pitchFamily="34" charset="-128"/>
                <a:ea typeface="Hiragino Kaku Gothic Pro W3" panose="020B0300000000000000" pitchFamily="34" charset="-128"/>
              </a:rPr>
              <a:t>の寄与を考慮</a:t>
            </a:r>
            <a:r>
              <a:rPr lang="ja-JP" altLang="en-US" sz="1800">
                <a:latin typeface="Hiragino Kaku Gothic Pro W3" panose="020B0300000000000000" pitchFamily="34" charset="-128"/>
                <a:ea typeface="Hiragino Kaku Gothic Pro W3" panose="020B0300000000000000" pitchFamily="34" charset="-128"/>
              </a:rPr>
              <a:t>した</a:t>
            </a:r>
            <a:r>
              <a:rPr lang="en-US" altLang="ja-JP" sz="1800" dirty="0">
                <a:solidFill>
                  <a:schemeClr val="accent1">
                    <a:lumMod val="60000"/>
                    <a:lumOff val="40000"/>
                  </a:schemeClr>
                </a:solidFill>
                <a:latin typeface="Hiragino Kaku Gothic Pro W3" panose="020B0300000000000000" pitchFamily="34" charset="-128"/>
                <a:ea typeface="Hiragino Kaku Gothic Pro W3" panose="020B0300000000000000" pitchFamily="34" charset="-128"/>
              </a:rPr>
              <a:t>Total </a:t>
            </a:r>
            <a:r>
              <a:rPr lang="en-US" altLang="ja-JP" sz="1800" dirty="0">
                <a:solidFill>
                  <a:srgbClr val="C00000"/>
                </a:solidFill>
                <a:latin typeface="Symbol" pitchFamily="2" charset="2"/>
                <a:ea typeface="Hiragino Sans W4" panose="020B0400000000000000" pitchFamily="34" charset="-128"/>
              </a:rPr>
              <a:t>g</a:t>
            </a:r>
            <a:r>
              <a:rPr lang="en-US" altLang="ja-JP" sz="1800" dirty="0">
                <a:latin typeface="Hiragino Kaku Gothic Pro W3" panose="020B0300000000000000" pitchFamily="34" charset="-128"/>
                <a:ea typeface="Hiragino Kaku Gothic Pro W3" panose="020B0300000000000000" pitchFamily="34" charset="-128"/>
              </a:rPr>
              <a:t> </a:t>
            </a:r>
            <a:r>
              <a:rPr lang="ja-JP" altLang="en-US" sz="1800">
                <a:latin typeface="Hiragino Kaku Gothic Pro W3" panose="020B0300000000000000" pitchFamily="34" charset="-128"/>
                <a:ea typeface="Hiragino Kaku Gothic Pro W3" panose="020B0300000000000000" pitchFamily="34" charset="-128"/>
              </a:rPr>
              <a:t>と比較</a:t>
            </a:r>
            <a:endParaRPr lang="en-US" altLang="ja-JP" sz="1800" dirty="0">
              <a:latin typeface="Hiragino Kaku Gothic Pro W3" panose="020B0300000000000000" pitchFamily="34" charset="-128"/>
              <a:ea typeface="Hiragino Kaku Gothic Pro W3" panose="020B0300000000000000" pitchFamily="34" charset="-128"/>
            </a:endParaRPr>
          </a:p>
          <a:p>
            <a:endParaRPr lang="en-US" altLang="ja-JP" sz="1800" dirty="0">
              <a:latin typeface="Hiragino Kaku Gothic Pro W3" panose="020B0300000000000000" pitchFamily="34" charset="-128"/>
              <a:ea typeface="Hiragino Kaku Gothic Pro W3" panose="020B0300000000000000" pitchFamily="34" charset="-128"/>
            </a:endParaRPr>
          </a:p>
          <a:p>
            <a:r>
              <a:rPr lang="ja-JP" altLang="en-US" sz="1800">
                <a:latin typeface="Hiragino Kaku Gothic Pro W3" panose="020B0300000000000000" pitchFamily="34" charset="-128"/>
                <a:ea typeface="Hiragino Kaku Gothic Pro W3" panose="020B0300000000000000" pitchFamily="34" charset="-128"/>
              </a:rPr>
              <a:t>結果の記述を</a:t>
            </a:r>
            <a:r>
              <a:rPr lang="en-US" altLang="ja-JP" sz="1800" dirty="0" err="1">
                <a:latin typeface="Hiragino Kaku Gothic Pro W3" panose="020B0300000000000000" pitchFamily="34" charset="-128"/>
                <a:ea typeface="Hiragino Kaku Gothic Pro W3" panose="020B0300000000000000" pitchFamily="34" charset="-128"/>
              </a:rPr>
              <a:t>改善</a:t>
            </a:r>
            <a:r>
              <a:rPr lang="ja-JP" altLang="en-US" sz="1800">
                <a:latin typeface="Hiragino Kaku Gothic Pro W3" panose="020B0300000000000000" pitchFamily="34" charset="-128"/>
                <a:ea typeface="Hiragino Kaku Gothic Pro W3" panose="020B0300000000000000" pitchFamily="34" charset="-128"/>
              </a:rPr>
              <a:t>する傾向にある</a:t>
            </a:r>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CF3F850D-62D3-87B1-6A54-16C799AD346F}"/>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069C709D-F233-01D1-8961-CA21C3A67E13}"/>
              </a:ext>
            </a:extLst>
          </p:cNvPr>
          <p:cNvPicPr>
            <a:picLocks noChangeAspect="1"/>
          </p:cNvPicPr>
          <p:nvPr/>
        </p:nvPicPr>
        <p:blipFill>
          <a:blip r:embed="rId2"/>
          <a:srcRect/>
          <a:stretch/>
        </p:blipFill>
        <p:spPr>
          <a:xfrm>
            <a:off x="7290385" y="950859"/>
            <a:ext cx="3909148" cy="5510130"/>
          </a:xfrm>
          <a:prstGeom prst="rect">
            <a:avLst/>
          </a:prstGeom>
        </p:spPr>
      </p:pic>
    </p:spTree>
    <p:extLst>
      <p:ext uri="{BB962C8B-B14F-4D97-AF65-F5344CB8AC3E}">
        <p14:creationId xmlns:p14="http://schemas.microsoft.com/office/powerpoint/2010/main" val="1487977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71C8D1F-7EDA-9831-0250-ACA444E22D42}"/>
              </a:ext>
            </a:extLst>
          </p:cNvPr>
          <p:cNvSpPr>
            <a:spLocks noGrp="1"/>
          </p:cNvSpPr>
          <p:nvPr>
            <p:ph sz="quarter" idx="10"/>
          </p:nvPr>
        </p:nvSpPr>
        <p:spPr/>
        <p:txBody>
          <a:bodyPr/>
          <a:lstStyle/>
          <a:p>
            <a:r>
              <a:rPr lang="en-US" altLang="ja-JP" sz="3200" dirty="0" err="1"/>
              <a:t>積分光子収量</a:t>
            </a:r>
            <a:r>
              <a:rPr lang="en-US" altLang="ja-JP" sz="3200" dirty="0"/>
              <a:t> vs </a:t>
            </a:r>
            <a:r>
              <a:rPr lang="en-US" altLang="ja-JP" sz="3200" dirty="0" err="1"/>
              <a:t>粒子多重度d</a:t>
            </a:r>
            <a:r>
              <a:rPr lang="en-US" altLang="ja-JP" sz="3200" i="1" dirty="0" err="1"/>
              <a:t>N</a:t>
            </a:r>
            <a:r>
              <a:rPr lang="en-US" altLang="ja-JP" sz="3200" baseline="-25000" dirty="0" err="1"/>
              <a:t>ch</a:t>
            </a:r>
            <a:r>
              <a:rPr lang="en-US" altLang="ja-JP" sz="3200" dirty="0"/>
              <a:t>/d</a:t>
            </a:r>
            <a:r>
              <a:rPr lang="en-US" altLang="ja-JP" sz="3200" i="1" dirty="0">
                <a:latin typeface="Symbol" pitchFamily="2" charset="2"/>
              </a:rPr>
              <a:t>h</a:t>
            </a:r>
            <a:endParaRPr lang="en-US" sz="3200" dirty="0"/>
          </a:p>
        </p:txBody>
      </p:sp>
      <p:sp>
        <p:nvSpPr>
          <p:cNvPr id="3" name="スライド番号プレースホルダー 2">
            <a:extLst>
              <a:ext uri="{FF2B5EF4-FFF2-40B4-BE49-F238E27FC236}">
                <a16:creationId xmlns:a16="http://schemas.microsoft.com/office/drawing/2014/main" id="{41CCBE7D-564E-ABA7-98FA-F0AE535F4D70}"/>
              </a:ext>
            </a:extLst>
          </p:cNvPr>
          <p:cNvSpPr>
            <a:spLocks noGrp="1"/>
          </p:cNvSpPr>
          <p:nvPr>
            <p:ph type="sldNum" sz="quarter" idx="4"/>
          </p:nvPr>
        </p:nvSpPr>
        <p:spPr/>
        <p:txBody>
          <a:bodyPr/>
          <a:lstStyle/>
          <a:p>
            <a:fld id="{2066355A-084C-D24E-9AD2-7E4FC41EA627}" type="slidenum">
              <a:rPr lang="en-US" smtClean="0"/>
              <a:pPr/>
              <a:t>55</a:t>
            </a:fld>
            <a:endParaRPr lang="en-US" dirty="0"/>
          </a:p>
        </p:txBody>
      </p:sp>
      <p:sp>
        <p:nvSpPr>
          <p:cNvPr id="4" name="テキスト プレースホルダー 3">
            <a:extLst>
              <a:ext uri="{FF2B5EF4-FFF2-40B4-BE49-F238E27FC236}">
                <a16:creationId xmlns:a16="http://schemas.microsoft.com/office/drawing/2014/main" id="{C00AF18E-6E6D-6468-8436-C04CB80DB65A}"/>
              </a:ext>
            </a:extLst>
          </p:cNvPr>
          <p:cNvSpPr>
            <a:spLocks noGrp="1"/>
          </p:cNvSpPr>
          <p:nvPr>
            <p:ph type="body" sz="quarter" idx="11"/>
          </p:nvPr>
        </p:nvSpPr>
        <p:spPr>
          <a:xfrm>
            <a:off x="845675" y="1200354"/>
            <a:ext cx="5673290" cy="4888026"/>
          </a:xfrm>
        </p:spPr>
        <p:txBody>
          <a:bodyPr>
            <a:normAutofit/>
          </a:bodyPr>
          <a:lstStyle/>
          <a:p>
            <a:pPr>
              <a:lnSpc>
                <a:spcPct val="150000"/>
              </a:lnSpc>
            </a:pPr>
            <a:r>
              <a:rPr lang="en-US" altLang="ja-JP" sz="1600" dirty="0">
                <a:latin typeface="Hiragino Kaku Gothic Pro W3" panose="020B0300000000000000" pitchFamily="34" charset="-128"/>
                <a:ea typeface="Hiragino Kaku Gothic Pro W3" panose="020B0300000000000000" pitchFamily="34" charset="-128"/>
              </a:rPr>
              <a:t>熱光子生成に敏感な1&lt; </a:t>
            </a:r>
            <a:r>
              <a:rPr lang="en-US" altLang="ja-JP" sz="1600" dirty="0" err="1">
                <a:latin typeface="Hiragino Kaku Gothic Pro W3" panose="020B0300000000000000" pitchFamily="34" charset="-128"/>
                <a:ea typeface="Hiragino Kaku Gothic Pro W3" panose="020B0300000000000000" pitchFamily="34" charset="-128"/>
              </a:rPr>
              <a:t>p</a:t>
            </a:r>
            <a:r>
              <a:rPr lang="en-US" altLang="ja-JP" sz="1600" baseline="-25000" dirty="0" err="1">
                <a:latin typeface="Hiragino Kaku Gothic Pro W3" panose="020B0300000000000000" pitchFamily="34" charset="-128"/>
                <a:ea typeface="Hiragino Kaku Gothic Pro W3" panose="020B0300000000000000" pitchFamily="34" charset="-128"/>
              </a:rPr>
              <a:t>T</a:t>
            </a:r>
            <a:r>
              <a:rPr lang="en-US" altLang="ja-JP" sz="1600" dirty="0">
                <a:latin typeface="Hiragino Kaku Gothic Pro W3" panose="020B0300000000000000" pitchFamily="34" charset="-128"/>
                <a:ea typeface="Hiragino Kaku Gothic Pro W3" panose="020B0300000000000000" pitchFamily="34" charset="-128"/>
              </a:rPr>
              <a:t> &lt; 3 GeV/</a:t>
            </a:r>
            <a:r>
              <a:rPr lang="en-US" altLang="ja-JP" sz="1600" dirty="0" err="1">
                <a:latin typeface="Hiragino Kaku Gothic Pro W3" panose="020B0300000000000000" pitchFamily="34" charset="-128"/>
                <a:ea typeface="Hiragino Kaku Gothic Pro W3" panose="020B0300000000000000" pitchFamily="34" charset="-128"/>
              </a:rPr>
              <a:t>cで積分</a:t>
            </a:r>
            <a:endParaRPr lang="en-US" altLang="ja-JP" sz="1600" dirty="0">
              <a:latin typeface="Hiragino Kaku Gothic Pro W3" panose="020B0300000000000000" pitchFamily="34" charset="-128"/>
              <a:ea typeface="Hiragino Kaku Gothic Pro W3" panose="020B0300000000000000" pitchFamily="34" charset="-128"/>
            </a:endParaRPr>
          </a:p>
          <a:p>
            <a:pPr>
              <a:lnSpc>
                <a:spcPct val="150000"/>
              </a:lnSpc>
            </a:pPr>
            <a:r>
              <a:rPr lang="ja-JP" altLang="en-US" sz="1600">
                <a:latin typeface="Hiragino Kaku Gothic Pro W3" panose="020B0300000000000000" pitchFamily="34" charset="-128"/>
                <a:ea typeface="Hiragino Kaku Gothic Pro W3" panose="020B0300000000000000" pitchFamily="34" charset="-128"/>
              </a:rPr>
              <a:t>収量は</a:t>
            </a:r>
            <a:r>
              <a:rPr lang="en-US" altLang="ja-JP" sz="1600" dirty="0">
                <a:latin typeface="Hiragino Kaku Gothic Pro W3" panose="020B0300000000000000" pitchFamily="34" charset="-128"/>
                <a:ea typeface="Hiragino Kaku Gothic Pro W3" panose="020B0300000000000000" pitchFamily="34" charset="-128"/>
              </a:rPr>
              <a:t>1</a:t>
            </a:r>
            <a:r>
              <a:rPr lang="ja-JP" altLang="en-US" sz="1600">
                <a:latin typeface="Hiragino Kaku Gothic Pro W3" panose="020B0300000000000000" pitchFamily="34" charset="-128"/>
                <a:ea typeface="Hiragino Kaku Gothic Pro W3" panose="020B0300000000000000" pitchFamily="34" charset="-128"/>
              </a:rPr>
              <a:t>点目</a:t>
            </a:r>
            <a:r>
              <a:rPr lang="en-US" altLang="ja-JP" sz="1600" dirty="0">
                <a:latin typeface="Hiragino Kaku Gothic Pro W3" panose="020B0300000000000000" pitchFamily="34" charset="-128"/>
                <a:ea typeface="Hiragino Kaku Gothic Pro W3" panose="020B0300000000000000" pitchFamily="34" charset="-128"/>
              </a:rPr>
              <a:t>(1&lt; </a:t>
            </a:r>
            <a:r>
              <a:rPr lang="en-US" altLang="ja-JP" sz="1600" dirty="0" err="1">
                <a:latin typeface="Hiragino Kaku Gothic Pro W3" panose="020B0300000000000000" pitchFamily="34" charset="-128"/>
                <a:ea typeface="Hiragino Kaku Gothic Pro W3" panose="020B0300000000000000" pitchFamily="34" charset="-128"/>
              </a:rPr>
              <a:t>p</a:t>
            </a:r>
            <a:r>
              <a:rPr lang="en-US" altLang="ja-JP" sz="1600" baseline="-25000" dirty="0" err="1">
                <a:latin typeface="Hiragino Kaku Gothic Pro W3" panose="020B0300000000000000" pitchFamily="34" charset="-128"/>
                <a:ea typeface="Hiragino Kaku Gothic Pro W3" panose="020B0300000000000000" pitchFamily="34" charset="-128"/>
              </a:rPr>
              <a:t>T</a:t>
            </a:r>
            <a:r>
              <a:rPr lang="en-US" altLang="ja-JP" sz="1600" dirty="0">
                <a:latin typeface="Hiragino Kaku Gothic Pro W3" panose="020B0300000000000000" pitchFamily="34" charset="-128"/>
                <a:ea typeface="Hiragino Kaku Gothic Pro W3" panose="020B0300000000000000" pitchFamily="34" charset="-128"/>
              </a:rPr>
              <a:t> &lt; 2 GeV/c)</a:t>
            </a:r>
            <a:r>
              <a:rPr lang="ja-JP" altLang="en-US" sz="1600">
                <a:latin typeface="Hiragino Kaku Gothic Pro W3" panose="020B0300000000000000" pitchFamily="34" charset="-128"/>
                <a:ea typeface="Hiragino Kaku Gothic Pro W3" panose="020B0300000000000000" pitchFamily="34" charset="-128"/>
              </a:rPr>
              <a:t>に支配されている</a:t>
            </a:r>
            <a:endParaRPr lang="en-US" altLang="ja-JP" sz="1600" dirty="0">
              <a:latin typeface="Hiragino Kaku Gothic Pro W3" panose="020B0300000000000000" pitchFamily="34" charset="-128"/>
              <a:ea typeface="Hiragino Kaku Gothic Pro W3" panose="020B0300000000000000" pitchFamily="34" charset="-128"/>
            </a:endParaRPr>
          </a:p>
          <a:p>
            <a:pPr>
              <a:lnSpc>
                <a:spcPct val="150000"/>
              </a:lnSpc>
            </a:pPr>
            <a:endParaRPr lang="en-US" sz="16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718F3AF2-B064-E931-6EC3-4D5FE9B19A6B}"/>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66E2297C-22AE-B7EA-3675-9A5F3F636FE3}"/>
              </a:ext>
            </a:extLst>
          </p:cNvPr>
          <p:cNvPicPr>
            <a:picLocks noChangeAspect="1"/>
          </p:cNvPicPr>
          <p:nvPr/>
        </p:nvPicPr>
        <p:blipFill>
          <a:blip r:embed="rId2"/>
          <a:stretch>
            <a:fillRect/>
          </a:stretch>
        </p:blipFill>
        <p:spPr>
          <a:xfrm rot="5400000">
            <a:off x="6753818" y="1395691"/>
            <a:ext cx="4621270" cy="4764109"/>
          </a:xfrm>
          <a:prstGeom prst="rect">
            <a:avLst/>
          </a:prstGeom>
        </p:spPr>
      </p:pic>
      <p:sp>
        <p:nvSpPr>
          <p:cNvPr id="10" name="テキスト ボックス 9">
            <a:extLst>
              <a:ext uri="{FF2B5EF4-FFF2-40B4-BE49-F238E27FC236}">
                <a16:creationId xmlns:a16="http://schemas.microsoft.com/office/drawing/2014/main" id="{DA629B6E-A35E-E25F-5497-DF8771B46A14}"/>
              </a:ext>
            </a:extLst>
          </p:cNvPr>
          <p:cNvSpPr txBox="1"/>
          <p:nvPr/>
        </p:nvSpPr>
        <p:spPr>
          <a:xfrm>
            <a:off x="9818577" y="1097778"/>
            <a:ext cx="1338828" cy="369332"/>
          </a:xfrm>
          <a:prstGeom prst="rect">
            <a:avLst/>
          </a:prstGeom>
          <a:noFill/>
        </p:spPr>
        <p:txBody>
          <a:bodyPr wrap="none" rtlCol="0">
            <a:spAutoFit/>
          </a:bodyPr>
          <a:lstStyle/>
          <a:p>
            <a:r>
              <a:rPr lang="en-US" dirty="0" err="1"/>
              <a:t>LHCの結果</a:t>
            </a:r>
            <a:endParaRPr lang="en-US" dirty="0"/>
          </a:p>
        </p:txBody>
      </p:sp>
    </p:spTree>
    <p:extLst>
      <p:ext uri="{BB962C8B-B14F-4D97-AF65-F5344CB8AC3E}">
        <p14:creationId xmlns:p14="http://schemas.microsoft.com/office/powerpoint/2010/main" val="4144826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81FC7-3383-9A1A-94EB-901319EE991A}"/>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A01BA75-97B9-DA1E-BA0E-B0BFCADF148D}"/>
              </a:ext>
            </a:extLst>
          </p:cNvPr>
          <p:cNvSpPr>
            <a:spLocks noGrp="1"/>
          </p:cNvSpPr>
          <p:nvPr>
            <p:ph sz="quarter" idx="10"/>
          </p:nvPr>
        </p:nvSpPr>
        <p:spPr/>
        <p:txBody>
          <a:bodyPr/>
          <a:lstStyle/>
          <a:p>
            <a:r>
              <a:rPr lang="en-US" altLang="ja-JP" sz="3200" dirty="0" err="1"/>
              <a:t>積分光子収量</a:t>
            </a:r>
            <a:r>
              <a:rPr lang="en-US" altLang="ja-JP" sz="3200" dirty="0"/>
              <a:t> vs </a:t>
            </a:r>
            <a:r>
              <a:rPr lang="en-US" altLang="ja-JP" sz="3200" dirty="0" err="1"/>
              <a:t>粒子多重度d</a:t>
            </a:r>
            <a:r>
              <a:rPr lang="en-US" altLang="ja-JP" sz="3200" i="1" dirty="0" err="1"/>
              <a:t>N</a:t>
            </a:r>
            <a:r>
              <a:rPr lang="en-US" altLang="ja-JP" sz="3200" baseline="-25000" dirty="0" err="1"/>
              <a:t>ch</a:t>
            </a:r>
            <a:r>
              <a:rPr lang="en-US" altLang="ja-JP" sz="3200" dirty="0"/>
              <a:t>/d</a:t>
            </a:r>
            <a:r>
              <a:rPr lang="en-US" altLang="ja-JP" sz="3200" i="1" dirty="0">
                <a:latin typeface="Symbol" pitchFamily="2" charset="2"/>
              </a:rPr>
              <a:t>h</a:t>
            </a:r>
            <a:endParaRPr lang="en-US" sz="3200" dirty="0"/>
          </a:p>
        </p:txBody>
      </p:sp>
      <p:sp>
        <p:nvSpPr>
          <p:cNvPr id="3" name="スライド番号プレースホルダー 2">
            <a:extLst>
              <a:ext uri="{FF2B5EF4-FFF2-40B4-BE49-F238E27FC236}">
                <a16:creationId xmlns:a16="http://schemas.microsoft.com/office/drawing/2014/main" id="{8DA8E0AB-5271-39AB-0F98-D7CA12E3670A}"/>
              </a:ext>
            </a:extLst>
          </p:cNvPr>
          <p:cNvSpPr>
            <a:spLocks noGrp="1"/>
          </p:cNvSpPr>
          <p:nvPr>
            <p:ph type="sldNum" sz="quarter" idx="4"/>
          </p:nvPr>
        </p:nvSpPr>
        <p:spPr/>
        <p:txBody>
          <a:bodyPr/>
          <a:lstStyle/>
          <a:p>
            <a:fld id="{2066355A-084C-D24E-9AD2-7E4FC41EA627}" type="slidenum">
              <a:rPr lang="en-US" smtClean="0"/>
              <a:pPr/>
              <a:t>56</a:t>
            </a:fld>
            <a:endParaRPr lang="en-US" dirty="0"/>
          </a:p>
        </p:txBody>
      </p:sp>
      <p:sp>
        <p:nvSpPr>
          <p:cNvPr id="4" name="テキスト プレースホルダー 3">
            <a:extLst>
              <a:ext uri="{FF2B5EF4-FFF2-40B4-BE49-F238E27FC236}">
                <a16:creationId xmlns:a16="http://schemas.microsoft.com/office/drawing/2014/main" id="{8AA32AD6-6B88-A08C-FC5F-6B628B6306D3}"/>
              </a:ext>
            </a:extLst>
          </p:cNvPr>
          <p:cNvSpPr>
            <a:spLocks noGrp="1"/>
          </p:cNvSpPr>
          <p:nvPr>
            <p:ph type="body" sz="quarter" idx="11"/>
          </p:nvPr>
        </p:nvSpPr>
        <p:spPr>
          <a:xfrm>
            <a:off x="845675" y="1200354"/>
            <a:ext cx="5673290" cy="4888026"/>
          </a:xfrm>
        </p:spPr>
        <p:txBody>
          <a:bodyPr>
            <a:normAutofit/>
          </a:bodyPr>
          <a:lstStyle/>
          <a:p>
            <a:pPr>
              <a:lnSpc>
                <a:spcPct val="150000"/>
              </a:lnSpc>
            </a:pPr>
            <a:r>
              <a:rPr lang="en-US" altLang="ja-JP" sz="1600" dirty="0">
                <a:latin typeface="Hiragino Kaku Gothic Pro W3" panose="020B0300000000000000" pitchFamily="34" charset="-128"/>
                <a:ea typeface="Hiragino Kaku Gothic Pro W3" panose="020B0300000000000000" pitchFamily="34" charset="-128"/>
              </a:rPr>
              <a:t>熱光子生成に敏感な1&lt; </a:t>
            </a:r>
            <a:r>
              <a:rPr lang="en-US" altLang="ja-JP" sz="1600" dirty="0" err="1">
                <a:latin typeface="Hiragino Kaku Gothic Pro W3" panose="020B0300000000000000" pitchFamily="34" charset="-128"/>
                <a:ea typeface="Hiragino Kaku Gothic Pro W3" panose="020B0300000000000000" pitchFamily="34" charset="-128"/>
              </a:rPr>
              <a:t>p</a:t>
            </a:r>
            <a:r>
              <a:rPr lang="en-US" altLang="ja-JP" sz="1600" baseline="-25000" dirty="0" err="1">
                <a:latin typeface="Hiragino Kaku Gothic Pro W3" panose="020B0300000000000000" pitchFamily="34" charset="-128"/>
                <a:ea typeface="Hiragino Kaku Gothic Pro W3" panose="020B0300000000000000" pitchFamily="34" charset="-128"/>
              </a:rPr>
              <a:t>T</a:t>
            </a:r>
            <a:r>
              <a:rPr lang="en-US" altLang="ja-JP" sz="1600" dirty="0">
                <a:latin typeface="Hiragino Kaku Gothic Pro W3" panose="020B0300000000000000" pitchFamily="34" charset="-128"/>
                <a:ea typeface="Hiragino Kaku Gothic Pro W3" panose="020B0300000000000000" pitchFamily="34" charset="-128"/>
              </a:rPr>
              <a:t> &lt; 3 GeV/</a:t>
            </a:r>
            <a:r>
              <a:rPr lang="en-US" altLang="ja-JP" sz="1600" dirty="0" err="1">
                <a:latin typeface="Hiragino Kaku Gothic Pro W3" panose="020B0300000000000000" pitchFamily="34" charset="-128"/>
                <a:ea typeface="Hiragino Kaku Gothic Pro W3" panose="020B0300000000000000" pitchFamily="34" charset="-128"/>
              </a:rPr>
              <a:t>cで積分</a:t>
            </a:r>
            <a:endParaRPr lang="en-US" altLang="ja-JP" sz="1600" dirty="0">
              <a:latin typeface="Hiragino Kaku Gothic Pro W3" panose="020B0300000000000000" pitchFamily="34" charset="-128"/>
              <a:ea typeface="Hiragino Kaku Gothic Pro W3" panose="020B0300000000000000" pitchFamily="34" charset="-128"/>
            </a:endParaRPr>
          </a:p>
          <a:p>
            <a:pPr>
              <a:lnSpc>
                <a:spcPct val="150000"/>
              </a:lnSpc>
            </a:pPr>
            <a:r>
              <a:rPr lang="ja-JP" altLang="en-US" sz="1600">
                <a:latin typeface="Hiragino Kaku Gothic Pro W3" panose="020B0300000000000000" pitchFamily="34" charset="-128"/>
                <a:ea typeface="Hiragino Kaku Gothic Pro W3" panose="020B0300000000000000" pitchFamily="34" charset="-128"/>
              </a:rPr>
              <a:t>収量は</a:t>
            </a:r>
            <a:r>
              <a:rPr lang="en-US" altLang="ja-JP" sz="1600" dirty="0">
                <a:latin typeface="Hiragino Kaku Gothic Pro W3" panose="020B0300000000000000" pitchFamily="34" charset="-128"/>
                <a:ea typeface="Hiragino Kaku Gothic Pro W3" panose="020B0300000000000000" pitchFamily="34" charset="-128"/>
              </a:rPr>
              <a:t>1</a:t>
            </a:r>
            <a:r>
              <a:rPr lang="ja-JP" altLang="en-US" sz="1600">
                <a:latin typeface="Hiragino Kaku Gothic Pro W3" panose="020B0300000000000000" pitchFamily="34" charset="-128"/>
                <a:ea typeface="Hiragino Kaku Gothic Pro W3" panose="020B0300000000000000" pitchFamily="34" charset="-128"/>
              </a:rPr>
              <a:t>点目</a:t>
            </a:r>
            <a:r>
              <a:rPr lang="en-US" altLang="ja-JP" sz="1600" dirty="0">
                <a:latin typeface="Hiragino Kaku Gothic Pro W3" panose="020B0300000000000000" pitchFamily="34" charset="-128"/>
                <a:ea typeface="Hiragino Kaku Gothic Pro W3" panose="020B0300000000000000" pitchFamily="34" charset="-128"/>
              </a:rPr>
              <a:t>(1&lt; </a:t>
            </a:r>
            <a:r>
              <a:rPr lang="en-US" altLang="ja-JP" sz="1600" dirty="0" err="1">
                <a:latin typeface="Hiragino Kaku Gothic Pro W3" panose="020B0300000000000000" pitchFamily="34" charset="-128"/>
                <a:ea typeface="Hiragino Kaku Gothic Pro W3" panose="020B0300000000000000" pitchFamily="34" charset="-128"/>
              </a:rPr>
              <a:t>p</a:t>
            </a:r>
            <a:r>
              <a:rPr lang="en-US" altLang="ja-JP" sz="1600" baseline="-25000" dirty="0" err="1">
                <a:latin typeface="Hiragino Kaku Gothic Pro W3" panose="020B0300000000000000" pitchFamily="34" charset="-128"/>
                <a:ea typeface="Hiragino Kaku Gothic Pro W3" panose="020B0300000000000000" pitchFamily="34" charset="-128"/>
              </a:rPr>
              <a:t>T</a:t>
            </a:r>
            <a:r>
              <a:rPr lang="en-US" altLang="ja-JP" sz="1600" dirty="0">
                <a:latin typeface="Hiragino Kaku Gothic Pro W3" panose="020B0300000000000000" pitchFamily="34" charset="-128"/>
                <a:ea typeface="Hiragino Kaku Gothic Pro W3" panose="020B0300000000000000" pitchFamily="34" charset="-128"/>
              </a:rPr>
              <a:t> &lt; 2 GeV/c)</a:t>
            </a:r>
            <a:r>
              <a:rPr lang="ja-JP" altLang="en-US" sz="1600">
                <a:latin typeface="Hiragino Kaku Gothic Pro W3" panose="020B0300000000000000" pitchFamily="34" charset="-128"/>
                <a:ea typeface="Hiragino Kaku Gothic Pro W3" panose="020B0300000000000000" pitchFamily="34" charset="-128"/>
              </a:rPr>
              <a:t>に支配されている</a:t>
            </a:r>
            <a:endParaRPr lang="en-US" altLang="ja-JP" sz="1600" dirty="0">
              <a:latin typeface="Hiragino Kaku Gothic Pro W3" panose="020B0300000000000000" pitchFamily="34" charset="-128"/>
              <a:ea typeface="Hiragino Kaku Gothic Pro W3" panose="020B0300000000000000" pitchFamily="34" charset="-128"/>
            </a:endParaRPr>
          </a:p>
          <a:p>
            <a:pPr>
              <a:lnSpc>
                <a:spcPct val="150000"/>
              </a:lnSpc>
            </a:pPr>
            <a:r>
              <a:rPr lang="en-US" altLang="ja-JP" sz="1600" dirty="0" err="1">
                <a:latin typeface="Hiragino Kaku Gothic Pro W3" panose="020B0300000000000000" pitchFamily="34" charset="-128"/>
                <a:ea typeface="Hiragino Kaku Gothic Pro W3" panose="020B0300000000000000" pitchFamily="34" charset="-128"/>
              </a:rPr>
              <a:t>HMのデータ点</a:t>
            </a:r>
            <a:endParaRPr lang="en-US" altLang="ja-JP" sz="1600" dirty="0">
              <a:latin typeface="Hiragino Kaku Gothic Pro W3" panose="020B0300000000000000" pitchFamily="34" charset="-128"/>
              <a:ea typeface="Hiragino Kaku Gothic Pro W3" panose="020B0300000000000000" pitchFamily="34" charset="-128"/>
            </a:endParaRPr>
          </a:p>
          <a:p>
            <a:pPr lvl="1">
              <a:lnSpc>
                <a:spcPct val="150000"/>
              </a:lnSpc>
            </a:pPr>
            <a:r>
              <a:rPr lang="en-US" altLang="ja-JP" sz="1600" dirty="0" err="1">
                <a:latin typeface="Hiragino Kaku Gothic Pro W3" panose="020B0300000000000000" pitchFamily="34" charset="-128"/>
                <a:ea typeface="Hiragino Kaku Gothic Pro W3" panose="020B0300000000000000" pitchFamily="34" charset="-128"/>
              </a:rPr>
              <a:t>RHICの重イオン衝突における周辺衝突と同程度のd</a:t>
            </a:r>
            <a:r>
              <a:rPr lang="en-US" altLang="ja-JP" sz="1600" i="1" dirty="0" err="1">
                <a:latin typeface="Hiragino Kaku Gothic Pro W3" panose="020B0300000000000000" pitchFamily="34" charset="-128"/>
                <a:ea typeface="Hiragino Kaku Gothic Pro W3" panose="020B0300000000000000" pitchFamily="34" charset="-128"/>
              </a:rPr>
              <a:t>N</a:t>
            </a:r>
            <a:r>
              <a:rPr lang="en-US" altLang="ja-JP" sz="1600" baseline="-25000" dirty="0" err="1">
                <a:latin typeface="Hiragino Kaku Gothic Pro W3" panose="020B0300000000000000" pitchFamily="34" charset="-128"/>
                <a:ea typeface="Hiragino Kaku Gothic Pro W3" panose="020B0300000000000000" pitchFamily="34" charset="-128"/>
              </a:rPr>
              <a:t>ch</a:t>
            </a:r>
            <a:r>
              <a:rPr lang="en-US" altLang="ja-JP" sz="1600" dirty="0">
                <a:latin typeface="Hiragino Kaku Gothic Pro W3" panose="020B0300000000000000" pitchFamily="34" charset="-128"/>
                <a:ea typeface="Hiragino Kaku Gothic Pro W3" panose="020B0300000000000000" pitchFamily="34" charset="-128"/>
              </a:rPr>
              <a:t>/d</a:t>
            </a:r>
            <a:r>
              <a:rPr lang="en-US" altLang="ja-JP" sz="1600" dirty="0">
                <a:latin typeface="Symbol" pitchFamily="2" charset="2"/>
                <a:ea typeface="Hiragino Kaku Gothic Pro W3" panose="020B0300000000000000" pitchFamily="34" charset="-128"/>
              </a:rPr>
              <a:t>h</a:t>
            </a:r>
          </a:p>
          <a:p>
            <a:pPr lvl="1">
              <a:lnSpc>
                <a:spcPct val="150000"/>
              </a:lnSpc>
            </a:pPr>
            <a:r>
              <a:rPr lang="ja-JP" altLang="en-US" sz="1600">
                <a:latin typeface="Hiragino Kaku Gothic Pro W3" panose="020B0300000000000000" pitchFamily="34" charset="-128"/>
                <a:ea typeface="Hiragino Kaku Gothic Pro W3" panose="020B0300000000000000" pitchFamily="34" charset="-128"/>
              </a:rPr>
              <a:t>収量は</a:t>
            </a:r>
            <a:r>
              <a:rPr lang="en-US" altLang="ja-JP" sz="1600" dirty="0">
                <a:latin typeface="Hiragino Kaku Gothic Pro W3" panose="020B0300000000000000" pitchFamily="34" charset="-128"/>
                <a:ea typeface="Hiragino Kaku Gothic Pro W3" panose="020B0300000000000000" pitchFamily="34" charset="-128"/>
              </a:rPr>
              <a:t>STAR</a:t>
            </a:r>
            <a:r>
              <a:rPr lang="ja-JP" altLang="en-US" sz="1600">
                <a:latin typeface="Hiragino Kaku Gothic Pro W3" panose="020B0300000000000000" pitchFamily="34" charset="-128"/>
                <a:ea typeface="Hiragino Kaku Gothic Pro W3" panose="020B0300000000000000" pitchFamily="34" charset="-128"/>
              </a:rPr>
              <a:t>を上回る程度</a:t>
            </a:r>
            <a:endParaRPr lang="en-US" altLang="ja-JP" sz="1600" dirty="0">
              <a:latin typeface="Hiragino Kaku Gothic Pro W3" panose="020B0300000000000000" pitchFamily="34" charset="-128"/>
              <a:ea typeface="Hiragino Kaku Gothic Pro W3" panose="020B0300000000000000" pitchFamily="34" charset="-128"/>
            </a:endParaRPr>
          </a:p>
          <a:p>
            <a:pPr>
              <a:lnSpc>
                <a:spcPct val="150000"/>
              </a:lnSpc>
            </a:pPr>
            <a:endParaRPr lang="en-US" sz="16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A13AECAB-635A-A64E-61CA-CB16361D2E79}"/>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FD75AF85-96EF-0EEC-0708-557C2FB87C68}"/>
              </a:ext>
            </a:extLst>
          </p:cNvPr>
          <p:cNvPicPr>
            <a:picLocks noChangeAspect="1"/>
          </p:cNvPicPr>
          <p:nvPr/>
        </p:nvPicPr>
        <p:blipFill>
          <a:blip r:embed="rId2"/>
          <a:stretch>
            <a:fillRect/>
          </a:stretch>
        </p:blipFill>
        <p:spPr>
          <a:xfrm rot="5400000">
            <a:off x="6753818" y="1395691"/>
            <a:ext cx="4621270" cy="4764109"/>
          </a:xfrm>
          <a:prstGeom prst="rect">
            <a:avLst/>
          </a:prstGeom>
        </p:spPr>
      </p:pic>
      <p:pic>
        <p:nvPicPr>
          <p:cNvPr id="7" name="図 6">
            <a:extLst>
              <a:ext uri="{FF2B5EF4-FFF2-40B4-BE49-F238E27FC236}">
                <a16:creationId xmlns:a16="http://schemas.microsoft.com/office/drawing/2014/main" id="{716F4877-1B22-D53D-C1E4-C33BFD600529}"/>
              </a:ext>
            </a:extLst>
          </p:cNvPr>
          <p:cNvPicPr>
            <a:picLocks noChangeAspect="1"/>
          </p:cNvPicPr>
          <p:nvPr/>
        </p:nvPicPr>
        <p:blipFill>
          <a:blip r:embed="rId3"/>
          <a:srcRect/>
          <a:stretch/>
        </p:blipFill>
        <p:spPr>
          <a:xfrm rot="5400000">
            <a:off x="6595481" y="1022385"/>
            <a:ext cx="4995862" cy="5150280"/>
          </a:xfrm>
          <a:prstGeom prst="rect">
            <a:avLst/>
          </a:prstGeom>
        </p:spPr>
      </p:pic>
      <p:pic>
        <p:nvPicPr>
          <p:cNvPr id="8" name="図 7">
            <a:extLst>
              <a:ext uri="{FF2B5EF4-FFF2-40B4-BE49-F238E27FC236}">
                <a16:creationId xmlns:a16="http://schemas.microsoft.com/office/drawing/2014/main" id="{99EAE7CD-6135-7A04-6D70-57D779C4C62A}"/>
              </a:ext>
            </a:extLst>
          </p:cNvPr>
          <p:cNvPicPr>
            <a:picLocks noChangeAspect="1"/>
          </p:cNvPicPr>
          <p:nvPr/>
        </p:nvPicPr>
        <p:blipFill rotWithShape="1">
          <a:blip r:embed="rId4"/>
          <a:srcRect t="53580" r="63945"/>
          <a:stretch/>
        </p:blipFill>
        <p:spPr>
          <a:xfrm rot="5400000">
            <a:off x="6813028" y="804839"/>
            <a:ext cx="1801263" cy="2390774"/>
          </a:xfrm>
          <a:prstGeom prst="rect">
            <a:avLst/>
          </a:prstGeom>
        </p:spPr>
      </p:pic>
      <p:pic>
        <p:nvPicPr>
          <p:cNvPr id="9" name="図 8">
            <a:extLst>
              <a:ext uri="{FF2B5EF4-FFF2-40B4-BE49-F238E27FC236}">
                <a16:creationId xmlns:a16="http://schemas.microsoft.com/office/drawing/2014/main" id="{B442FE87-76AF-4E64-5E5D-966AF2FC6AB9}"/>
              </a:ext>
            </a:extLst>
          </p:cNvPr>
          <p:cNvPicPr>
            <a:picLocks noChangeAspect="1"/>
          </p:cNvPicPr>
          <p:nvPr/>
        </p:nvPicPr>
        <p:blipFill>
          <a:blip r:embed="rId5"/>
          <a:stretch>
            <a:fillRect/>
          </a:stretch>
        </p:blipFill>
        <p:spPr>
          <a:xfrm>
            <a:off x="2816351" y="3597525"/>
            <a:ext cx="3783983" cy="2844365"/>
          </a:xfrm>
          <a:prstGeom prst="rect">
            <a:avLst/>
          </a:prstGeom>
        </p:spPr>
      </p:pic>
      <p:sp>
        <p:nvSpPr>
          <p:cNvPr id="10" name="テキスト ボックス 9">
            <a:extLst>
              <a:ext uri="{FF2B5EF4-FFF2-40B4-BE49-F238E27FC236}">
                <a16:creationId xmlns:a16="http://schemas.microsoft.com/office/drawing/2014/main" id="{831D2083-0565-6B03-838D-F21393132316}"/>
              </a:ext>
            </a:extLst>
          </p:cNvPr>
          <p:cNvSpPr txBox="1"/>
          <p:nvPr/>
        </p:nvSpPr>
        <p:spPr>
          <a:xfrm>
            <a:off x="9093412" y="793806"/>
            <a:ext cx="2133918" cy="369332"/>
          </a:xfrm>
          <a:prstGeom prst="rect">
            <a:avLst/>
          </a:prstGeom>
          <a:noFill/>
        </p:spPr>
        <p:txBody>
          <a:bodyPr wrap="none" rtlCol="0">
            <a:spAutoFit/>
          </a:bodyPr>
          <a:lstStyle/>
          <a:p>
            <a:r>
              <a:rPr lang="en-US" dirty="0" err="1"/>
              <a:t>LHCとRHICの結果</a:t>
            </a:r>
            <a:endParaRPr lang="en-US" dirty="0"/>
          </a:p>
        </p:txBody>
      </p:sp>
    </p:spTree>
    <p:extLst>
      <p:ext uri="{BB962C8B-B14F-4D97-AF65-F5344CB8AC3E}">
        <p14:creationId xmlns:p14="http://schemas.microsoft.com/office/powerpoint/2010/main" val="668836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48D1E7B-02A6-7958-D56F-7CD8BD4B541A}"/>
              </a:ext>
            </a:extLst>
          </p:cNvPr>
          <p:cNvSpPr>
            <a:spLocks noGrp="1"/>
          </p:cNvSpPr>
          <p:nvPr>
            <p:ph sz="quarter" idx="10"/>
          </p:nvPr>
        </p:nvSpPr>
        <p:spPr/>
        <p:txBody>
          <a:bodyPr/>
          <a:lstStyle/>
          <a:p>
            <a:r>
              <a:rPr lang="en-US" sz="3200" dirty="0" err="1"/>
              <a:t>まとめ</a:t>
            </a:r>
            <a:endParaRPr lang="en-US" sz="3200" dirty="0"/>
          </a:p>
        </p:txBody>
      </p:sp>
      <p:sp>
        <p:nvSpPr>
          <p:cNvPr id="3" name="スライド番号プレースホルダー 2">
            <a:extLst>
              <a:ext uri="{FF2B5EF4-FFF2-40B4-BE49-F238E27FC236}">
                <a16:creationId xmlns:a16="http://schemas.microsoft.com/office/drawing/2014/main" id="{B0AB5680-0046-BF85-2E6C-D2C2C9451E4A}"/>
              </a:ext>
            </a:extLst>
          </p:cNvPr>
          <p:cNvSpPr>
            <a:spLocks noGrp="1"/>
          </p:cNvSpPr>
          <p:nvPr>
            <p:ph type="sldNum" sz="quarter" idx="4"/>
          </p:nvPr>
        </p:nvSpPr>
        <p:spPr/>
        <p:txBody>
          <a:bodyPr/>
          <a:lstStyle/>
          <a:p>
            <a:fld id="{2066355A-084C-D24E-9AD2-7E4FC41EA627}" type="slidenum">
              <a:rPr lang="en-US" smtClean="0"/>
              <a:pPr/>
              <a:t>57</a:t>
            </a:fld>
            <a:endParaRPr lang="en-US" dirty="0"/>
          </a:p>
        </p:txBody>
      </p:sp>
      <p:sp>
        <p:nvSpPr>
          <p:cNvPr id="4" name="テキスト プレースホルダー 3">
            <a:extLst>
              <a:ext uri="{FF2B5EF4-FFF2-40B4-BE49-F238E27FC236}">
                <a16:creationId xmlns:a16="http://schemas.microsoft.com/office/drawing/2014/main" id="{DC358CC1-2AA4-8622-926B-7CEE805EB8C5}"/>
              </a:ext>
            </a:extLst>
          </p:cNvPr>
          <p:cNvSpPr>
            <a:spLocks noGrp="1"/>
          </p:cNvSpPr>
          <p:nvPr>
            <p:ph type="body" sz="quarter" idx="11"/>
          </p:nvPr>
        </p:nvSpPr>
        <p:spPr>
          <a:xfrm>
            <a:off x="845675" y="984987"/>
            <a:ext cx="10311730" cy="4888026"/>
          </a:xfrm>
        </p:spPr>
        <p:txBody>
          <a:bodyPr>
            <a:noAutofit/>
          </a:bodyPr>
          <a:lstStyle/>
          <a:p>
            <a:pPr>
              <a:lnSpc>
                <a:spcPct val="150000"/>
              </a:lnSpc>
            </a:pPr>
            <a:r>
              <a:rPr lang="en-US" altLang="ja-JP" sz="1800" dirty="0" err="1">
                <a:latin typeface="Hiragino Kaku Gothic Pro W3" panose="020B0300000000000000" pitchFamily="34" charset="-128"/>
                <a:ea typeface="Hiragino Kaku Gothic Pro W3" panose="020B0300000000000000" pitchFamily="34" charset="-128"/>
              </a:rPr>
              <a:t>小さい系でのQGP生成を検証</a:t>
            </a:r>
            <a:r>
              <a:rPr lang="ja-JP" altLang="en-US" sz="1800">
                <a:latin typeface="Hiragino Kaku Gothic Pro W3" panose="020B0300000000000000" pitchFamily="34" charset="-128"/>
                <a:ea typeface="Hiragino Kaku Gothic Pro W3" panose="020B0300000000000000" pitchFamily="34" charset="-128"/>
              </a:rPr>
              <a:t>のため直接光子</a:t>
            </a:r>
            <a:r>
              <a:rPr lang="en-US" altLang="ja-JP" sz="1800" dirty="0">
                <a:latin typeface="Symbol" pitchFamily="2" charset="2"/>
                <a:ea typeface="Hiragino Sans W4" panose="020B0400000000000000" pitchFamily="34" charset="-128"/>
              </a:rPr>
              <a:t>g </a:t>
            </a:r>
            <a:r>
              <a:rPr lang="en-US" altLang="ja-JP" sz="18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dir</a:t>
            </a:r>
            <a:r>
              <a:rPr lang="ja-JP" altLang="en-US" sz="1800">
                <a:latin typeface="Hiragino Kaku Gothic Pro W3" panose="020B0300000000000000" pitchFamily="34" charset="-128"/>
                <a:ea typeface="Hiragino Kaku Gothic Pro W3" panose="020B0300000000000000" pitchFamily="34" charset="-128"/>
              </a:rPr>
              <a:t>測定を行った</a:t>
            </a:r>
            <a:endParaRPr lang="en-US" altLang="ja-JP" sz="1800" dirty="0">
              <a:latin typeface="Hiragino Kaku Gothic Pro W3" panose="020B0300000000000000" pitchFamily="34" charset="-128"/>
              <a:ea typeface="Hiragino Kaku Gothic Pro W3" panose="020B0300000000000000" pitchFamily="34" charset="-128"/>
            </a:endParaRPr>
          </a:p>
          <a:p>
            <a:pPr>
              <a:lnSpc>
                <a:spcPct val="150000"/>
              </a:lnSpc>
            </a:pPr>
            <a:r>
              <a:rPr lang="en-US" altLang="ja-JP" sz="1800" dirty="0" err="1">
                <a:latin typeface="Hiragino Kaku Gothic Pro W3" panose="020B0300000000000000" pitchFamily="34" charset="-128"/>
                <a:ea typeface="Hiragino Kaku Gothic Pro W3" panose="020B0300000000000000" pitchFamily="34" charset="-128"/>
              </a:rPr>
              <a:t>MB・HM両事象で</a:t>
            </a:r>
            <a:r>
              <a:rPr lang="en-US" altLang="ja-JP" sz="18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en-US" altLang="ja-JP" sz="1800" dirty="0">
                <a:latin typeface="Symbol" pitchFamily="2" charset="2"/>
                <a:ea typeface="Hiragino Sans W4" panose="020B0400000000000000" pitchFamily="34" charset="-128"/>
              </a:rPr>
              <a:t>g </a:t>
            </a:r>
            <a:r>
              <a:rPr lang="en-US" altLang="ja-JP" sz="18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dir</a:t>
            </a:r>
            <a:r>
              <a:rPr lang="en-US" altLang="ja-JP" sz="18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en-US" altLang="ja-JP" sz="18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8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en-US" altLang="ja-JP" sz="1800" dirty="0" err="1">
                <a:latin typeface="Hiragino Kaku Gothic Pro W3" panose="020B0300000000000000" pitchFamily="34" charset="-128"/>
                <a:ea typeface="Hiragino Kaku Gothic Pro W3" panose="020B0300000000000000" pitchFamily="34" charset="-128"/>
              </a:rPr>
              <a:t>分布</a:t>
            </a:r>
            <a:r>
              <a:rPr lang="en-US" altLang="ja-JP" sz="1800" dirty="0">
                <a:latin typeface="Hiragino Kaku Gothic Pro W3" panose="020B0300000000000000" pitchFamily="34" charset="-128"/>
                <a:ea typeface="Hiragino Kaku Gothic Pro W3" panose="020B0300000000000000" pitchFamily="34" charset="-128"/>
              </a:rPr>
              <a:t> (</a:t>
            </a:r>
            <a:r>
              <a:rPr lang="en-US" altLang="ja-JP" sz="18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1 </a:t>
            </a:r>
            <a:r>
              <a:rPr lang="ja-JP" altLang="ja-JP" sz="18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a:t>
            </a:r>
            <a:r>
              <a:rPr lang="en-US" altLang="ja-JP" sz="18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8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ja-JP" altLang="ja-JP" sz="18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a:t>
            </a:r>
            <a:r>
              <a:rPr lang="en-US" altLang="ja-JP" sz="18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6 GeV/c )</a:t>
            </a:r>
            <a:r>
              <a:rPr lang="ja-JP" altLang="en-US" sz="1800">
                <a:latin typeface="Hiragino Kaku Gothic Pro W3" panose="020B0300000000000000" pitchFamily="34" charset="-128"/>
                <a:ea typeface="Hiragino Kaku Gothic Pro W3" panose="020B0300000000000000" pitchFamily="34" charset="-128"/>
              </a:rPr>
              <a:t>を測定できた　</a:t>
            </a:r>
            <a:r>
              <a:rPr lang="en-US" altLang="ja-JP" sz="1800" dirty="0">
                <a:latin typeface="Hiragino Kaku Gothic Pro W3" panose="020B0300000000000000" pitchFamily="34" charset="-128"/>
                <a:ea typeface="Hiragino Kaku Gothic Pro W3" panose="020B0300000000000000" pitchFamily="34" charset="-128"/>
              </a:rPr>
              <a:t>(</a:t>
            </a:r>
            <a:r>
              <a:rPr lang="ja-JP" altLang="en-US" sz="1800">
                <a:latin typeface="Hiragino Kaku Gothic Pro W3" panose="020B0300000000000000" pitchFamily="34" charset="-128"/>
                <a:ea typeface="Hiragino Kaku Gothic Pro W3" panose="020B0300000000000000" pitchFamily="34" charset="-128"/>
              </a:rPr>
              <a:t>この</a:t>
            </a:r>
            <a:r>
              <a:rPr lang="en-US" altLang="ja-JP" sz="1800" i="1" dirty="0" err="1">
                <a:latin typeface="Hiragino Kaku Gothic Pro W3" panose="020B0300000000000000" pitchFamily="34" charset="-128"/>
                <a:ea typeface="Hiragino Kaku Gothic Pro W3" panose="020B0300000000000000"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rPr>
              <a:t>T</a:t>
            </a:r>
            <a:r>
              <a:rPr lang="ja-JP" altLang="en-US" sz="1800">
                <a:latin typeface="Hiragino Kaku Gothic Pro W3" panose="020B0300000000000000" pitchFamily="34" charset="-128"/>
                <a:ea typeface="Hiragino Kaku Gothic Pro W3" panose="020B0300000000000000" pitchFamily="34" charset="-128"/>
              </a:rPr>
              <a:t>領域では</a:t>
            </a:r>
            <a:r>
              <a:rPr lang="en-US" altLang="ja-JP" sz="1800" dirty="0">
                <a:latin typeface="Hiragino Kaku Gothic Pro W3" panose="020B0300000000000000" pitchFamily="34" charset="-128"/>
                <a:ea typeface="Hiragino Kaku Gothic Pro W3" panose="020B0300000000000000" pitchFamily="34" charset="-128"/>
              </a:rPr>
              <a:t>LHC</a:t>
            </a:r>
            <a:r>
              <a:rPr lang="ja-JP" altLang="en-US" sz="1800">
                <a:latin typeface="Hiragino Kaku Gothic Pro W3" panose="020B0300000000000000" pitchFamily="34" charset="-128"/>
                <a:ea typeface="Hiragino Kaku Gothic Pro W3" panose="020B0300000000000000" pitchFamily="34" charset="-128"/>
              </a:rPr>
              <a:t>で初めて</a:t>
            </a:r>
            <a:r>
              <a:rPr lang="en-US" altLang="ja-JP" sz="1800" dirty="0">
                <a:latin typeface="Hiragino Kaku Gothic Pro W3" panose="020B0300000000000000" pitchFamily="34" charset="-128"/>
                <a:ea typeface="Hiragino Kaku Gothic Pro W3" panose="020B0300000000000000" pitchFamily="34" charset="-128"/>
              </a:rPr>
              <a:t>)</a:t>
            </a:r>
          </a:p>
          <a:p>
            <a:pPr>
              <a:lnSpc>
                <a:spcPct val="150000"/>
              </a:lnSpc>
            </a:pPr>
            <a:r>
              <a:rPr lang="en-US" altLang="ja-JP" sz="1800" dirty="0">
                <a:latin typeface="Hiragino Kaku Gothic Pro W3" panose="020B0300000000000000" pitchFamily="34" charset="-128"/>
                <a:ea typeface="Hiragino Kaku Gothic Pro W3" panose="020B0300000000000000" pitchFamily="34" charset="-128"/>
              </a:rPr>
              <a:t>HM</a:t>
            </a:r>
            <a:r>
              <a:rPr lang="ja-JP" altLang="en-US" sz="1800">
                <a:latin typeface="Hiragino Kaku Gothic Pro W3" panose="020B0300000000000000" pitchFamily="34" charset="-128"/>
                <a:ea typeface="Hiragino Kaku Gothic Pro W3" panose="020B0300000000000000" pitchFamily="34" charset="-128"/>
              </a:rPr>
              <a:t>における直接光子不変質量</a:t>
            </a:r>
            <a:r>
              <a:rPr lang="en-US" altLang="ja-JP" sz="18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8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en-US" altLang="ja-JP" sz="1800" dirty="0" err="1">
                <a:latin typeface="Hiragino Kaku Gothic Pro W3" panose="020B0300000000000000" pitchFamily="34" charset="-128"/>
                <a:ea typeface="Hiragino Kaku Gothic Pro W3" panose="020B0300000000000000" pitchFamily="34" charset="-128"/>
              </a:rPr>
              <a:t>分布</a:t>
            </a:r>
            <a:r>
              <a:rPr lang="ja-JP" altLang="en-US" sz="1800">
                <a:latin typeface="Hiragino Kaku Gothic Pro W3" panose="020B0300000000000000" pitchFamily="34" charset="-128"/>
                <a:ea typeface="Hiragino Kaku Gothic Pro W3" panose="020B0300000000000000" pitchFamily="34" charset="-128"/>
              </a:rPr>
              <a:t>は</a:t>
            </a:r>
            <a:r>
              <a:rPr lang="en-US" altLang="ja-JP" sz="1800" dirty="0">
                <a:latin typeface="Hiragino Kaku Gothic Pro W3" panose="020B0300000000000000" pitchFamily="34" charset="-128"/>
                <a:ea typeface="Hiragino Kaku Gothic Pro W3" panose="020B0300000000000000" pitchFamily="34" charset="-128"/>
              </a:rPr>
              <a:t>MB</a:t>
            </a:r>
            <a:r>
              <a:rPr lang="ja-JP" altLang="en-US" sz="1800">
                <a:latin typeface="Hiragino Kaku Gothic Pro W3" panose="020B0300000000000000" pitchFamily="34" charset="-128"/>
                <a:ea typeface="Hiragino Kaku Gothic Pro W3" panose="020B0300000000000000" pitchFamily="34" charset="-128"/>
              </a:rPr>
              <a:t>と比べ約５倍増大していることがわかった</a:t>
            </a:r>
            <a:endParaRPr lang="en-US" altLang="ja-JP" sz="1800" dirty="0">
              <a:latin typeface="Hiragino Kaku Gothic Pro W3" panose="020B0300000000000000" pitchFamily="34" charset="-128"/>
              <a:ea typeface="Hiragino Kaku Gothic Pro W3" panose="020B0300000000000000" pitchFamily="34" charset="-128"/>
            </a:endParaRPr>
          </a:p>
          <a:p>
            <a:pPr>
              <a:lnSpc>
                <a:spcPct val="150000"/>
              </a:lnSpc>
            </a:pPr>
            <a:r>
              <a:rPr lang="en-US" altLang="ja-JP" sz="1800" dirty="0">
                <a:latin typeface="Hiragino Kaku Gothic Pro W3" panose="020B0300000000000000" pitchFamily="34" charset="-128"/>
                <a:ea typeface="Hiragino Kaku Gothic Pro W3" panose="020B0300000000000000" pitchFamily="34" charset="-128"/>
              </a:rPr>
              <a:t>HM</a:t>
            </a:r>
            <a:r>
              <a:rPr lang="ja-JP" altLang="en-US" sz="1800">
                <a:latin typeface="Hiragino Kaku Gothic Pro W3" panose="020B0300000000000000" pitchFamily="34" charset="-128"/>
                <a:ea typeface="Hiragino Kaku Gothic Pro W3" panose="020B0300000000000000" pitchFamily="34" charset="-128"/>
              </a:rPr>
              <a:t>事象における積分光子収量</a:t>
            </a:r>
            <a:r>
              <a:rPr lang="en-US" altLang="ja-JP" sz="1800" dirty="0">
                <a:latin typeface="Hiragino Kaku Gothic Pro W3" panose="020B0300000000000000" pitchFamily="34" charset="-128"/>
                <a:ea typeface="Hiragino Kaku Gothic Pro W3" panose="020B0300000000000000" pitchFamily="34" charset="-128"/>
              </a:rPr>
              <a:t>(</a:t>
            </a:r>
            <a:r>
              <a:rPr lang="en-US" altLang="ja-JP" sz="18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1 </a:t>
            </a:r>
            <a:r>
              <a:rPr lang="ja-JP" altLang="ja-JP" sz="18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a:t>
            </a:r>
            <a:r>
              <a:rPr lang="en-US" altLang="ja-JP" sz="18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8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8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ja-JP" altLang="ja-JP" sz="18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a:t>
            </a:r>
            <a:r>
              <a:rPr lang="en-US" altLang="ja-JP" sz="18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3 GeV/</a:t>
            </a:r>
            <a:r>
              <a:rPr lang="en-US" altLang="ja-JP" sz="1800" i="1"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c</a:t>
            </a:r>
            <a:r>
              <a:rPr lang="en-US" altLang="ja-JP" sz="18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ja-JP" altLang="en-US" sz="18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は</a:t>
            </a:r>
            <a:r>
              <a:rPr lang="en-US" altLang="ja-JP" sz="18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STAR</a:t>
            </a:r>
            <a:r>
              <a:rPr lang="ja-JP" altLang="en-US" sz="18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のデータ点を上回る</a:t>
            </a:r>
            <a:endParaRPr lang="en-US" altLang="ja-JP" sz="1800" dirty="0">
              <a:latin typeface="Hiragino Kaku Gothic Pro W3" panose="020B0300000000000000" pitchFamily="34" charset="-128"/>
              <a:ea typeface="Hiragino Kaku Gothic Pro W3" panose="020B0300000000000000" pitchFamily="34" charset="-128"/>
            </a:endParaRPr>
          </a:p>
          <a:p>
            <a:pPr lvl="1">
              <a:lnSpc>
                <a:spcPct val="150000"/>
              </a:lnSpc>
            </a:pPr>
            <a:endParaRPr lang="en-US" altLang="ja-JP" sz="1800" dirty="0">
              <a:latin typeface="Hiragino Kaku Gothic Pro W3" panose="020B0300000000000000" pitchFamily="34" charset="-128"/>
              <a:ea typeface="Hiragino Kaku Gothic Pro W3" panose="020B0300000000000000" pitchFamily="34" charset="-128"/>
            </a:endParaRPr>
          </a:p>
          <a:p>
            <a:pPr>
              <a:lnSpc>
                <a:spcPct val="150000"/>
              </a:lnSpc>
            </a:pPr>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457C3468-C674-F40A-8325-E128AE933633}"/>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spTree>
    <p:extLst>
      <p:ext uri="{BB962C8B-B14F-4D97-AF65-F5344CB8AC3E}">
        <p14:creationId xmlns:p14="http://schemas.microsoft.com/office/powerpoint/2010/main" val="2611440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CBD1F4-EF55-ABC2-97BC-AD4CBD346A12}"/>
              </a:ext>
            </a:extLst>
          </p:cNvPr>
          <p:cNvSpPr>
            <a:spLocks noGrp="1"/>
          </p:cNvSpPr>
          <p:nvPr>
            <p:ph type="title"/>
          </p:nvPr>
        </p:nvSpPr>
        <p:spPr/>
        <p:txBody>
          <a:bodyPr/>
          <a:lstStyle/>
          <a:p>
            <a:r>
              <a:rPr lang="en-US" dirty="0"/>
              <a:t>backup</a:t>
            </a:r>
          </a:p>
        </p:txBody>
      </p:sp>
    </p:spTree>
    <p:extLst>
      <p:ext uri="{BB962C8B-B14F-4D97-AF65-F5344CB8AC3E}">
        <p14:creationId xmlns:p14="http://schemas.microsoft.com/office/powerpoint/2010/main" val="8592545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C53E-80C2-38B2-4ED5-09D58F4C018F}"/>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D956408-7A64-E5AA-F140-DC464518BF08}"/>
              </a:ext>
            </a:extLst>
          </p:cNvPr>
          <p:cNvSpPr>
            <a:spLocks noGrp="1"/>
          </p:cNvSpPr>
          <p:nvPr>
            <p:ph sz="quarter" idx="10"/>
          </p:nvPr>
        </p:nvSpPr>
        <p:spPr/>
        <p:txBody>
          <a:bodyPr/>
          <a:lstStyle/>
          <a:p>
            <a:r>
              <a:rPr lang="en-US" sz="3200" dirty="0"/>
              <a:t>(</a:t>
            </a:r>
            <a:r>
              <a:rPr lang="en-US" sz="3200" dirty="0" err="1"/>
              <a:t>細かい</a:t>
            </a:r>
            <a:r>
              <a:rPr lang="en-US" sz="3200" dirty="0"/>
              <a:t>)</a:t>
            </a:r>
            <a:r>
              <a:rPr lang="en-US" sz="3200" dirty="0" err="1"/>
              <a:t>まとめ</a:t>
            </a:r>
            <a:endParaRPr lang="en-US" sz="3200" dirty="0"/>
          </a:p>
        </p:txBody>
      </p:sp>
      <p:sp>
        <p:nvSpPr>
          <p:cNvPr id="3" name="スライド番号プレースホルダー 2">
            <a:extLst>
              <a:ext uri="{FF2B5EF4-FFF2-40B4-BE49-F238E27FC236}">
                <a16:creationId xmlns:a16="http://schemas.microsoft.com/office/drawing/2014/main" id="{92962C83-E6E5-04B6-8C14-344752BC0DE3}"/>
              </a:ext>
            </a:extLst>
          </p:cNvPr>
          <p:cNvSpPr>
            <a:spLocks noGrp="1"/>
          </p:cNvSpPr>
          <p:nvPr>
            <p:ph type="sldNum" sz="quarter" idx="4"/>
          </p:nvPr>
        </p:nvSpPr>
        <p:spPr/>
        <p:txBody>
          <a:bodyPr/>
          <a:lstStyle/>
          <a:p>
            <a:fld id="{2066355A-084C-D24E-9AD2-7E4FC41EA627}" type="slidenum">
              <a:rPr lang="en-US" smtClean="0"/>
              <a:pPr/>
              <a:t>59</a:t>
            </a:fld>
            <a:endParaRPr lang="en-US" dirty="0"/>
          </a:p>
        </p:txBody>
      </p:sp>
      <p:sp>
        <p:nvSpPr>
          <p:cNvPr id="4" name="テキスト プレースホルダー 3">
            <a:extLst>
              <a:ext uri="{FF2B5EF4-FFF2-40B4-BE49-F238E27FC236}">
                <a16:creationId xmlns:a16="http://schemas.microsoft.com/office/drawing/2014/main" id="{8E972940-B105-41A0-37C0-889F877BC367}"/>
              </a:ext>
            </a:extLst>
          </p:cNvPr>
          <p:cNvSpPr>
            <a:spLocks noGrp="1"/>
          </p:cNvSpPr>
          <p:nvPr>
            <p:ph type="body" sz="quarter" idx="11"/>
          </p:nvPr>
        </p:nvSpPr>
        <p:spPr>
          <a:xfrm>
            <a:off x="845675" y="984987"/>
            <a:ext cx="10311730" cy="4888026"/>
          </a:xfrm>
        </p:spPr>
        <p:txBody>
          <a:bodyPr>
            <a:noAutofit/>
          </a:bodyPr>
          <a:lstStyle/>
          <a:p>
            <a:pPr>
              <a:lnSpc>
                <a:spcPct val="150000"/>
              </a:lnSpc>
            </a:pPr>
            <a:r>
              <a:rPr lang="en-US" altLang="ja-JP" sz="1400" dirty="0" err="1">
                <a:latin typeface="Hiragino Kaku Gothic Pro W3" panose="020B0300000000000000" pitchFamily="34" charset="-128"/>
                <a:ea typeface="Hiragino Kaku Gothic Pro W3" panose="020B0300000000000000" pitchFamily="34" charset="-128"/>
              </a:rPr>
              <a:t>小さい系でのQGP生成を検証</a:t>
            </a:r>
            <a:r>
              <a:rPr lang="ja-JP" altLang="en-US" sz="1400">
                <a:latin typeface="Hiragino Kaku Gothic Pro W3" panose="020B0300000000000000" pitchFamily="34" charset="-128"/>
                <a:ea typeface="Hiragino Kaku Gothic Pro W3" panose="020B0300000000000000" pitchFamily="34" charset="-128"/>
              </a:rPr>
              <a:t>のため直接光子</a:t>
            </a:r>
            <a:r>
              <a:rPr lang="en-US" altLang="ja-JP" sz="1400" dirty="0">
                <a:latin typeface="Symbol" pitchFamily="2" charset="2"/>
                <a:ea typeface="Hiragino Sans W4" panose="020B0400000000000000" pitchFamily="34" charset="-128"/>
              </a:rPr>
              <a:t>g </a:t>
            </a:r>
            <a:r>
              <a:rPr lang="en-US" altLang="ja-JP" sz="14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dir</a:t>
            </a:r>
            <a:r>
              <a:rPr lang="ja-JP" altLang="en-US" sz="1400">
                <a:latin typeface="Hiragino Kaku Gothic Pro W3" panose="020B0300000000000000" pitchFamily="34" charset="-128"/>
                <a:ea typeface="Hiragino Kaku Gothic Pro W3" panose="020B0300000000000000" pitchFamily="34" charset="-128"/>
              </a:rPr>
              <a:t>測定を行った</a:t>
            </a:r>
            <a:endParaRPr lang="en-US" altLang="ja-JP" sz="1400" dirty="0">
              <a:latin typeface="Hiragino Kaku Gothic Pro W3" panose="020B0300000000000000" pitchFamily="34" charset="-128"/>
              <a:ea typeface="Hiragino Kaku Gothic Pro W3" panose="020B0300000000000000" pitchFamily="34" charset="-128"/>
            </a:endParaRPr>
          </a:p>
          <a:p>
            <a:pPr lvl="2">
              <a:lnSpc>
                <a:spcPct val="150000"/>
              </a:lnSpc>
            </a:pPr>
            <a:r>
              <a:rPr lang="en-US" altLang="ja-JP" sz="14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pQCD</a:t>
            </a:r>
            <a:r>
              <a:rPr lang="en-US" altLang="ja-JP" sz="1400" dirty="0" err="1">
                <a:latin typeface="Hiragino Kaku Gothic Pro W3" panose="020B0300000000000000" pitchFamily="34" charset="-128"/>
                <a:ea typeface="Hiragino Kaku Gothic Pro W3" panose="020B0300000000000000" pitchFamily="34" charset="-128"/>
              </a:rPr>
              <a:t>計算</a:t>
            </a:r>
            <a:r>
              <a:rPr lang="en-US" altLang="ja-JP" sz="1400" dirty="0">
                <a:latin typeface="Hiragino Kaku Gothic Pro W3" panose="020B0300000000000000" pitchFamily="34" charset="-128"/>
                <a:ea typeface="Hiragino Kaku Gothic Pro W3" panose="020B0300000000000000" pitchFamily="34" charset="-128"/>
              </a:rPr>
              <a:t> </a:t>
            </a:r>
            <a:r>
              <a:rPr lang="en-US" altLang="ja-JP" sz="14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4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4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ja-JP" altLang="ja-JP" sz="14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a:t>
            </a:r>
            <a:r>
              <a:rPr lang="en-US" altLang="ja-JP" sz="14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2 GeV/c</a:t>
            </a:r>
            <a:endParaRPr lang="en-US" altLang="ja-JP" sz="1400" dirty="0">
              <a:latin typeface="Hiragino Kaku Gothic Pro W3" panose="020B0300000000000000" pitchFamily="34" charset="-128"/>
              <a:ea typeface="Hiragino Kaku Gothic Pro W3" panose="020B0300000000000000" pitchFamily="34" charset="-128"/>
            </a:endParaRPr>
          </a:p>
          <a:p>
            <a:pPr lvl="2">
              <a:lnSpc>
                <a:spcPct val="150000"/>
              </a:lnSpc>
            </a:pPr>
            <a:r>
              <a:rPr lang="en-US" altLang="ja-JP" sz="1400" dirty="0" err="1">
                <a:latin typeface="Hiragino Kaku Gothic Pro W3" panose="020B0300000000000000" pitchFamily="34" charset="-128"/>
                <a:ea typeface="Hiragino Kaku Gothic Pro W3" panose="020B0300000000000000" pitchFamily="34" charset="-128"/>
              </a:rPr>
              <a:t>熱的光子生成に感度のある</a:t>
            </a:r>
            <a:r>
              <a:rPr lang="en-US" altLang="ja-JP" sz="14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en-US" altLang="ja-JP" sz="14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4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4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ja-JP" altLang="ja-JP" sz="14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a:t>
            </a:r>
            <a:r>
              <a:rPr lang="en-US" altLang="ja-JP" sz="14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3 GeV/c</a:t>
            </a:r>
            <a:endParaRPr lang="en-US" altLang="ja-JP" sz="1400" dirty="0">
              <a:latin typeface="Hiragino Kaku Gothic Pro W3" panose="020B0300000000000000" pitchFamily="34" charset="-128"/>
              <a:ea typeface="Hiragino Kaku Gothic Pro W3" panose="020B0300000000000000" pitchFamily="34" charset="-128"/>
            </a:endParaRPr>
          </a:p>
          <a:p>
            <a:pPr>
              <a:lnSpc>
                <a:spcPct val="150000"/>
              </a:lnSpc>
            </a:pPr>
            <a:r>
              <a:rPr lang="en-US" altLang="ja-JP" sz="1400" dirty="0" err="1">
                <a:latin typeface="Hiragino Kaku Gothic Pro W3" panose="020B0300000000000000" pitchFamily="34" charset="-128"/>
                <a:ea typeface="Hiragino Kaku Gothic Pro W3" panose="020B0300000000000000" pitchFamily="34" charset="-128"/>
              </a:rPr>
              <a:t>MB・HM両事象で</a:t>
            </a:r>
            <a:r>
              <a:rPr lang="en-US" altLang="ja-JP" sz="14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en-US" altLang="ja-JP" sz="1400" dirty="0">
                <a:latin typeface="Symbol" pitchFamily="2" charset="2"/>
                <a:ea typeface="Hiragino Sans W4" panose="020B0400000000000000" pitchFamily="34" charset="-128"/>
              </a:rPr>
              <a:t>g </a:t>
            </a:r>
            <a:r>
              <a:rPr lang="en-US" altLang="ja-JP" sz="14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dir</a:t>
            </a:r>
            <a:r>
              <a:rPr lang="en-US" altLang="ja-JP" sz="14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en-US" altLang="ja-JP" sz="14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4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4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en-US" altLang="ja-JP" sz="1400" dirty="0" err="1">
                <a:latin typeface="Hiragino Kaku Gothic Pro W3" panose="020B0300000000000000" pitchFamily="34" charset="-128"/>
                <a:ea typeface="Hiragino Kaku Gothic Pro W3" panose="020B0300000000000000" pitchFamily="34" charset="-128"/>
              </a:rPr>
              <a:t>分布</a:t>
            </a:r>
            <a:r>
              <a:rPr lang="en-US" altLang="ja-JP" sz="1400" dirty="0">
                <a:latin typeface="Hiragino Kaku Gothic Pro W3" panose="020B0300000000000000" pitchFamily="34" charset="-128"/>
                <a:ea typeface="Hiragino Kaku Gothic Pro W3" panose="020B0300000000000000" pitchFamily="34" charset="-128"/>
              </a:rPr>
              <a:t> (</a:t>
            </a:r>
            <a:r>
              <a:rPr lang="en-US" altLang="ja-JP" sz="14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1 </a:t>
            </a:r>
            <a:r>
              <a:rPr lang="ja-JP" altLang="ja-JP" sz="14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a:t>
            </a:r>
            <a:r>
              <a:rPr lang="en-US" altLang="ja-JP" sz="14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4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4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ja-JP" altLang="ja-JP" sz="14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a:t>
            </a:r>
            <a:r>
              <a:rPr lang="en-US" altLang="ja-JP" sz="14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6 GeV/c )</a:t>
            </a:r>
            <a:r>
              <a:rPr lang="ja-JP" altLang="en-US" sz="1400">
                <a:latin typeface="Hiragino Kaku Gothic Pro W3" panose="020B0300000000000000" pitchFamily="34" charset="-128"/>
                <a:ea typeface="Hiragino Kaku Gothic Pro W3" panose="020B0300000000000000" pitchFamily="34" charset="-128"/>
              </a:rPr>
              <a:t>を測定できた　</a:t>
            </a:r>
            <a:r>
              <a:rPr lang="en-US" altLang="ja-JP" sz="1400" dirty="0">
                <a:latin typeface="Hiragino Kaku Gothic Pro W3" panose="020B0300000000000000" pitchFamily="34" charset="-128"/>
                <a:ea typeface="Hiragino Kaku Gothic Pro W3" panose="020B0300000000000000" pitchFamily="34" charset="-128"/>
              </a:rPr>
              <a:t>(</a:t>
            </a:r>
            <a:r>
              <a:rPr lang="ja-JP" altLang="en-US" sz="1400">
                <a:latin typeface="Hiragino Kaku Gothic Pro W3" panose="020B0300000000000000" pitchFamily="34" charset="-128"/>
                <a:ea typeface="Hiragino Kaku Gothic Pro W3" panose="020B0300000000000000" pitchFamily="34" charset="-128"/>
              </a:rPr>
              <a:t>この</a:t>
            </a:r>
            <a:r>
              <a:rPr lang="en-US" altLang="ja-JP" sz="1400" i="1" dirty="0" err="1">
                <a:latin typeface="Hiragino Kaku Gothic Pro W3" panose="020B0300000000000000" pitchFamily="34" charset="-128"/>
                <a:ea typeface="Hiragino Kaku Gothic Pro W3" panose="020B0300000000000000" pitchFamily="34" charset="-128"/>
              </a:rPr>
              <a:t>p</a:t>
            </a:r>
            <a:r>
              <a:rPr lang="en-US" altLang="ja-JP" sz="1400" baseline="-25000" dirty="0" err="1">
                <a:latin typeface="Hiragino Kaku Gothic Pro W3" panose="020B0300000000000000" pitchFamily="34" charset="-128"/>
                <a:ea typeface="Hiragino Kaku Gothic Pro W3" panose="020B0300000000000000" pitchFamily="34" charset="-128"/>
              </a:rPr>
              <a:t>T</a:t>
            </a:r>
            <a:r>
              <a:rPr lang="ja-JP" altLang="en-US" sz="1400">
                <a:latin typeface="Hiragino Kaku Gothic Pro W3" panose="020B0300000000000000" pitchFamily="34" charset="-128"/>
                <a:ea typeface="Hiragino Kaku Gothic Pro W3" panose="020B0300000000000000" pitchFamily="34" charset="-128"/>
              </a:rPr>
              <a:t>領域では</a:t>
            </a:r>
            <a:r>
              <a:rPr lang="en-US" altLang="ja-JP" sz="1400" dirty="0">
                <a:latin typeface="Hiragino Kaku Gothic Pro W3" panose="020B0300000000000000" pitchFamily="34" charset="-128"/>
                <a:ea typeface="Hiragino Kaku Gothic Pro W3" panose="020B0300000000000000" pitchFamily="34" charset="-128"/>
              </a:rPr>
              <a:t>LHC</a:t>
            </a:r>
            <a:r>
              <a:rPr lang="ja-JP" altLang="en-US" sz="1400">
                <a:latin typeface="Hiragino Kaku Gothic Pro W3" panose="020B0300000000000000" pitchFamily="34" charset="-128"/>
                <a:ea typeface="Hiragino Kaku Gothic Pro W3" panose="020B0300000000000000" pitchFamily="34" charset="-128"/>
              </a:rPr>
              <a:t>で初めて</a:t>
            </a:r>
            <a:r>
              <a:rPr lang="en-US" altLang="ja-JP" sz="1400" dirty="0">
                <a:latin typeface="Hiragino Kaku Gothic Pro W3" panose="020B0300000000000000" pitchFamily="34" charset="-128"/>
                <a:ea typeface="Hiragino Kaku Gothic Pro W3" panose="020B0300000000000000" pitchFamily="34" charset="-128"/>
              </a:rPr>
              <a:t>)</a:t>
            </a:r>
          </a:p>
          <a:p>
            <a:pPr lvl="1">
              <a:lnSpc>
                <a:spcPct val="150000"/>
              </a:lnSpc>
            </a:pPr>
            <a:r>
              <a:rPr lang="en-US" altLang="ja-JP" sz="1400" dirty="0" err="1">
                <a:latin typeface="Hiragino Kaku Gothic Pro W3" panose="020B0300000000000000" pitchFamily="34" charset="-128"/>
                <a:ea typeface="Hiragino Kaku Gothic Pro W3" panose="020B0300000000000000" pitchFamily="34" charset="-128"/>
              </a:rPr>
              <a:t>HMでの</a:t>
            </a:r>
            <a:r>
              <a:rPr lang="en-US" altLang="ja-JP" sz="14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4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4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en-US" altLang="ja-JP" sz="1400" dirty="0" err="1">
                <a:latin typeface="Hiragino Kaku Gothic Pro W3" panose="020B0300000000000000" pitchFamily="34" charset="-128"/>
                <a:ea typeface="Hiragino Kaku Gothic Pro W3" panose="020B0300000000000000" pitchFamily="34" charset="-128"/>
              </a:rPr>
              <a:t>分布</a:t>
            </a:r>
            <a:r>
              <a:rPr lang="ja-JP" altLang="en-US" sz="1400">
                <a:latin typeface="Hiragino Kaku Gothic Pro W3" panose="020B0300000000000000" pitchFamily="34" charset="-128"/>
                <a:ea typeface="Hiragino Kaku Gothic Pro W3" panose="020B0300000000000000" pitchFamily="34" charset="-128"/>
              </a:rPr>
              <a:t>は</a:t>
            </a:r>
            <a:r>
              <a:rPr lang="en-US" altLang="ja-JP" sz="1400" dirty="0">
                <a:latin typeface="Hiragino Kaku Gothic Pro W3" panose="020B0300000000000000" pitchFamily="34" charset="-128"/>
                <a:ea typeface="Hiragino Kaku Gothic Pro W3" panose="020B0300000000000000" pitchFamily="34" charset="-128"/>
              </a:rPr>
              <a:t>MB</a:t>
            </a:r>
            <a:r>
              <a:rPr lang="ja-JP" altLang="en-US" sz="1400">
                <a:latin typeface="Hiragino Kaku Gothic Pro W3" panose="020B0300000000000000" pitchFamily="34" charset="-128"/>
                <a:ea typeface="Hiragino Kaku Gothic Pro W3" panose="020B0300000000000000" pitchFamily="34" charset="-128"/>
              </a:rPr>
              <a:t>と比べ約５倍増大していることがわかった</a:t>
            </a:r>
            <a:endParaRPr lang="en-US" altLang="ja-JP" sz="1400" dirty="0">
              <a:latin typeface="Hiragino Kaku Gothic Pro W3" panose="020B0300000000000000" pitchFamily="34" charset="-128"/>
              <a:ea typeface="Hiragino Kaku Gothic Pro W3" panose="020B0300000000000000" pitchFamily="34" charset="-128"/>
            </a:endParaRPr>
          </a:p>
          <a:p>
            <a:pPr>
              <a:lnSpc>
                <a:spcPct val="150000"/>
              </a:lnSpc>
            </a:pPr>
            <a:r>
              <a:rPr lang="en-US" altLang="ja-JP" sz="1400" dirty="0" err="1">
                <a:latin typeface="Hiragino Kaku Gothic Pro W3" panose="020B0300000000000000" pitchFamily="34" charset="-128"/>
                <a:ea typeface="Hiragino Kaku Gothic Pro W3" panose="020B0300000000000000" pitchFamily="34" charset="-128"/>
              </a:rPr>
              <a:t>pQCD</a:t>
            </a:r>
            <a:r>
              <a:rPr lang="ja-JP" altLang="en-US" sz="1400">
                <a:latin typeface="Hiragino Kaku Gothic Pro W3" panose="020B0300000000000000" pitchFamily="34" charset="-128"/>
                <a:ea typeface="Hiragino Kaku Gothic Pro W3" panose="020B0300000000000000" pitchFamily="34" charset="-128"/>
              </a:rPr>
              <a:t>計算との比較すると</a:t>
            </a:r>
            <a:endParaRPr lang="en-US" altLang="ja-JP" sz="1400" dirty="0">
              <a:latin typeface="Hiragino Kaku Gothic Pro W3" panose="020B0300000000000000" pitchFamily="34" charset="-128"/>
              <a:ea typeface="Hiragino Kaku Gothic Pro W3" panose="020B0300000000000000" pitchFamily="34" charset="-128"/>
            </a:endParaRPr>
          </a:p>
          <a:p>
            <a:pPr lvl="1">
              <a:lnSpc>
                <a:spcPct val="150000"/>
              </a:lnSpc>
            </a:pPr>
            <a:r>
              <a:rPr lang="en-US" altLang="ja-JP" sz="14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4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4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en-US" altLang="ja-JP" sz="1400" dirty="0" err="1">
                <a:latin typeface="Hiragino Kaku Gothic Pro W3" panose="020B0300000000000000" pitchFamily="34" charset="-128"/>
                <a:ea typeface="Hiragino Kaku Gothic Pro W3" panose="020B0300000000000000" pitchFamily="34" charset="-128"/>
              </a:rPr>
              <a:t>分布</a:t>
            </a:r>
            <a:r>
              <a:rPr lang="en-US" altLang="ja-JP" sz="1400" dirty="0">
                <a:latin typeface="Hiragino Kaku Gothic Pro W3" panose="020B0300000000000000" pitchFamily="34" charset="-128"/>
                <a:ea typeface="Hiragino Kaku Gothic Pro W3" panose="020B0300000000000000" pitchFamily="34" charset="-128"/>
              </a:rPr>
              <a:t>(MB)</a:t>
            </a:r>
            <a:r>
              <a:rPr lang="en-US" altLang="ja-JP" sz="1400" dirty="0" err="1">
                <a:latin typeface="Hiragino Kaku Gothic Pro W3" panose="020B0300000000000000" pitchFamily="34" charset="-128"/>
                <a:ea typeface="Hiragino Kaku Gothic Pro W3" panose="020B0300000000000000" pitchFamily="34" charset="-128"/>
              </a:rPr>
              <a:t>は</a:t>
            </a:r>
            <a:r>
              <a:rPr lang="ja-JP" altLang="en-US" sz="1400">
                <a:latin typeface="Hiragino Kaku Gothic Pro W3" panose="020B0300000000000000" pitchFamily="34" charset="-128"/>
                <a:ea typeface="Hiragino Kaku Gothic Pro W3" panose="020B0300000000000000" pitchFamily="34" charset="-128"/>
              </a:rPr>
              <a:t>コンシステント</a:t>
            </a:r>
            <a:endParaRPr lang="en-US" altLang="ja-JP" sz="1400" dirty="0">
              <a:latin typeface="Hiragino Kaku Gothic Pro W3" panose="020B0300000000000000" pitchFamily="34" charset="-128"/>
              <a:ea typeface="Hiragino Kaku Gothic Pro W3" panose="020B0300000000000000" pitchFamily="34" charset="-128"/>
            </a:endParaRPr>
          </a:p>
          <a:p>
            <a:pPr lvl="1">
              <a:lnSpc>
                <a:spcPct val="150000"/>
              </a:lnSpc>
            </a:pPr>
            <a:r>
              <a:rPr lang="en-US" altLang="ja-JP" sz="14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4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4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en-US" altLang="ja-JP" sz="1400" dirty="0" err="1">
                <a:latin typeface="Hiragino Kaku Gothic Pro W3" panose="020B0300000000000000" pitchFamily="34" charset="-128"/>
                <a:ea typeface="Hiragino Kaku Gothic Pro W3" panose="020B0300000000000000" pitchFamily="34" charset="-128"/>
              </a:rPr>
              <a:t>分布</a:t>
            </a:r>
            <a:r>
              <a:rPr lang="en-US" altLang="ja-JP" sz="1400" dirty="0">
                <a:latin typeface="Hiragino Kaku Gothic Pro W3" panose="020B0300000000000000" pitchFamily="34" charset="-128"/>
                <a:ea typeface="Hiragino Kaku Gothic Pro W3" panose="020B0300000000000000" pitchFamily="34" charset="-128"/>
              </a:rPr>
              <a:t>(HM)</a:t>
            </a:r>
            <a:r>
              <a:rPr lang="en-US" altLang="ja-JP" sz="1400" dirty="0" err="1">
                <a:latin typeface="Hiragino Kaku Gothic Pro W3" panose="020B0300000000000000" pitchFamily="34" charset="-128"/>
                <a:ea typeface="Hiragino Kaku Gothic Pro W3" panose="020B0300000000000000" pitchFamily="34" charset="-128"/>
              </a:rPr>
              <a:t>は</a:t>
            </a:r>
            <a:r>
              <a:rPr lang="ja-JP" altLang="en-US" sz="1400">
                <a:latin typeface="Hiragino Kaku Gothic Pro W3" panose="020B0300000000000000" pitchFamily="34" charset="-128"/>
                <a:ea typeface="Hiragino Kaku Gothic Pro W3" panose="020B0300000000000000" pitchFamily="34" charset="-128"/>
              </a:rPr>
              <a:t>演繹的にスケールした計算とコンシステント⇆スケールなしでは説明できない</a:t>
            </a:r>
            <a:endParaRPr lang="en-US" altLang="ja-JP" sz="1400" dirty="0">
              <a:latin typeface="Hiragino Kaku Gothic Pro W3" panose="020B0300000000000000" pitchFamily="34" charset="-128"/>
              <a:ea typeface="Hiragino Kaku Gothic Pro W3" panose="020B0300000000000000" pitchFamily="34" charset="-128"/>
            </a:endParaRPr>
          </a:p>
          <a:p>
            <a:pPr>
              <a:lnSpc>
                <a:spcPct val="150000"/>
              </a:lnSpc>
            </a:pPr>
            <a:r>
              <a:rPr lang="en-US" altLang="ja-JP" sz="1400" dirty="0">
                <a:latin typeface="Hiragino Kaku Gothic Pro W3" panose="020B0300000000000000" pitchFamily="34" charset="-128"/>
                <a:ea typeface="Hiragino Kaku Gothic Pro W3" panose="020B0300000000000000" pitchFamily="34" charset="-128"/>
              </a:rPr>
              <a:t>QGP-like</a:t>
            </a:r>
            <a:r>
              <a:rPr lang="ja-JP" altLang="en-US" sz="1400">
                <a:latin typeface="Hiragino Kaku Gothic Pro W3" panose="020B0300000000000000" pitchFamily="34" charset="-128"/>
                <a:ea typeface="Hiragino Kaku Gothic Pro W3" panose="020B0300000000000000" pitchFamily="34" charset="-128"/>
              </a:rPr>
              <a:t>モデルとの比較</a:t>
            </a:r>
            <a:endParaRPr lang="en-US" altLang="ja-JP" sz="1400" dirty="0">
              <a:latin typeface="Hiragino Kaku Gothic Pro W3" panose="020B0300000000000000" pitchFamily="34" charset="-128"/>
              <a:ea typeface="Hiragino Kaku Gothic Pro W3" panose="020B0300000000000000" pitchFamily="34" charset="-128"/>
            </a:endParaRPr>
          </a:p>
          <a:p>
            <a:pPr lvl="1">
              <a:lnSpc>
                <a:spcPct val="150000"/>
              </a:lnSpc>
            </a:pPr>
            <a:r>
              <a:rPr lang="en-US" altLang="ja-JP" sz="1400" dirty="0">
                <a:latin typeface="Hiragino Kaku Gothic Pro W3" panose="020B0300000000000000" pitchFamily="34" charset="-128"/>
                <a:ea typeface="Hiragino Kaku Gothic Pro W3" panose="020B0300000000000000" pitchFamily="34" charset="-128"/>
              </a:rPr>
              <a:t>MB</a:t>
            </a:r>
            <a:r>
              <a:rPr lang="ja-JP" altLang="en-US" sz="1400">
                <a:latin typeface="Hiragino Kaku Gothic Pro W3" panose="020B0300000000000000" pitchFamily="34" charset="-128"/>
                <a:ea typeface="Hiragino Kaku Gothic Pro W3" panose="020B0300000000000000" pitchFamily="34" charset="-128"/>
              </a:rPr>
              <a:t>も</a:t>
            </a:r>
            <a:r>
              <a:rPr lang="en-US" altLang="ja-JP" sz="1400" dirty="0">
                <a:latin typeface="Hiragino Kaku Gothic Pro W3" panose="020B0300000000000000" pitchFamily="34" charset="-128"/>
                <a:ea typeface="Hiragino Kaku Gothic Pro W3" panose="020B0300000000000000" pitchFamily="34" charset="-128"/>
              </a:rPr>
              <a:t>HM</a:t>
            </a:r>
            <a:r>
              <a:rPr lang="ja-JP" altLang="en-US" sz="1400">
                <a:latin typeface="Hiragino Kaku Gothic Pro W3" panose="020B0300000000000000" pitchFamily="34" charset="-128"/>
                <a:ea typeface="Hiragino Kaku Gothic Pro W3" panose="020B0300000000000000" pitchFamily="34" charset="-128"/>
              </a:rPr>
              <a:t>も熱的光子を加味した方が結果の記述をよく説明する方向だが、実験精度の制約によりはっきりとどちらが良いとは言えない</a:t>
            </a:r>
            <a:endParaRPr lang="en-US" altLang="ja-JP" sz="1400" dirty="0">
              <a:latin typeface="Hiragino Kaku Gothic Pro W3" panose="020B0300000000000000" pitchFamily="34" charset="-128"/>
              <a:ea typeface="Hiragino Kaku Gothic Pro W3" panose="020B0300000000000000" pitchFamily="34" charset="-128"/>
            </a:endParaRPr>
          </a:p>
          <a:p>
            <a:pPr>
              <a:lnSpc>
                <a:spcPct val="150000"/>
              </a:lnSpc>
            </a:pPr>
            <a:r>
              <a:rPr lang="en-US" altLang="ja-JP" sz="1400" dirty="0">
                <a:latin typeface="Hiragino Kaku Gothic Pro W3" panose="020B0300000000000000" pitchFamily="34" charset="-128"/>
                <a:ea typeface="Hiragino Kaku Gothic Pro W3" panose="020B0300000000000000" pitchFamily="34" charset="-128"/>
              </a:rPr>
              <a:t>HM</a:t>
            </a:r>
            <a:r>
              <a:rPr lang="ja-JP" altLang="en-US" sz="1400">
                <a:latin typeface="Hiragino Kaku Gothic Pro W3" panose="020B0300000000000000" pitchFamily="34" charset="-128"/>
                <a:ea typeface="Hiragino Kaku Gothic Pro W3" panose="020B0300000000000000" pitchFamily="34" charset="-128"/>
              </a:rPr>
              <a:t>における</a:t>
            </a:r>
            <a:r>
              <a:rPr lang="en-US" altLang="ja-JP" sz="1400" dirty="0">
                <a:latin typeface="Symbol" pitchFamily="2" charset="2"/>
                <a:ea typeface="Hiragino Sans W4" panose="020B0400000000000000" pitchFamily="34" charset="-128"/>
              </a:rPr>
              <a:t>g</a:t>
            </a:r>
            <a:r>
              <a:rPr lang="ja-JP" altLang="en-US" sz="1400">
                <a:latin typeface="Hiragino Kaku Gothic Pro W3" panose="020B0300000000000000" pitchFamily="34" charset="-128"/>
                <a:ea typeface="Hiragino Kaku Gothic Pro W3" panose="020B0300000000000000" pitchFamily="34" charset="-128"/>
              </a:rPr>
              <a:t>に対して理論へのインプットを与えることができた</a:t>
            </a:r>
            <a:endParaRPr lang="en-US" altLang="ja-JP" sz="1400" dirty="0">
              <a:latin typeface="Hiragino Kaku Gothic Pro W3" panose="020B0300000000000000" pitchFamily="34" charset="-128"/>
              <a:ea typeface="Hiragino Kaku Gothic Pro W3" panose="020B0300000000000000" pitchFamily="34" charset="-128"/>
            </a:endParaRPr>
          </a:p>
          <a:p>
            <a:pPr>
              <a:lnSpc>
                <a:spcPct val="150000"/>
              </a:lnSpc>
            </a:pPr>
            <a:r>
              <a:rPr lang="en-US" altLang="ja-JP" sz="1400" dirty="0">
                <a:latin typeface="Hiragino Kaku Gothic Pro W3" panose="020B0300000000000000" pitchFamily="34" charset="-128"/>
                <a:ea typeface="Hiragino Kaku Gothic Pro W3" panose="020B0300000000000000" pitchFamily="34" charset="-128"/>
              </a:rPr>
              <a:t>HM</a:t>
            </a:r>
            <a:r>
              <a:rPr lang="ja-JP" altLang="en-US" sz="1400">
                <a:latin typeface="Hiragino Kaku Gothic Pro W3" panose="020B0300000000000000" pitchFamily="34" charset="-128"/>
                <a:ea typeface="Hiragino Kaku Gothic Pro W3" panose="020B0300000000000000" pitchFamily="34" charset="-128"/>
              </a:rPr>
              <a:t>事象における積分光子収量</a:t>
            </a:r>
            <a:r>
              <a:rPr lang="en-US" altLang="ja-JP" sz="1400" dirty="0">
                <a:latin typeface="Hiragino Kaku Gothic Pro W3" panose="020B0300000000000000" pitchFamily="34" charset="-128"/>
                <a:ea typeface="Hiragino Kaku Gothic Pro W3" panose="020B0300000000000000" pitchFamily="34" charset="-128"/>
              </a:rPr>
              <a:t>(</a:t>
            </a:r>
            <a:r>
              <a:rPr lang="en-US" altLang="ja-JP" sz="14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1 </a:t>
            </a:r>
            <a:r>
              <a:rPr lang="ja-JP" altLang="ja-JP" sz="14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a:t>
            </a:r>
            <a:r>
              <a:rPr lang="en-US" altLang="ja-JP" sz="1400" i="1"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p</a:t>
            </a:r>
            <a:r>
              <a:rPr lang="en-US" altLang="ja-JP" sz="1400" baseline="-25000" dirty="0" err="1">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T</a:t>
            </a:r>
            <a:r>
              <a:rPr lang="en-US" altLang="ja-JP" sz="1400" baseline="-250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ja-JP" altLang="ja-JP" sz="14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a:t>
            </a:r>
            <a:r>
              <a:rPr lang="en-US" altLang="ja-JP" sz="14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3 GeV/</a:t>
            </a:r>
            <a:r>
              <a:rPr lang="en-US" altLang="ja-JP" sz="1400" i="1"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c</a:t>
            </a:r>
            <a:r>
              <a:rPr lang="en-US" altLang="ja-JP" sz="14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 </a:t>
            </a:r>
            <a:r>
              <a:rPr lang="ja-JP" altLang="en-US" sz="14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は</a:t>
            </a:r>
            <a:r>
              <a:rPr lang="en-US" altLang="ja-JP" sz="1400" dirty="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STAR</a:t>
            </a:r>
            <a:r>
              <a:rPr lang="ja-JP" altLang="en-US" sz="1400">
                <a:latin typeface="Hiragino Kaku Gothic Pro W3" panose="020B0300000000000000" pitchFamily="34" charset="-128"/>
                <a:ea typeface="Hiragino Kaku Gothic Pro W3" panose="020B0300000000000000" pitchFamily="34" charset="-128"/>
                <a:cs typeface="ＭＳ Ｐゴシック" panose="020B0600070205080204" pitchFamily="34" charset="-128"/>
              </a:rPr>
              <a:t>のデータ点を上回る</a:t>
            </a:r>
            <a:endParaRPr lang="en-US" altLang="ja-JP" sz="1400" dirty="0">
              <a:latin typeface="Hiragino Kaku Gothic Pro W3" panose="020B0300000000000000" pitchFamily="34" charset="-128"/>
              <a:ea typeface="Hiragino Kaku Gothic Pro W3" panose="020B0300000000000000" pitchFamily="34" charset="-128"/>
            </a:endParaRPr>
          </a:p>
          <a:p>
            <a:pPr lvl="1">
              <a:lnSpc>
                <a:spcPct val="150000"/>
              </a:lnSpc>
            </a:pPr>
            <a:endParaRPr lang="en-US" altLang="ja-JP" sz="1400" dirty="0">
              <a:latin typeface="Hiragino Kaku Gothic Pro W3" panose="020B0300000000000000" pitchFamily="34" charset="-128"/>
              <a:ea typeface="Hiragino Kaku Gothic Pro W3" panose="020B0300000000000000" pitchFamily="34" charset="-128"/>
            </a:endParaRPr>
          </a:p>
          <a:p>
            <a:pPr>
              <a:lnSpc>
                <a:spcPct val="150000"/>
              </a:lnSpc>
            </a:pPr>
            <a:endParaRPr lang="en-US" sz="14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10F37605-7FBE-AC5B-00F1-696A8EBEDF99}"/>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spTree>
    <p:extLst>
      <p:ext uri="{BB962C8B-B14F-4D97-AF65-F5344CB8AC3E}">
        <p14:creationId xmlns:p14="http://schemas.microsoft.com/office/powerpoint/2010/main" val="2027456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グラフ, 散布図&#10;&#10;自動的に生成された説明">
            <a:extLst>
              <a:ext uri="{FF2B5EF4-FFF2-40B4-BE49-F238E27FC236}">
                <a16:creationId xmlns:a16="http://schemas.microsoft.com/office/drawing/2014/main" id="{3246123D-3ACF-BA13-9C9E-F65E6E814BCD}"/>
              </a:ext>
            </a:extLst>
          </p:cNvPr>
          <p:cNvPicPr>
            <a:picLocks noChangeAspect="1"/>
          </p:cNvPicPr>
          <p:nvPr/>
        </p:nvPicPr>
        <p:blipFill>
          <a:blip r:embed="rId3"/>
          <a:stretch>
            <a:fillRect/>
          </a:stretch>
        </p:blipFill>
        <p:spPr>
          <a:xfrm>
            <a:off x="893302" y="1166005"/>
            <a:ext cx="2701559" cy="5427401"/>
          </a:xfrm>
          <a:prstGeom prst="rect">
            <a:avLst/>
          </a:prstGeom>
        </p:spPr>
      </p:pic>
      <p:sp>
        <p:nvSpPr>
          <p:cNvPr id="2" name="コンテンツ プレースホルダー 1">
            <a:extLst>
              <a:ext uri="{FF2B5EF4-FFF2-40B4-BE49-F238E27FC236}">
                <a16:creationId xmlns:a16="http://schemas.microsoft.com/office/drawing/2014/main" id="{4FF290B4-B508-255D-989E-336587F925BE}"/>
              </a:ext>
            </a:extLst>
          </p:cNvPr>
          <p:cNvSpPr>
            <a:spLocks noGrp="1"/>
          </p:cNvSpPr>
          <p:nvPr>
            <p:ph sz="quarter" idx="10"/>
          </p:nvPr>
        </p:nvSpPr>
        <p:spPr/>
        <p:txBody>
          <a:bodyPr/>
          <a:lstStyle/>
          <a:p>
            <a:r>
              <a:rPr lang="ja-JP" altLang="en-US" sz="3600">
                <a:solidFill>
                  <a:srgbClr val="000000"/>
                </a:solidFill>
                <a:effectLst/>
                <a:latin typeface="Hiragino Sans" panose="020B0400000000000000" pitchFamily="34" charset="-128"/>
                <a:ea typeface="Hiragino Sans" panose="020B0400000000000000" pitchFamily="34" charset="-128"/>
              </a:rPr>
              <a:t>これまでの</a:t>
            </a:r>
            <a:r>
              <a:rPr lang="en-US" altLang="ja-JP" sz="3600" dirty="0">
                <a:solidFill>
                  <a:srgbClr val="000000"/>
                </a:solidFill>
                <a:latin typeface="Hiragino Sans" panose="020B0400000000000000" pitchFamily="34" charset="-128"/>
                <a:ea typeface="Hiragino Sans" panose="020B0400000000000000" pitchFamily="34" charset="-128"/>
              </a:rPr>
              <a:t>HIC</a:t>
            </a:r>
            <a:r>
              <a:rPr lang="ja-JP" altLang="en-US" sz="3600">
                <a:solidFill>
                  <a:srgbClr val="000000"/>
                </a:solidFill>
                <a:latin typeface="Hiragino Sans" panose="020B0400000000000000" pitchFamily="34" charset="-128"/>
                <a:ea typeface="Hiragino Sans" panose="020B0400000000000000" pitchFamily="34" charset="-128"/>
              </a:rPr>
              <a:t>実験</a:t>
            </a:r>
            <a:endParaRPr lang="en-US" dirty="0"/>
          </a:p>
        </p:txBody>
      </p:sp>
      <p:sp>
        <p:nvSpPr>
          <p:cNvPr id="3" name="スライド番号プレースホルダー 2">
            <a:extLst>
              <a:ext uri="{FF2B5EF4-FFF2-40B4-BE49-F238E27FC236}">
                <a16:creationId xmlns:a16="http://schemas.microsoft.com/office/drawing/2014/main" id="{90B62A3B-2DBA-49C1-ADD8-14F4462437D8}"/>
              </a:ext>
            </a:extLst>
          </p:cNvPr>
          <p:cNvSpPr>
            <a:spLocks noGrp="1"/>
          </p:cNvSpPr>
          <p:nvPr>
            <p:ph type="sldNum" sz="quarter" idx="4"/>
          </p:nvPr>
        </p:nvSpPr>
        <p:spPr/>
        <p:txBody>
          <a:bodyPr/>
          <a:lstStyle/>
          <a:p>
            <a:fld id="{2066355A-084C-D24E-9AD2-7E4FC41EA627}" type="slidenum">
              <a:rPr lang="en-US" smtClean="0"/>
              <a:pPr/>
              <a:t>6</a:t>
            </a:fld>
            <a:endParaRPr lang="en-US" dirty="0"/>
          </a:p>
        </p:txBody>
      </p:sp>
      <p:sp>
        <p:nvSpPr>
          <p:cNvPr id="4" name="テキスト プレースホルダー 3">
            <a:extLst>
              <a:ext uri="{FF2B5EF4-FFF2-40B4-BE49-F238E27FC236}">
                <a16:creationId xmlns:a16="http://schemas.microsoft.com/office/drawing/2014/main" id="{250AC2B4-8F5E-AFA9-E31E-19C2ED6A4313}"/>
              </a:ext>
            </a:extLst>
          </p:cNvPr>
          <p:cNvSpPr>
            <a:spLocks noGrp="1"/>
          </p:cNvSpPr>
          <p:nvPr>
            <p:ph type="body" sz="quarter" idx="11"/>
          </p:nvPr>
        </p:nvSpPr>
        <p:spPr>
          <a:xfrm>
            <a:off x="3942611" y="4897463"/>
            <a:ext cx="7842988" cy="1190915"/>
          </a:xfrm>
        </p:spPr>
        <p:txBody>
          <a:bodyPr>
            <a:normAutofit fontScale="85000" lnSpcReduction="10000"/>
          </a:bodyPr>
          <a:lstStyle/>
          <a:p>
            <a:pPr>
              <a:lnSpc>
                <a:spcPct val="150000"/>
              </a:lnSpc>
              <a:buFont typeface="Arial" panose="020B0604020202020204" pitchFamily="34" charset="0"/>
              <a:buChar char="•"/>
            </a:pPr>
            <a:r>
              <a:rPr lang="ja-JP" altLang="en-US" sz="2000">
                <a:solidFill>
                  <a:srgbClr val="000000"/>
                </a:solidFill>
                <a:latin typeface="Hiragino Sans" panose="020B0400000000000000" pitchFamily="34" charset="-128"/>
                <a:ea typeface="Hiragino Sans" panose="020B0400000000000000" pitchFamily="34" charset="-128"/>
              </a:rPr>
              <a:t>ハドロン・ジェット・重クォーク測定</a:t>
            </a:r>
            <a:endParaRPr lang="en-US" altLang="ja-JP" sz="2000" dirty="0">
              <a:solidFill>
                <a:srgbClr val="000000"/>
              </a:solidFill>
              <a:latin typeface="Hiragino Sans" panose="020B0400000000000000" pitchFamily="34" charset="-128"/>
              <a:ea typeface="Hiragino Sans" panose="020B0400000000000000" pitchFamily="34" charset="-128"/>
            </a:endParaRPr>
          </a:p>
          <a:p>
            <a:pPr marL="0" indent="0">
              <a:lnSpc>
                <a:spcPct val="150000"/>
              </a:lnSpc>
              <a:buNone/>
            </a:pPr>
            <a:r>
              <a:rPr lang="ja-JP" altLang="en-US" sz="2000">
                <a:solidFill>
                  <a:srgbClr val="000000"/>
                </a:solidFill>
                <a:effectLst/>
                <a:latin typeface="Hiragino Sans" panose="020B0400000000000000" pitchFamily="34" charset="-128"/>
                <a:ea typeface="Hiragino Sans" panose="020B0400000000000000" pitchFamily="34" charset="-128"/>
              </a:rPr>
              <a:t>　</a:t>
            </a:r>
            <a:r>
              <a:rPr lang="en-US" altLang="ja-JP" sz="2000" dirty="0">
                <a:solidFill>
                  <a:srgbClr val="000000"/>
                </a:solidFill>
                <a:effectLst/>
                <a:latin typeface="Hiragino Sans" panose="020B0400000000000000" pitchFamily="34" charset="-128"/>
                <a:ea typeface="Hiragino Sans" panose="020B0400000000000000" pitchFamily="34" charset="-128"/>
              </a:rPr>
              <a:t>  </a:t>
            </a:r>
            <a:r>
              <a:rPr lang="ja-JP" altLang="en-US" sz="2000">
                <a:solidFill>
                  <a:srgbClr val="000000"/>
                </a:solidFill>
                <a:effectLst/>
                <a:latin typeface="Hiragino Sans" panose="020B0400000000000000" pitchFamily="34" charset="-128"/>
                <a:ea typeface="Hiragino Sans" panose="020B0400000000000000" pitchFamily="34" charset="-128"/>
              </a:rPr>
              <a:t>→ </a:t>
            </a:r>
            <a:r>
              <a:rPr lang="en-US" altLang="ja-JP" sz="2000" dirty="0">
                <a:solidFill>
                  <a:srgbClr val="000000"/>
                </a:solidFill>
                <a:effectLst/>
                <a:latin typeface="Helvetica" pitchFamily="2" charset="0"/>
                <a:ea typeface="Hiragino Sans" panose="020B0400000000000000" pitchFamily="34" charset="-128"/>
              </a:rPr>
              <a:t>QGP</a:t>
            </a:r>
            <a:r>
              <a:rPr lang="ja-JP" altLang="en-US" sz="2000">
                <a:solidFill>
                  <a:srgbClr val="000000"/>
                </a:solidFill>
                <a:effectLst/>
                <a:latin typeface="Hiragino Sans" panose="020B0400000000000000" pitchFamily="34" charset="-128"/>
                <a:ea typeface="Hiragino Sans" panose="020B0400000000000000" pitchFamily="34" charset="-128"/>
              </a:rPr>
              <a:t>生成は確からしい、現在は</a:t>
            </a:r>
            <a:r>
              <a:rPr lang="en-US" altLang="ja-JP" sz="2000" dirty="0">
                <a:solidFill>
                  <a:srgbClr val="000000"/>
                </a:solidFill>
                <a:effectLst/>
                <a:latin typeface="Helvetica" pitchFamily="2" charset="0"/>
                <a:ea typeface="Hiragino Sans" panose="020B0400000000000000" pitchFamily="34" charset="-128"/>
              </a:rPr>
              <a:t>QGP</a:t>
            </a:r>
            <a:r>
              <a:rPr lang="ja-JP" altLang="en-US" sz="2000">
                <a:solidFill>
                  <a:srgbClr val="000000"/>
                </a:solidFill>
                <a:effectLst/>
                <a:latin typeface="Hiragino Sans" panose="020B0400000000000000" pitchFamily="34" charset="-128"/>
                <a:ea typeface="Hiragino Sans" panose="020B0400000000000000" pitchFamily="34" charset="-128"/>
              </a:rPr>
              <a:t>のより詳細な性質を調べる段階</a:t>
            </a:r>
            <a:endParaRPr lang="en-US" altLang="ja-JP" sz="2000" dirty="0">
              <a:solidFill>
                <a:srgbClr val="000000"/>
              </a:solidFill>
              <a:effectLst/>
              <a:latin typeface="Hiragino Sans" panose="020B0400000000000000" pitchFamily="34" charset="-128"/>
              <a:ea typeface="Hiragino Sans" panose="020B0400000000000000" pitchFamily="34" charset="-128"/>
            </a:endParaRPr>
          </a:p>
        </p:txBody>
      </p:sp>
      <p:sp>
        <p:nvSpPr>
          <p:cNvPr id="5" name="フッター プレースホルダー 4">
            <a:extLst>
              <a:ext uri="{FF2B5EF4-FFF2-40B4-BE49-F238E27FC236}">
                <a16:creationId xmlns:a16="http://schemas.microsoft.com/office/drawing/2014/main" id="{4DA61394-3D27-933B-CBA0-883E3BBEB92F}"/>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9" name="図 8" descr="グラフ&#10;&#10;自動的に生成された説明">
            <a:extLst>
              <a:ext uri="{FF2B5EF4-FFF2-40B4-BE49-F238E27FC236}">
                <a16:creationId xmlns:a16="http://schemas.microsoft.com/office/drawing/2014/main" id="{FE61B193-AD18-197A-553A-AA63B55236A5}"/>
              </a:ext>
            </a:extLst>
          </p:cNvPr>
          <p:cNvPicPr>
            <a:picLocks noChangeAspect="1"/>
          </p:cNvPicPr>
          <p:nvPr/>
        </p:nvPicPr>
        <p:blipFill>
          <a:blip r:embed="rId4"/>
          <a:stretch>
            <a:fillRect/>
          </a:stretch>
        </p:blipFill>
        <p:spPr>
          <a:xfrm>
            <a:off x="7671790" y="1347806"/>
            <a:ext cx="4459625" cy="3286951"/>
          </a:xfrm>
          <a:prstGeom prst="rect">
            <a:avLst/>
          </a:prstGeom>
        </p:spPr>
      </p:pic>
      <p:pic>
        <p:nvPicPr>
          <p:cNvPr id="12" name="図 11" descr="グラフ, 折れ線グラフ&#10;&#10;自動的に生成された説明">
            <a:extLst>
              <a:ext uri="{FF2B5EF4-FFF2-40B4-BE49-F238E27FC236}">
                <a16:creationId xmlns:a16="http://schemas.microsoft.com/office/drawing/2014/main" id="{4CE83DDF-B58C-EA5F-070E-B28B72BF189F}"/>
              </a:ext>
            </a:extLst>
          </p:cNvPr>
          <p:cNvPicPr>
            <a:picLocks noChangeAspect="1"/>
          </p:cNvPicPr>
          <p:nvPr/>
        </p:nvPicPr>
        <p:blipFill>
          <a:blip r:embed="rId5"/>
          <a:stretch>
            <a:fillRect/>
          </a:stretch>
        </p:blipFill>
        <p:spPr>
          <a:xfrm>
            <a:off x="-163161" y="-3730213"/>
            <a:ext cx="4105772" cy="3549658"/>
          </a:xfrm>
          <a:prstGeom prst="rect">
            <a:avLst/>
          </a:prstGeom>
        </p:spPr>
      </p:pic>
      <p:sp>
        <p:nvSpPr>
          <p:cNvPr id="13" name="テキスト ボックス 12">
            <a:extLst>
              <a:ext uri="{FF2B5EF4-FFF2-40B4-BE49-F238E27FC236}">
                <a16:creationId xmlns:a16="http://schemas.microsoft.com/office/drawing/2014/main" id="{D42D5CAC-EAD6-36B6-FF7E-CD3C9E2F883D}"/>
              </a:ext>
            </a:extLst>
          </p:cNvPr>
          <p:cNvSpPr txBox="1"/>
          <p:nvPr/>
        </p:nvSpPr>
        <p:spPr>
          <a:xfrm>
            <a:off x="1592230" y="895342"/>
            <a:ext cx="2060179" cy="307777"/>
          </a:xfrm>
          <a:prstGeom prst="rect">
            <a:avLst/>
          </a:prstGeom>
          <a:noFill/>
        </p:spPr>
        <p:txBody>
          <a:bodyPr wrap="none" rtlCol="0">
            <a:spAutoFit/>
          </a:bodyPr>
          <a:lstStyle/>
          <a:p>
            <a:r>
              <a:rPr lang="en" altLang="ja-JP" sz="1400" dirty="0">
                <a:effectLst/>
                <a:latin typeface="Avenir" panose="02000503020000020003" pitchFamily="2" charset="0"/>
              </a:rPr>
              <a:t>[PRL107 (2011) 032301]</a:t>
            </a:r>
            <a:endParaRPr lang="en" altLang="ja-JP" sz="1400" dirty="0">
              <a:effectLst/>
            </a:endParaRPr>
          </a:p>
        </p:txBody>
      </p:sp>
      <p:sp>
        <p:nvSpPr>
          <p:cNvPr id="14" name="テキスト ボックス 13">
            <a:extLst>
              <a:ext uri="{FF2B5EF4-FFF2-40B4-BE49-F238E27FC236}">
                <a16:creationId xmlns:a16="http://schemas.microsoft.com/office/drawing/2014/main" id="{4DB014A3-3600-AAC0-EC46-934B15390071}"/>
              </a:ext>
            </a:extLst>
          </p:cNvPr>
          <p:cNvSpPr txBox="1"/>
          <p:nvPr/>
        </p:nvSpPr>
        <p:spPr>
          <a:xfrm>
            <a:off x="10005831" y="1128019"/>
            <a:ext cx="2010487" cy="307777"/>
          </a:xfrm>
          <a:prstGeom prst="rect">
            <a:avLst/>
          </a:prstGeom>
          <a:noFill/>
        </p:spPr>
        <p:txBody>
          <a:bodyPr wrap="none" rtlCol="0">
            <a:spAutoFit/>
          </a:bodyPr>
          <a:lstStyle/>
          <a:p>
            <a:r>
              <a:rPr lang="en" altLang="ja-JP" sz="1400" dirty="0">
                <a:effectLst/>
                <a:latin typeface="Avenir" panose="02000503020000020003" pitchFamily="2" charset="0"/>
              </a:rPr>
              <a:t>[PRL132(2024)042301] </a:t>
            </a:r>
            <a:endParaRPr lang="en" altLang="ja-JP" sz="1400" dirty="0">
              <a:effectLst/>
            </a:endParaRPr>
          </a:p>
        </p:txBody>
      </p:sp>
      <p:sp>
        <p:nvSpPr>
          <p:cNvPr id="17" name="テキスト ボックス 16">
            <a:extLst>
              <a:ext uri="{FF2B5EF4-FFF2-40B4-BE49-F238E27FC236}">
                <a16:creationId xmlns:a16="http://schemas.microsoft.com/office/drawing/2014/main" id="{67EBDC03-8120-BB12-73E6-999290EB4BF0}"/>
              </a:ext>
            </a:extLst>
          </p:cNvPr>
          <p:cNvSpPr txBox="1"/>
          <p:nvPr/>
        </p:nvSpPr>
        <p:spPr>
          <a:xfrm>
            <a:off x="5343797" y="-1325083"/>
            <a:ext cx="1938351" cy="307777"/>
          </a:xfrm>
          <a:prstGeom prst="rect">
            <a:avLst/>
          </a:prstGeom>
          <a:noFill/>
        </p:spPr>
        <p:txBody>
          <a:bodyPr wrap="none" rtlCol="0">
            <a:spAutoFit/>
          </a:bodyPr>
          <a:lstStyle/>
          <a:p>
            <a:r>
              <a:rPr lang="en" altLang="ja-JP" sz="1400" dirty="0">
                <a:effectLst/>
                <a:latin typeface="Avenir" panose="02000503020000020003" pitchFamily="2" charset="0"/>
              </a:rPr>
              <a:t>[JEHP 1811(2018)013]</a:t>
            </a:r>
            <a:endParaRPr lang="en" altLang="ja-JP" sz="1400" dirty="0">
              <a:effectLst/>
            </a:endParaRPr>
          </a:p>
        </p:txBody>
      </p:sp>
      <p:sp>
        <p:nvSpPr>
          <p:cNvPr id="19" name="テキスト ボックス 18">
            <a:extLst>
              <a:ext uri="{FF2B5EF4-FFF2-40B4-BE49-F238E27FC236}">
                <a16:creationId xmlns:a16="http://schemas.microsoft.com/office/drawing/2014/main" id="{60DBF469-A9B6-E09F-D2BB-371304805C83}"/>
              </a:ext>
            </a:extLst>
          </p:cNvPr>
          <p:cNvSpPr txBox="1"/>
          <p:nvPr/>
        </p:nvSpPr>
        <p:spPr>
          <a:xfrm>
            <a:off x="4505898" y="-837282"/>
            <a:ext cx="2656496" cy="369332"/>
          </a:xfrm>
          <a:prstGeom prst="rect">
            <a:avLst/>
          </a:prstGeom>
          <a:noFill/>
        </p:spPr>
        <p:txBody>
          <a:bodyPr wrap="none" rtlCol="0">
            <a:spAutoFit/>
          </a:bodyPr>
          <a:lstStyle/>
          <a:p>
            <a:r>
              <a:rPr lang="en" altLang="ja-JP" b="0" i="0" u="none" strike="noStrike" dirty="0">
                <a:solidFill>
                  <a:srgbClr val="000000"/>
                </a:solidFill>
                <a:effectLst/>
                <a:latin typeface="Lucida Grande" panose="020B0600040502020204" pitchFamily="34" charset="0"/>
              </a:rPr>
              <a:t>JHEP 1811 (2018) 013</a:t>
            </a:r>
            <a:endParaRPr lang="en-US" dirty="0"/>
          </a:p>
        </p:txBody>
      </p:sp>
      <p:sp>
        <p:nvSpPr>
          <p:cNvPr id="20" name="テキスト ボックス 19">
            <a:extLst>
              <a:ext uri="{FF2B5EF4-FFF2-40B4-BE49-F238E27FC236}">
                <a16:creationId xmlns:a16="http://schemas.microsoft.com/office/drawing/2014/main" id="{6D00FADB-401A-FE49-6997-F9FE17BFDCAF}"/>
              </a:ext>
            </a:extLst>
          </p:cNvPr>
          <p:cNvSpPr txBox="1"/>
          <p:nvPr/>
        </p:nvSpPr>
        <p:spPr>
          <a:xfrm>
            <a:off x="7282149" y="-837282"/>
            <a:ext cx="4148893" cy="369332"/>
          </a:xfrm>
          <a:prstGeom prst="rect">
            <a:avLst/>
          </a:prstGeom>
          <a:noFill/>
        </p:spPr>
        <p:txBody>
          <a:bodyPr wrap="none" rtlCol="0">
            <a:spAutoFit/>
          </a:bodyPr>
          <a:lstStyle/>
          <a:p>
            <a:r>
              <a:rPr lang="en" altLang="ja-JP" b="0" i="0" u="none" strike="noStrike" dirty="0">
                <a:solidFill>
                  <a:srgbClr val="000000"/>
                </a:solidFill>
                <a:effectLst/>
                <a:latin typeface="Lucida Grande" panose="020B0600040502020204" pitchFamily="34" charset="0"/>
              </a:rPr>
              <a:t>Phys. Rev. Lett. 132 (2024) 042301</a:t>
            </a:r>
            <a:endParaRPr lang="en-US" dirty="0"/>
          </a:p>
        </p:txBody>
      </p:sp>
      <p:pic>
        <p:nvPicPr>
          <p:cNvPr id="25" name="図 24" descr="グラフ, サンバースト図&#10;&#10;自動的に生成された説明">
            <a:extLst>
              <a:ext uri="{FF2B5EF4-FFF2-40B4-BE49-F238E27FC236}">
                <a16:creationId xmlns:a16="http://schemas.microsoft.com/office/drawing/2014/main" id="{FEB8EC76-7A88-3663-0676-DB59A72AAEB7}"/>
              </a:ext>
            </a:extLst>
          </p:cNvPr>
          <p:cNvPicPr>
            <a:picLocks noChangeAspect="1"/>
          </p:cNvPicPr>
          <p:nvPr/>
        </p:nvPicPr>
        <p:blipFill>
          <a:blip r:embed="rId6"/>
          <a:stretch>
            <a:fillRect/>
          </a:stretch>
        </p:blipFill>
        <p:spPr>
          <a:xfrm>
            <a:off x="4062008" y="1464928"/>
            <a:ext cx="3506343" cy="2530396"/>
          </a:xfrm>
          <a:prstGeom prst="rect">
            <a:avLst/>
          </a:prstGeom>
        </p:spPr>
      </p:pic>
      <p:pic>
        <p:nvPicPr>
          <p:cNvPr id="26" name="図 25" descr="グラフィカル ユーザー インターフェイス が含まれている画像&#10;&#10;自動的に生成された説明">
            <a:extLst>
              <a:ext uri="{FF2B5EF4-FFF2-40B4-BE49-F238E27FC236}">
                <a16:creationId xmlns:a16="http://schemas.microsoft.com/office/drawing/2014/main" id="{2FDF9E5E-F856-32C8-557D-854B8F209C84}"/>
              </a:ext>
            </a:extLst>
          </p:cNvPr>
          <p:cNvPicPr>
            <a:picLocks noChangeAspect="1"/>
          </p:cNvPicPr>
          <p:nvPr/>
        </p:nvPicPr>
        <p:blipFill>
          <a:blip r:embed="rId7"/>
          <a:stretch>
            <a:fillRect/>
          </a:stretch>
        </p:blipFill>
        <p:spPr>
          <a:xfrm>
            <a:off x="5519281" y="-7028422"/>
            <a:ext cx="3525735" cy="3376409"/>
          </a:xfrm>
          <a:prstGeom prst="rect">
            <a:avLst/>
          </a:prstGeom>
        </p:spPr>
      </p:pic>
    </p:spTree>
    <p:extLst>
      <p:ext uri="{BB962C8B-B14F-4D97-AF65-F5344CB8AC3E}">
        <p14:creationId xmlns:p14="http://schemas.microsoft.com/office/powerpoint/2010/main" val="3883573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44D7D83-421E-AB02-777F-06B4B7EC036F}"/>
              </a:ext>
            </a:extLst>
          </p:cNvPr>
          <p:cNvSpPr>
            <a:spLocks noGrp="1"/>
          </p:cNvSpPr>
          <p:nvPr>
            <p:ph sz="quarter" idx="10"/>
          </p:nvPr>
        </p:nvSpPr>
        <p:spPr/>
        <p:txBody>
          <a:bodyPr/>
          <a:lstStyle/>
          <a:p>
            <a:r>
              <a:rPr lang="en-US" altLang="ja-JP" dirty="0" err="1"/>
              <a:t>先行研究および</a:t>
            </a:r>
            <a:r>
              <a:rPr lang="ja-JP" altLang="en-US"/>
              <a:t>本</a:t>
            </a:r>
            <a:r>
              <a:rPr lang="en-US" altLang="ja-JP" dirty="0" err="1"/>
              <a:t>解析との</a:t>
            </a:r>
            <a:r>
              <a:rPr lang="ja-JP" altLang="en-US"/>
              <a:t>違い</a:t>
            </a:r>
            <a:endParaRPr lang="en-US" altLang="ja-JP" dirty="0"/>
          </a:p>
          <a:p>
            <a:endParaRPr lang="en-US" dirty="0"/>
          </a:p>
        </p:txBody>
      </p:sp>
      <p:sp>
        <p:nvSpPr>
          <p:cNvPr id="3" name="スライド番号プレースホルダー 2">
            <a:extLst>
              <a:ext uri="{FF2B5EF4-FFF2-40B4-BE49-F238E27FC236}">
                <a16:creationId xmlns:a16="http://schemas.microsoft.com/office/drawing/2014/main" id="{2AC84855-2A1B-6E69-4FE7-ED7451E6CE5D}"/>
              </a:ext>
            </a:extLst>
          </p:cNvPr>
          <p:cNvSpPr>
            <a:spLocks noGrp="1"/>
          </p:cNvSpPr>
          <p:nvPr>
            <p:ph type="sldNum" sz="quarter" idx="4"/>
          </p:nvPr>
        </p:nvSpPr>
        <p:spPr/>
        <p:txBody>
          <a:bodyPr/>
          <a:lstStyle/>
          <a:p>
            <a:fld id="{2066355A-084C-D24E-9AD2-7E4FC41EA627}" type="slidenum">
              <a:rPr lang="en-US" smtClean="0"/>
              <a:pPr/>
              <a:t>60</a:t>
            </a:fld>
            <a:endParaRPr lang="en-US" dirty="0"/>
          </a:p>
        </p:txBody>
      </p:sp>
      <p:sp>
        <p:nvSpPr>
          <p:cNvPr id="4" name="テキスト プレースホルダー 3">
            <a:extLst>
              <a:ext uri="{FF2B5EF4-FFF2-40B4-BE49-F238E27FC236}">
                <a16:creationId xmlns:a16="http://schemas.microsoft.com/office/drawing/2014/main" id="{9D05EF1B-7BCD-64F5-5AD6-41C111D5A9E3}"/>
              </a:ext>
            </a:extLst>
          </p:cNvPr>
          <p:cNvSpPr>
            <a:spLocks noGrp="1"/>
          </p:cNvSpPr>
          <p:nvPr>
            <p:ph type="body" sz="quarter" idx="11"/>
          </p:nvPr>
        </p:nvSpPr>
        <p:spPr/>
        <p:txBody>
          <a:bodyPr>
            <a:normAutofit/>
          </a:bodyPr>
          <a:lstStyle/>
          <a:p>
            <a:r>
              <a:rPr lang="en-US" altLang="ja-JP" sz="1600" dirty="0" err="1">
                <a:latin typeface="Hiragino Kaku Gothic Pro W3" panose="020B0300000000000000" pitchFamily="34" charset="-128"/>
                <a:ea typeface="Hiragino Kaku Gothic Pro W3" panose="020B0300000000000000" pitchFamily="34" charset="-128"/>
              </a:rPr>
              <a:t>実験データの増加</a:t>
            </a:r>
            <a:endParaRPr lang="en-US" altLang="ja-JP" sz="1600" dirty="0">
              <a:latin typeface="Hiragino Kaku Gothic Pro W3" panose="020B0300000000000000" pitchFamily="34" charset="-128"/>
              <a:ea typeface="Hiragino Kaku Gothic Pro W3" panose="020B0300000000000000" pitchFamily="34" charset="-128"/>
            </a:endParaRPr>
          </a:p>
          <a:p>
            <a:pPr marL="457200" lvl="1" indent="0">
              <a:buNone/>
            </a:pPr>
            <a:r>
              <a:rPr lang="en-US" altLang="ja-JP" sz="1600" dirty="0" err="1">
                <a:latin typeface="Hiragino Kaku Gothic Pro W3" panose="020B0300000000000000" pitchFamily="34" charset="-128"/>
                <a:ea typeface="Hiragino Kaku Gothic Pro W3" panose="020B0300000000000000" pitchFamily="34" charset="-128"/>
              </a:rPr>
              <a:t>先行研究：Run</a:t>
            </a:r>
            <a:r>
              <a:rPr lang="en-US" altLang="ja-JP" sz="1600" dirty="0">
                <a:latin typeface="Hiragino Kaku Gothic Pro W3" panose="020B0300000000000000" pitchFamily="34" charset="-128"/>
                <a:ea typeface="Hiragino Kaku Gothic Pro W3" panose="020B0300000000000000" pitchFamily="34" charset="-128"/>
              </a:rPr>
              <a:t> 2 </a:t>
            </a:r>
            <a:r>
              <a:rPr lang="en-US" altLang="ja-JP" sz="1600" dirty="0">
                <a:solidFill>
                  <a:srgbClr val="C00000"/>
                </a:solidFill>
                <a:latin typeface="Hiragino Kaku Gothic Pro W3" panose="020B0300000000000000" pitchFamily="34" charset="-128"/>
                <a:ea typeface="Hiragino Kaku Gothic Pro W3" panose="020B0300000000000000" pitchFamily="34" charset="-128"/>
              </a:rPr>
              <a:t>初</a:t>
            </a:r>
            <a:r>
              <a:rPr lang="en-US" altLang="ja-JP" sz="1600" dirty="0">
                <a:latin typeface="Hiragino Kaku Gothic Pro W3" panose="020B0300000000000000" pitchFamily="34" charset="-128"/>
                <a:ea typeface="Hiragino Kaku Gothic Pro W3" panose="020B0300000000000000" pitchFamily="34" charset="-128"/>
              </a:rPr>
              <a:t>年度の441 M event(MB), 79(HM)event </a:t>
            </a:r>
          </a:p>
          <a:p>
            <a:pPr marL="457200" lvl="1" indent="0">
              <a:buNone/>
            </a:pPr>
            <a:r>
              <a:rPr lang="ja-JP" altLang="en-US" sz="1600">
                <a:latin typeface="Hiragino Kaku Gothic Pro W3" panose="020B0300000000000000" pitchFamily="34" charset="-128"/>
                <a:ea typeface="Hiragino Kaku Gothic Pro W3" panose="020B0300000000000000" pitchFamily="34" charset="-128"/>
              </a:rPr>
              <a:t>本研究：</a:t>
            </a:r>
            <a:r>
              <a:rPr lang="en-US" altLang="ja-JP" sz="1600" dirty="0">
                <a:latin typeface="Hiragino Kaku Gothic Pro W3" panose="020B0300000000000000" pitchFamily="34" charset="-128"/>
                <a:ea typeface="Hiragino Kaku Gothic Pro W3" panose="020B0300000000000000" pitchFamily="34" charset="-128"/>
              </a:rPr>
              <a:t>Run 2 </a:t>
            </a:r>
            <a:r>
              <a:rPr lang="ja-JP" altLang="en-US" sz="1600">
                <a:solidFill>
                  <a:srgbClr val="C00000"/>
                </a:solidFill>
                <a:latin typeface="Hiragino Kaku Gothic Pro W3" panose="020B0300000000000000" pitchFamily="34" charset="-128"/>
                <a:ea typeface="Hiragino Kaku Gothic Pro W3" panose="020B0300000000000000" pitchFamily="34" charset="-128"/>
              </a:rPr>
              <a:t>全</a:t>
            </a:r>
            <a:r>
              <a:rPr lang="en-US" altLang="ja-JP" sz="1600" dirty="0">
                <a:latin typeface="Hiragino Kaku Gothic Pro W3" panose="020B0300000000000000" pitchFamily="34" charset="-128"/>
                <a:ea typeface="Hiragino Kaku Gothic Pro W3" panose="020B0300000000000000" pitchFamily="34" charset="-128"/>
              </a:rPr>
              <a:t>年度の1730 M event(MB), 338(HM)event </a:t>
            </a:r>
          </a:p>
          <a:p>
            <a:r>
              <a:rPr lang="en-US" altLang="ja-JP" sz="1600" dirty="0" err="1">
                <a:latin typeface="Hiragino Kaku Gothic Pro W3" panose="020B0300000000000000" pitchFamily="34" charset="-128"/>
                <a:ea typeface="Hiragino Kaku Gothic Pro W3" panose="020B0300000000000000" pitchFamily="34" charset="-128"/>
              </a:rPr>
              <a:t>ハドロニックカクテル</a:t>
            </a:r>
            <a:endParaRPr lang="en-US" altLang="ja-JP" sz="1600" dirty="0">
              <a:latin typeface="Hiragino Kaku Gothic Pro W3" panose="020B0300000000000000" pitchFamily="34" charset="-128"/>
              <a:ea typeface="Hiragino Kaku Gothic Pro W3" panose="020B0300000000000000" pitchFamily="34" charset="-128"/>
            </a:endParaRPr>
          </a:p>
          <a:p>
            <a:pPr lvl="1"/>
            <a:r>
              <a:rPr lang="ja-JP" altLang="en-US" sz="1600">
                <a:latin typeface="Hiragino Kaku Gothic Pro W3" panose="020B0300000000000000" pitchFamily="34" charset="-128"/>
                <a:ea typeface="Hiragino Kaku Gothic Pro W3" panose="020B0300000000000000" pitchFamily="34" charset="-128"/>
              </a:rPr>
              <a:t>多くの粒子が更新</a:t>
            </a:r>
            <a:r>
              <a:rPr lang="en-US" altLang="ja-JP" sz="1600" dirty="0">
                <a:latin typeface="Hiragino Kaku Gothic Pro W3" panose="020B0300000000000000" pitchFamily="34" charset="-128"/>
                <a:ea typeface="Hiragino Kaku Gothic Pro W3" panose="020B0300000000000000" pitchFamily="34" charset="-128"/>
              </a:rPr>
              <a:t>(</a:t>
            </a:r>
            <a:r>
              <a:rPr lang="ja-JP" altLang="en-US" sz="1600">
                <a:latin typeface="Hiragino Kaku Gothic Pro W3" panose="020B0300000000000000" pitchFamily="34" charset="-128"/>
                <a:ea typeface="Hiragino Kaku Gothic Pro W3" panose="020B0300000000000000" pitchFamily="34" charset="-128"/>
              </a:rPr>
              <a:t>直接関わりがある粒子</a:t>
            </a:r>
            <a:r>
              <a:rPr lang="en-US" altLang="ja-JP" sz="1600" dirty="0">
                <a:latin typeface="Symbol" pitchFamily="2" charset="2"/>
              </a:rPr>
              <a:t>p</a:t>
            </a:r>
            <a:r>
              <a:rPr lang="en-US" altLang="ja-JP" sz="1600" baseline="30000" dirty="0">
                <a:latin typeface="Symbol" pitchFamily="2" charset="2"/>
              </a:rPr>
              <a:t>0</a:t>
            </a:r>
            <a:r>
              <a:rPr lang="ja-JP" altLang="en-US" sz="1600">
                <a:latin typeface="Hiragino Kaku Gothic Pro W3" panose="020B0300000000000000" pitchFamily="34" charset="-128"/>
                <a:ea typeface="Hiragino Kaku Gothic Pro W3" panose="020B0300000000000000" pitchFamily="34" charset="-128"/>
              </a:rPr>
              <a:t>や</a:t>
            </a:r>
            <a:r>
              <a:rPr lang="en-US" altLang="ja-JP" sz="1600" dirty="0">
                <a:latin typeface="Symbol" pitchFamily="2" charset="2"/>
              </a:rPr>
              <a:t>h </a:t>
            </a:r>
            <a:r>
              <a:rPr lang="ja-JP" altLang="en-US" sz="1600">
                <a:latin typeface="Hiragino Kaku Gothic Pro W3" panose="020B0300000000000000" pitchFamily="34" charset="-128"/>
                <a:ea typeface="Hiragino Kaku Gothic Pro W3" panose="020B0300000000000000" pitchFamily="34" charset="-128"/>
              </a:rPr>
              <a:t>も関係ない粒子も含めて</a:t>
            </a:r>
            <a:r>
              <a:rPr lang="en-US" altLang="ja-JP" sz="1600" dirty="0">
                <a:latin typeface="Hiragino Kaku Gothic Pro W3" panose="020B0300000000000000" pitchFamily="34" charset="-128"/>
                <a:ea typeface="Hiragino Kaku Gothic Pro W3" panose="020B0300000000000000" pitchFamily="34" charset="-128"/>
              </a:rPr>
              <a:t>)</a:t>
            </a:r>
          </a:p>
          <a:p>
            <a:r>
              <a:rPr lang="en-US" altLang="ja-JP" sz="1600" dirty="0" err="1">
                <a:latin typeface="Hiragino Kaku Gothic Pro W3" panose="020B0300000000000000" pitchFamily="34" charset="-128"/>
                <a:ea typeface="Hiragino Kaku Gothic Pro W3" panose="020B0300000000000000" pitchFamily="34" charset="-128"/>
              </a:rPr>
              <a:t>ccとbb</a:t>
            </a:r>
            <a:r>
              <a:rPr lang="ja-JP" altLang="en-US" sz="1600">
                <a:latin typeface="Hiragino Kaku Gothic Pro W3" panose="020B0300000000000000" pitchFamily="34" charset="-128"/>
                <a:ea typeface="Hiragino Kaku Gothic Pro W3" panose="020B0300000000000000" pitchFamily="34" charset="-128"/>
              </a:rPr>
              <a:t>の断面積の再評価</a:t>
            </a:r>
            <a:endParaRPr lang="en-US" altLang="ja-JP" sz="1600" dirty="0">
              <a:latin typeface="Hiragino Kaku Gothic Pro W3" panose="020B0300000000000000" pitchFamily="34" charset="-128"/>
              <a:ea typeface="Hiragino Kaku Gothic Pro W3" panose="020B0300000000000000" pitchFamily="34" charset="-128"/>
            </a:endParaRPr>
          </a:p>
          <a:p>
            <a:pPr lvl="1"/>
            <a:r>
              <a:rPr lang="en-US" altLang="ja-JP" sz="1600" dirty="0" err="1">
                <a:latin typeface="Hiragino Kaku Gothic Pro W3" panose="020B0300000000000000" pitchFamily="34" charset="-128"/>
                <a:ea typeface="Hiragino Kaku Gothic Pro W3" panose="020B0300000000000000" pitchFamily="34" charset="-128"/>
              </a:rPr>
              <a:t>先行研究</a:t>
            </a:r>
            <a:r>
              <a:rPr lang="ja-JP" altLang="en-US" sz="1600">
                <a:latin typeface="Hiragino Kaku Gothic Pro W3" panose="020B0300000000000000" pitchFamily="34" charset="-128"/>
                <a:ea typeface="Hiragino Kaku Gothic Pro W3" panose="020B0300000000000000" pitchFamily="34" charset="-128"/>
              </a:rPr>
              <a:t>で評価された値が既にある</a:t>
            </a:r>
            <a:r>
              <a:rPr lang="en-US" altLang="ja-JP" sz="1600" dirty="0">
                <a:latin typeface="Hiragino Kaku Gothic Pro W3" panose="020B0300000000000000" pitchFamily="34" charset="-128"/>
                <a:ea typeface="Hiragino Kaku Gothic Pro W3" panose="020B0300000000000000" pitchFamily="34" charset="-128"/>
              </a:rPr>
              <a:t>(</a:t>
            </a:r>
            <a:r>
              <a:rPr lang="ja-JP" altLang="en-US" sz="1600">
                <a:latin typeface="Hiragino Kaku Gothic Pro W3" panose="020B0300000000000000" pitchFamily="34" charset="-128"/>
                <a:ea typeface="Hiragino Kaku Gothic Pro W3" panose="020B0300000000000000" pitchFamily="34" charset="-128"/>
              </a:rPr>
              <a:t>先行研究の主題</a:t>
            </a:r>
            <a:r>
              <a:rPr lang="en-US" altLang="ja-JP" sz="1600" dirty="0">
                <a:latin typeface="Hiragino Kaku Gothic Pro W3" panose="020B0300000000000000" pitchFamily="34" charset="-128"/>
                <a:ea typeface="Hiragino Kaku Gothic Pro W3" panose="020B0300000000000000" pitchFamily="34" charset="-128"/>
              </a:rPr>
              <a:t>)</a:t>
            </a:r>
          </a:p>
          <a:p>
            <a:pPr lvl="1"/>
            <a:r>
              <a:rPr lang="en-US" altLang="ja-JP" sz="1600" dirty="0">
                <a:latin typeface="Hiragino Kaku Gothic Pro W3" panose="020B0300000000000000" pitchFamily="34" charset="-128"/>
                <a:ea typeface="Hiragino Kaku Gothic Pro W3" panose="020B0300000000000000" pitchFamily="34" charset="-128"/>
              </a:rPr>
              <a:t>effective BR</a:t>
            </a:r>
            <a:r>
              <a:rPr lang="ja-JP" altLang="en-US" sz="1600">
                <a:latin typeface="Hiragino Kaku Gothic Pro W3" panose="020B0300000000000000" pitchFamily="34" charset="-128"/>
                <a:ea typeface="Hiragino Kaku Gothic Pro W3" panose="020B0300000000000000" pitchFamily="34" charset="-128"/>
              </a:rPr>
              <a:t>の更新</a:t>
            </a:r>
            <a:endParaRPr lang="en-US" altLang="ja-JP" sz="1600" dirty="0">
              <a:latin typeface="Hiragino Kaku Gothic Pro W3" panose="020B0300000000000000" pitchFamily="34" charset="-128"/>
              <a:ea typeface="Hiragino Kaku Gothic Pro W3" panose="020B0300000000000000" pitchFamily="34" charset="-128"/>
            </a:endParaRPr>
          </a:p>
          <a:p>
            <a:endParaRPr lang="en-US" sz="16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C9D760B7-94AD-C1DD-21A0-E2B069CC5B4C}"/>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B15658B1-4F8C-558D-3EB0-17B03F72BA28}"/>
              </a:ext>
            </a:extLst>
          </p:cNvPr>
          <p:cNvPicPr>
            <a:picLocks noChangeAspect="1"/>
          </p:cNvPicPr>
          <p:nvPr/>
        </p:nvPicPr>
        <p:blipFill>
          <a:blip r:embed="rId2"/>
          <a:stretch>
            <a:fillRect/>
          </a:stretch>
        </p:blipFill>
        <p:spPr>
          <a:xfrm>
            <a:off x="6215381" y="3462862"/>
            <a:ext cx="2677991" cy="2985563"/>
          </a:xfrm>
          <a:prstGeom prst="rect">
            <a:avLst/>
          </a:prstGeom>
        </p:spPr>
      </p:pic>
      <p:pic>
        <p:nvPicPr>
          <p:cNvPr id="7" name="図 6">
            <a:extLst>
              <a:ext uri="{FF2B5EF4-FFF2-40B4-BE49-F238E27FC236}">
                <a16:creationId xmlns:a16="http://schemas.microsoft.com/office/drawing/2014/main" id="{3F800C95-2B85-029A-8672-25218EE4824A}"/>
              </a:ext>
            </a:extLst>
          </p:cNvPr>
          <p:cNvPicPr>
            <a:picLocks noChangeAspect="1"/>
          </p:cNvPicPr>
          <p:nvPr/>
        </p:nvPicPr>
        <p:blipFill>
          <a:blip r:embed="rId3"/>
          <a:stretch>
            <a:fillRect/>
          </a:stretch>
        </p:blipFill>
        <p:spPr>
          <a:xfrm>
            <a:off x="8893372" y="3429000"/>
            <a:ext cx="2722973" cy="3019425"/>
          </a:xfrm>
          <a:prstGeom prst="rect">
            <a:avLst/>
          </a:prstGeom>
        </p:spPr>
      </p:pic>
    </p:spTree>
    <p:extLst>
      <p:ext uri="{BB962C8B-B14F-4D97-AF65-F5344CB8AC3E}">
        <p14:creationId xmlns:p14="http://schemas.microsoft.com/office/powerpoint/2010/main" val="4264726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D2849-9C77-41DE-9978-EC98747B5D42}"/>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6EA1E79-1C61-86BA-2C33-E28D9FACB763}"/>
              </a:ext>
            </a:extLst>
          </p:cNvPr>
          <p:cNvSpPr>
            <a:spLocks noGrp="1"/>
          </p:cNvSpPr>
          <p:nvPr>
            <p:ph sz="quarter" idx="10"/>
          </p:nvPr>
        </p:nvSpPr>
        <p:spPr/>
        <p:txBody>
          <a:bodyPr/>
          <a:lstStyle/>
          <a:p>
            <a:r>
              <a:rPr lang="ja-JP" altLang="en-US" sz="3600">
                <a:latin typeface="Symbol" pitchFamily="2" charset="2"/>
              </a:rPr>
              <a:t>カクテルの系統誤差を減らす工夫</a:t>
            </a:r>
            <a:endParaRPr lang="en-US" dirty="0"/>
          </a:p>
        </p:txBody>
      </p:sp>
      <p:sp>
        <p:nvSpPr>
          <p:cNvPr id="3" name="スライド番号プレースホルダー 2">
            <a:extLst>
              <a:ext uri="{FF2B5EF4-FFF2-40B4-BE49-F238E27FC236}">
                <a16:creationId xmlns:a16="http://schemas.microsoft.com/office/drawing/2014/main" id="{4AA39338-76C5-9C64-8E81-F714155CA789}"/>
              </a:ext>
            </a:extLst>
          </p:cNvPr>
          <p:cNvSpPr>
            <a:spLocks noGrp="1"/>
          </p:cNvSpPr>
          <p:nvPr>
            <p:ph type="sldNum" sz="quarter" idx="4"/>
          </p:nvPr>
        </p:nvSpPr>
        <p:spPr/>
        <p:txBody>
          <a:bodyPr/>
          <a:lstStyle/>
          <a:p>
            <a:fld id="{2066355A-084C-D24E-9AD2-7E4FC41EA627}" type="slidenum">
              <a:rPr lang="en-US" smtClean="0"/>
              <a:pPr/>
              <a:t>61</a:t>
            </a:fld>
            <a:endParaRPr lang="en-US" dirty="0"/>
          </a:p>
        </p:txBody>
      </p:sp>
      <p:sp>
        <p:nvSpPr>
          <p:cNvPr id="4" name="テキスト プレースホルダー 3">
            <a:extLst>
              <a:ext uri="{FF2B5EF4-FFF2-40B4-BE49-F238E27FC236}">
                <a16:creationId xmlns:a16="http://schemas.microsoft.com/office/drawing/2014/main" id="{FE48F5EC-D650-06C7-0F7B-450497B3205D}"/>
              </a:ext>
            </a:extLst>
          </p:cNvPr>
          <p:cNvSpPr>
            <a:spLocks noGrp="1"/>
          </p:cNvSpPr>
          <p:nvPr>
            <p:ph type="body" sz="quarter" idx="11"/>
          </p:nvPr>
        </p:nvSpPr>
        <p:spPr>
          <a:xfrm>
            <a:off x="845675" y="947995"/>
            <a:ext cx="10693222" cy="5140385"/>
          </a:xfrm>
        </p:spPr>
        <p:txBody>
          <a:bodyPr>
            <a:normAutofit/>
          </a:bodyPr>
          <a:lstStyle/>
          <a:p>
            <a:r>
              <a:rPr lang="en-US" altLang="ja-JP" sz="1400" dirty="0">
                <a:latin typeface="Symbol" pitchFamily="2" charset="2"/>
              </a:rPr>
              <a:t>h</a:t>
            </a:r>
            <a:r>
              <a:rPr lang="ja-JP" altLang="en-US" sz="1400">
                <a:latin typeface="Symbol" pitchFamily="2" charset="2"/>
              </a:rPr>
              <a:t>カクテルが</a:t>
            </a:r>
            <a:r>
              <a:rPr lang="en" altLang="ja-JP" sz="1400" b="0" i="0" u="none" strike="noStrike" dirty="0">
                <a:solidFill>
                  <a:srgbClr val="000000"/>
                </a:solidFill>
                <a:effectLst/>
                <a:latin typeface="Avenir Book" panose="02000503020000020003" pitchFamily="2" charset="0"/>
              </a:rPr>
              <a:t>r</a:t>
            </a:r>
            <a:r>
              <a:rPr lang="ja-JP" altLang="en-US" sz="1400" b="0" i="0" u="none" strike="noStrike">
                <a:solidFill>
                  <a:srgbClr val="000000"/>
                </a:solidFill>
                <a:effectLst/>
                <a:latin typeface="Avenir Book" panose="02000503020000020003" pitchFamily="2" charset="0"/>
              </a:rPr>
              <a:t>抽出</a:t>
            </a:r>
            <a:r>
              <a:rPr lang="ja-JP" altLang="en-US" sz="1400" b="0" i="0" u="none" strike="noStrike">
                <a:solidFill>
                  <a:srgbClr val="000000"/>
                </a:solidFill>
                <a:effectLst/>
                <a:latin typeface="Symbol" pitchFamily="2" charset="2"/>
              </a:rPr>
              <a:t>における最も大きな系統誤差のソース</a:t>
            </a:r>
            <a:r>
              <a:rPr lang="ja-JP" altLang="en-US" sz="1400">
                <a:solidFill>
                  <a:srgbClr val="000000"/>
                </a:solidFill>
                <a:latin typeface="Symbol" pitchFamily="2" charset="2"/>
              </a:rPr>
              <a:t>であり</a:t>
            </a:r>
            <a:r>
              <a:rPr lang="ja-JP" altLang="en-US" sz="1400">
                <a:latin typeface="Symbol" pitchFamily="2" charset="2"/>
              </a:rPr>
              <a:t>パラメトリゼーションに工夫が必要</a:t>
            </a:r>
            <a:endParaRPr lang="en-US" altLang="ja-JP" sz="1400" dirty="0">
              <a:latin typeface="Symbol" pitchFamily="2" charset="2"/>
            </a:endParaRPr>
          </a:p>
          <a:p>
            <a:r>
              <a:rPr lang="ja-JP" altLang="en-US" sz="1400">
                <a:latin typeface="Symbol" pitchFamily="2" charset="2"/>
              </a:rPr>
              <a:t>通常は</a:t>
            </a:r>
            <a:r>
              <a:rPr lang="en-US" altLang="ja-JP" sz="1400" dirty="0">
                <a:latin typeface="Symbol" pitchFamily="2" charset="2"/>
              </a:rPr>
              <a:t>h</a:t>
            </a:r>
            <a:r>
              <a:rPr lang="ja-JP" altLang="en-US" sz="1400">
                <a:latin typeface="Symbol" pitchFamily="2" charset="2"/>
              </a:rPr>
              <a:t>中間子の</a:t>
            </a:r>
            <a:r>
              <a:rPr lang="en-US" altLang="ja-JP" sz="1400" i="1" dirty="0" err="1">
                <a:solidFill>
                  <a:srgbClr val="000000"/>
                </a:solidFill>
                <a:latin typeface="Avenir Book" panose="02000503020000020003" pitchFamily="2" charset="0"/>
              </a:rPr>
              <a:t>p</a:t>
            </a:r>
            <a:r>
              <a:rPr lang="en-US" altLang="ja-JP" sz="1400" baseline="-25000" dirty="0" err="1">
                <a:solidFill>
                  <a:srgbClr val="000000"/>
                </a:solidFill>
                <a:latin typeface="Avenir Book" panose="02000503020000020003" pitchFamily="2" charset="0"/>
              </a:rPr>
              <a:t>T</a:t>
            </a:r>
            <a:r>
              <a:rPr lang="ja-JP" altLang="en-US" sz="1400">
                <a:solidFill>
                  <a:srgbClr val="000000"/>
                </a:solidFill>
                <a:latin typeface="Avenir Book" panose="02000503020000020003" pitchFamily="2" charset="0"/>
              </a:rPr>
              <a:t>分布がなければを</a:t>
            </a:r>
            <a:r>
              <a:rPr lang="en-US" altLang="ja-JP" sz="1400" i="1" dirty="0" err="1">
                <a:solidFill>
                  <a:srgbClr val="000000"/>
                </a:solidFill>
                <a:latin typeface="Avenir Book" panose="02000503020000020003" pitchFamily="2" charset="0"/>
              </a:rPr>
              <a:t>m</a:t>
            </a:r>
            <a:r>
              <a:rPr lang="en-US" altLang="ja-JP" sz="1400" baseline="-25000" dirty="0" err="1">
                <a:solidFill>
                  <a:srgbClr val="000000"/>
                </a:solidFill>
                <a:latin typeface="Avenir Book" panose="02000503020000020003" pitchFamily="2" charset="0"/>
              </a:rPr>
              <a:t>T</a:t>
            </a:r>
            <a:r>
              <a:rPr lang="en-US" altLang="ja-JP" sz="1400" baseline="-25000" dirty="0">
                <a:solidFill>
                  <a:srgbClr val="000000"/>
                </a:solidFill>
                <a:latin typeface="Avenir Book" panose="02000503020000020003" pitchFamily="2" charset="0"/>
              </a:rPr>
              <a:t> </a:t>
            </a:r>
            <a:r>
              <a:rPr lang="en-US" altLang="ja-JP" sz="1400" dirty="0">
                <a:solidFill>
                  <a:srgbClr val="000000"/>
                </a:solidFill>
                <a:latin typeface="Avenir Book" panose="02000503020000020003" pitchFamily="2" charset="0"/>
              </a:rPr>
              <a:t>scaling</a:t>
            </a:r>
            <a:r>
              <a:rPr lang="ja-JP" altLang="en-US" sz="1400">
                <a:solidFill>
                  <a:srgbClr val="000000"/>
                </a:solidFill>
                <a:latin typeface="Avenir Book" panose="02000503020000020003" pitchFamily="2" charset="0"/>
              </a:rPr>
              <a:t>用いて見積もる。</a:t>
            </a:r>
            <a:r>
              <a:rPr lang="en-US" altLang="ja-JP" sz="1400" i="1" dirty="0" err="1">
                <a:solidFill>
                  <a:srgbClr val="000000"/>
                </a:solidFill>
                <a:latin typeface="Avenir Book" panose="02000503020000020003" pitchFamily="2" charset="0"/>
              </a:rPr>
              <a:t>p</a:t>
            </a:r>
            <a:r>
              <a:rPr lang="en-US" altLang="ja-JP" sz="1400" baseline="-25000" dirty="0" err="1">
                <a:solidFill>
                  <a:srgbClr val="000000"/>
                </a:solidFill>
                <a:latin typeface="Avenir Book" panose="02000503020000020003" pitchFamily="2" charset="0"/>
              </a:rPr>
              <a:t>T</a:t>
            </a:r>
            <a:r>
              <a:rPr lang="ja-JP" altLang="en-US" sz="1400">
                <a:solidFill>
                  <a:srgbClr val="000000"/>
                </a:solidFill>
                <a:latin typeface="Avenir Book" panose="02000503020000020003" pitchFamily="2" charset="0"/>
              </a:rPr>
              <a:t>分布があれば直接</a:t>
            </a:r>
            <a:r>
              <a:rPr lang="en-US" altLang="ja-JP" sz="1400" dirty="0">
                <a:solidFill>
                  <a:srgbClr val="000000"/>
                </a:solidFill>
                <a:latin typeface="Avenir Book" panose="02000503020000020003" pitchFamily="2" charset="0"/>
              </a:rPr>
              <a:t>fit</a:t>
            </a:r>
            <a:r>
              <a:rPr lang="ja-JP" altLang="en-US" sz="1400">
                <a:solidFill>
                  <a:srgbClr val="000000"/>
                </a:solidFill>
                <a:latin typeface="Avenir Book" panose="02000503020000020003" pitchFamily="2" charset="0"/>
              </a:rPr>
              <a:t>する。</a:t>
            </a:r>
            <a:endParaRPr lang="en-US" altLang="ja-JP" sz="1400" dirty="0">
              <a:latin typeface="Symbol" pitchFamily="2" charset="2"/>
            </a:endParaRPr>
          </a:p>
          <a:p>
            <a:r>
              <a:rPr lang="ja-JP" altLang="en-US" sz="1400">
                <a:latin typeface="Symbol" pitchFamily="2" charset="2"/>
              </a:rPr>
              <a:t>本解析では</a:t>
            </a:r>
            <a:r>
              <a:rPr lang="en-US" altLang="ja-JP" sz="1400" dirty="0">
                <a:latin typeface="Symbol" pitchFamily="2" charset="2"/>
              </a:rPr>
              <a:t>h</a:t>
            </a:r>
            <a:r>
              <a:rPr lang="ja-JP" altLang="en-US" sz="1400">
                <a:latin typeface="Symbol" pitchFamily="2" charset="2"/>
              </a:rPr>
              <a:t>中間子の測定</a:t>
            </a:r>
            <a:r>
              <a:rPr lang="en-US" altLang="ja-JP" sz="1400" dirty="0">
                <a:latin typeface="Symbol" pitchFamily="2" charset="2"/>
              </a:rPr>
              <a:t>(</a:t>
            </a:r>
            <a:r>
              <a:rPr lang="en-US" altLang="ja-JP" sz="1400" i="1" dirty="0" err="1">
                <a:solidFill>
                  <a:srgbClr val="000000"/>
                </a:solidFill>
                <a:latin typeface="Avenir Book" panose="02000503020000020003" pitchFamily="2" charset="0"/>
              </a:rPr>
              <a:t>p</a:t>
            </a:r>
            <a:r>
              <a:rPr lang="en-US" altLang="ja-JP" sz="1400" baseline="-25000" dirty="0" err="1">
                <a:solidFill>
                  <a:srgbClr val="000000"/>
                </a:solidFill>
                <a:latin typeface="Avenir Book" panose="02000503020000020003" pitchFamily="2" charset="0"/>
              </a:rPr>
              <a:t>T</a:t>
            </a:r>
            <a:r>
              <a:rPr lang="ja-JP" altLang="en-US" sz="1400">
                <a:solidFill>
                  <a:srgbClr val="000000"/>
                </a:solidFill>
                <a:latin typeface="Avenir Book" panose="02000503020000020003" pitchFamily="2" charset="0"/>
              </a:rPr>
              <a:t>分布</a:t>
            </a:r>
            <a:r>
              <a:rPr lang="en-US" altLang="ja-JP" sz="1400" dirty="0">
                <a:latin typeface="Symbol" pitchFamily="2" charset="2"/>
              </a:rPr>
              <a:t>)</a:t>
            </a:r>
            <a:r>
              <a:rPr lang="ja-JP" altLang="en-US" sz="1400">
                <a:solidFill>
                  <a:srgbClr val="000000"/>
                </a:solidFill>
                <a:latin typeface="Avenir Book" panose="02000503020000020003" pitchFamily="2" charset="0"/>
              </a:rPr>
              <a:t>があるが直接</a:t>
            </a:r>
            <a:r>
              <a:rPr lang="en-US" altLang="ja-JP" sz="1400" dirty="0">
                <a:solidFill>
                  <a:srgbClr val="000000"/>
                </a:solidFill>
                <a:latin typeface="Avenir Book" panose="02000503020000020003" pitchFamily="2" charset="0"/>
              </a:rPr>
              <a:t>fit</a:t>
            </a:r>
            <a:r>
              <a:rPr lang="ja-JP" altLang="en-US" sz="1400">
                <a:solidFill>
                  <a:srgbClr val="000000"/>
                </a:solidFill>
                <a:latin typeface="Avenir Book" panose="02000503020000020003" pitchFamily="2" charset="0"/>
              </a:rPr>
              <a:t>するのではなく</a:t>
            </a:r>
            <a:r>
              <a:rPr lang="en-US" altLang="ja-JP" sz="1400" dirty="0">
                <a:latin typeface="Symbol" pitchFamily="2" charset="2"/>
              </a:rPr>
              <a:t>h/p</a:t>
            </a:r>
            <a:r>
              <a:rPr lang="en-US" altLang="ja-JP" sz="1400" baseline="30000" dirty="0">
                <a:latin typeface="Symbol" pitchFamily="2" charset="2"/>
              </a:rPr>
              <a:t>0</a:t>
            </a:r>
            <a:r>
              <a:rPr lang="en-US" altLang="ja-JP" sz="1400" dirty="0">
                <a:solidFill>
                  <a:srgbClr val="000000"/>
                </a:solidFill>
                <a:latin typeface="Avenir Book" panose="02000503020000020003" pitchFamily="2" charset="0"/>
              </a:rPr>
              <a:t> </a:t>
            </a:r>
            <a:r>
              <a:rPr lang="ja-JP" altLang="en-US" sz="1400">
                <a:solidFill>
                  <a:srgbClr val="000000"/>
                </a:solidFill>
                <a:latin typeface="Avenir Book" panose="02000503020000020003" pitchFamily="2" charset="0"/>
              </a:rPr>
              <a:t>に対して</a:t>
            </a:r>
            <a:r>
              <a:rPr lang="en-US" altLang="ja-JP" sz="1400" dirty="0">
                <a:solidFill>
                  <a:srgbClr val="000000"/>
                </a:solidFill>
                <a:latin typeface="Avenir Book" panose="02000503020000020003" pitchFamily="2" charset="0"/>
              </a:rPr>
              <a:t>fit</a:t>
            </a:r>
            <a:r>
              <a:rPr lang="ja-JP" altLang="en-US" sz="1400">
                <a:solidFill>
                  <a:srgbClr val="000000"/>
                </a:solidFill>
                <a:latin typeface="Avenir Book" panose="02000503020000020003" pitchFamily="2" charset="0"/>
              </a:rPr>
              <a:t>する。</a:t>
            </a:r>
            <a:endParaRPr lang="en-US" altLang="ja-JP" sz="1400" dirty="0">
              <a:solidFill>
                <a:srgbClr val="000000"/>
              </a:solidFill>
              <a:latin typeface="Avenir Book" panose="02000503020000020003" pitchFamily="2" charset="0"/>
            </a:endParaRPr>
          </a:p>
          <a:p>
            <a:r>
              <a:rPr lang="en-US" altLang="ja-JP" sz="1400" dirty="0">
                <a:latin typeface="Avenir Book" panose="02000503020000020003" pitchFamily="2" charset="0"/>
              </a:rPr>
              <a:t>[PRL 127, 042302 (2021)]</a:t>
            </a:r>
            <a:r>
              <a:rPr lang="ja-JP" altLang="en-US" sz="1400">
                <a:latin typeface="Avenir Book" panose="02000503020000020003" pitchFamily="2" charset="0"/>
              </a:rPr>
              <a:t>で採用された手法</a:t>
            </a:r>
            <a:endParaRPr lang="en-US" altLang="ja-JP" sz="1400" dirty="0">
              <a:solidFill>
                <a:srgbClr val="000000"/>
              </a:solidFill>
              <a:latin typeface="Avenir Book" panose="02000503020000020003" pitchFamily="2" charset="0"/>
            </a:endParaRPr>
          </a:p>
          <a:p>
            <a:pPr lvl="1"/>
            <a:r>
              <a:rPr lang="ja-JP" altLang="en-US" sz="1400" b="0" i="0" u="none" strike="noStrike">
                <a:solidFill>
                  <a:srgbClr val="000000"/>
                </a:solidFill>
                <a:effectLst/>
                <a:latin typeface="Avenir Book" panose="02000503020000020003" pitchFamily="2" charset="0"/>
              </a:rPr>
              <a:t>利点：</a:t>
            </a:r>
            <a:r>
              <a:rPr lang="en-US" altLang="ja-JP" sz="1400" dirty="0">
                <a:latin typeface="Symbol" pitchFamily="2" charset="2"/>
              </a:rPr>
              <a:t>p</a:t>
            </a:r>
            <a:r>
              <a:rPr lang="en-US" altLang="ja-JP" sz="1400" baseline="30000" dirty="0">
                <a:latin typeface="Symbol" pitchFamily="2" charset="2"/>
              </a:rPr>
              <a:t>0</a:t>
            </a:r>
            <a:r>
              <a:rPr lang="ja-JP" altLang="en-US" sz="1400">
                <a:latin typeface="Symbol" pitchFamily="2" charset="2"/>
              </a:rPr>
              <a:t>と</a:t>
            </a:r>
            <a:r>
              <a:rPr lang="en-US" altLang="ja-JP" sz="1400" dirty="0">
                <a:latin typeface="Symbol" pitchFamily="2" charset="2"/>
              </a:rPr>
              <a:t>h</a:t>
            </a:r>
            <a:r>
              <a:rPr lang="ja-JP" altLang="en-US" sz="1400">
                <a:latin typeface="Symbol" pitchFamily="2" charset="2"/>
              </a:rPr>
              <a:t>は通常</a:t>
            </a:r>
            <a:r>
              <a:rPr lang="en-US" altLang="ja-JP" sz="1400" dirty="0">
                <a:latin typeface="Symbol" pitchFamily="2" charset="2"/>
              </a:rPr>
              <a:t>gg</a:t>
            </a:r>
            <a:r>
              <a:rPr lang="ja-JP" altLang="en-US" sz="1400">
                <a:latin typeface="Symbol" pitchFamily="2" charset="2"/>
              </a:rPr>
              <a:t>への崩壊チャンネルを用いて同時に測定される</a:t>
            </a:r>
            <a:endParaRPr lang="en-US" altLang="ja-JP" sz="1400" dirty="0">
              <a:latin typeface="Symbol" pitchFamily="2" charset="2"/>
            </a:endParaRPr>
          </a:p>
          <a:p>
            <a:pPr lvl="1"/>
            <a:r>
              <a:rPr lang="en-US" altLang="ja-JP" sz="1400" dirty="0">
                <a:latin typeface="Symbol" pitchFamily="2" charset="2"/>
              </a:rPr>
              <a:t>p</a:t>
            </a:r>
            <a:r>
              <a:rPr lang="en-US" altLang="ja-JP" sz="1400" baseline="30000" dirty="0">
                <a:latin typeface="Symbol" pitchFamily="2" charset="2"/>
              </a:rPr>
              <a:t>0</a:t>
            </a:r>
            <a:r>
              <a:rPr lang="ja-JP" altLang="en-US" sz="1400">
                <a:latin typeface="Symbol" pitchFamily="2" charset="2"/>
              </a:rPr>
              <a:t>と</a:t>
            </a:r>
            <a:r>
              <a:rPr lang="en-US" altLang="ja-JP" sz="1400" dirty="0">
                <a:latin typeface="Symbol" pitchFamily="2" charset="2"/>
              </a:rPr>
              <a:t>h</a:t>
            </a:r>
            <a:r>
              <a:rPr lang="ja-JP" altLang="en-US" sz="1400">
                <a:latin typeface="Symbol" pitchFamily="2" charset="2"/>
              </a:rPr>
              <a:t>の測定には相関する系統誤差が存在する</a:t>
            </a:r>
            <a:endParaRPr lang="en-US" altLang="ja-JP" sz="1400" dirty="0">
              <a:latin typeface="Symbol" pitchFamily="2" charset="2"/>
            </a:endParaRPr>
          </a:p>
          <a:p>
            <a:pPr lvl="2"/>
            <a:r>
              <a:rPr lang="en-US" altLang="ja-JP" sz="1400" dirty="0">
                <a:solidFill>
                  <a:srgbClr val="000000"/>
                </a:solidFill>
                <a:latin typeface="Avenir Book" panose="02000503020000020003" pitchFamily="2" charset="0"/>
              </a:rPr>
              <a:t>e.g. </a:t>
            </a:r>
            <a:r>
              <a:rPr lang="ja-JP" altLang="en-US" sz="1400">
                <a:solidFill>
                  <a:srgbClr val="000000"/>
                </a:solidFill>
                <a:latin typeface="Avenir Book" panose="02000503020000020003" pitchFamily="2" charset="0"/>
              </a:rPr>
              <a:t>カロリメータであれば非線型性の補正、コンバージョンであれば物質量の不定性</a:t>
            </a:r>
            <a:endParaRPr lang="en-US" altLang="ja-JP" sz="1400" dirty="0">
              <a:solidFill>
                <a:srgbClr val="000000"/>
              </a:solidFill>
              <a:latin typeface="Avenir Book" panose="02000503020000020003" pitchFamily="2" charset="0"/>
            </a:endParaRPr>
          </a:p>
          <a:p>
            <a:pPr marL="914400" lvl="2" indent="0">
              <a:buNone/>
            </a:pPr>
            <a:r>
              <a:rPr lang="en-US" sz="1400" dirty="0">
                <a:latin typeface="Hiragino Kaku Gothic Pro W3" panose="020B0300000000000000" pitchFamily="34" charset="-128"/>
                <a:ea typeface="Hiragino Kaku Gothic Pro W3" panose="020B0300000000000000" pitchFamily="34" charset="-128"/>
              </a:rPr>
              <a:t>→</a:t>
            </a:r>
            <a:r>
              <a:rPr lang="en-US" altLang="ja-JP" sz="1400" dirty="0">
                <a:latin typeface="Symbol" pitchFamily="2" charset="2"/>
              </a:rPr>
              <a:t> h/p</a:t>
            </a:r>
            <a:r>
              <a:rPr lang="en-US" altLang="ja-JP" sz="1400" baseline="30000" dirty="0">
                <a:latin typeface="Symbol" pitchFamily="2" charset="2"/>
              </a:rPr>
              <a:t>0 </a:t>
            </a:r>
            <a:r>
              <a:rPr lang="en-US" sz="1400" dirty="0" err="1">
                <a:latin typeface="Hiragino Kaku Gothic Pro W3" panose="020B0300000000000000" pitchFamily="34" charset="-128"/>
                <a:ea typeface="Hiragino Kaku Gothic Pro W3" panose="020B0300000000000000" pitchFamily="34" charset="-128"/>
              </a:rPr>
              <a:t>比をとるとキャンセルする</a:t>
            </a:r>
            <a:endParaRPr lang="en-US" sz="1400" dirty="0">
              <a:latin typeface="Hiragino Kaku Gothic Pro W3" panose="020B0300000000000000" pitchFamily="34" charset="-128"/>
              <a:ea typeface="Hiragino Kaku Gothic Pro W3" panose="020B0300000000000000" pitchFamily="34" charset="-128"/>
            </a:endParaRPr>
          </a:p>
          <a:p>
            <a:pPr marL="400050" indent="-285750"/>
            <a:r>
              <a:rPr lang="en-US" altLang="ja-JP" sz="1400" dirty="0">
                <a:latin typeface="Symbol" pitchFamily="2" charset="2"/>
              </a:rPr>
              <a:t>p</a:t>
            </a:r>
            <a:r>
              <a:rPr lang="en-US" altLang="ja-JP" sz="1400" baseline="30000" dirty="0">
                <a:latin typeface="Symbol" pitchFamily="2" charset="2"/>
              </a:rPr>
              <a:t>0</a:t>
            </a:r>
            <a:r>
              <a:rPr lang="ja-JP" altLang="en-US" sz="1400">
                <a:latin typeface="Symbol" pitchFamily="2" charset="2"/>
              </a:rPr>
              <a:t>と</a:t>
            </a:r>
            <a:r>
              <a:rPr lang="en-US" altLang="ja-JP" sz="1400" dirty="0">
                <a:latin typeface="Symbol" pitchFamily="2" charset="2"/>
              </a:rPr>
              <a:t>(h/p</a:t>
            </a:r>
            <a:r>
              <a:rPr lang="en-US" altLang="ja-JP" sz="1400" baseline="30000" dirty="0">
                <a:latin typeface="Symbol" pitchFamily="2" charset="2"/>
              </a:rPr>
              <a:t>0</a:t>
            </a:r>
            <a:r>
              <a:rPr lang="en-US" altLang="ja-JP" sz="1400" dirty="0">
                <a:latin typeface="Symbol" pitchFamily="2" charset="2"/>
              </a:rPr>
              <a:t>) </a:t>
            </a:r>
            <a:r>
              <a:rPr lang="ja-JP" altLang="en-US" sz="1400">
                <a:latin typeface="Symbol" pitchFamily="2" charset="2"/>
              </a:rPr>
              <a:t>の積により</a:t>
            </a:r>
            <a:r>
              <a:rPr lang="en-US" altLang="ja-JP" sz="1400" dirty="0">
                <a:latin typeface="Symbol" pitchFamily="2" charset="2"/>
              </a:rPr>
              <a:t>h</a:t>
            </a:r>
            <a:r>
              <a:rPr lang="ja-JP" altLang="en-US" sz="1400">
                <a:latin typeface="Symbol" pitchFamily="2" charset="2"/>
              </a:rPr>
              <a:t>パラメトリゼーションを得る。</a:t>
            </a:r>
            <a:r>
              <a:rPr lang="en-US" altLang="ja-JP" sz="1400" dirty="0">
                <a:latin typeface="Symbol" pitchFamily="2" charset="2"/>
              </a:rPr>
              <a:t> h</a:t>
            </a:r>
            <a:r>
              <a:rPr lang="ja-JP" altLang="en-US" sz="1400">
                <a:latin typeface="Symbol" pitchFamily="2" charset="2"/>
              </a:rPr>
              <a:t>への</a:t>
            </a:r>
            <a:r>
              <a:rPr lang="en-US" altLang="ja-JP" sz="1400" dirty="0">
                <a:solidFill>
                  <a:srgbClr val="000000"/>
                </a:solidFill>
                <a:latin typeface="Avenir Book" panose="02000503020000020003" pitchFamily="2" charset="0"/>
              </a:rPr>
              <a:t>fit</a:t>
            </a:r>
            <a:r>
              <a:rPr lang="ja-JP" altLang="en-US" sz="1400">
                <a:solidFill>
                  <a:srgbClr val="000000"/>
                </a:solidFill>
                <a:latin typeface="Avenir Book" panose="02000503020000020003" pitchFamily="2" charset="0"/>
              </a:rPr>
              <a:t>よりも系統誤差が削減される</a:t>
            </a:r>
            <a:endParaRPr lang="en-US" altLang="ja-JP" sz="1400" dirty="0">
              <a:latin typeface="Symbol" pitchFamily="2" charset="2"/>
            </a:endParaRPr>
          </a:p>
        </p:txBody>
      </p:sp>
      <p:sp>
        <p:nvSpPr>
          <p:cNvPr id="5" name="フッター プレースホルダー 4">
            <a:extLst>
              <a:ext uri="{FF2B5EF4-FFF2-40B4-BE49-F238E27FC236}">
                <a16:creationId xmlns:a16="http://schemas.microsoft.com/office/drawing/2014/main" id="{2986CAAF-6683-A3CE-08CD-278EED9731F0}"/>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10" name="図 9" descr="グラフ&#10;&#10;自動的に生成された説明">
            <a:extLst>
              <a:ext uri="{FF2B5EF4-FFF2-40B4-BE49-F238E27FC236}">
                <a16:creationId xmlns:a16="http://schemas.microsoft.com/office/drawing/2014/main" id="{8E221622-21D3-340C-E3D6-F84C9F1FACBC}"/>
              </a:ext>
            </a:extLst>
          </p:cNvPr>
          <p:cNvPicPr>
            <a:picLocks noChangeAspect="1"/>
          </p:cNvPicPr>
          <p:nvPr/>
        </p:nvPicPr>
        <p:blipFill>
          <a:blip r:embed="rId2"/>
          <a:stretch>
            <a:fillRect/>
          </a:stretch>
        </p:blipFill>
        <p:spPr>
          <a:xfrm>
            <a:off x="1262797" y="3585394"/>
            <a:ext cx="2863031" cy="2863031"/>
          </a:xfrm>
          <a:prstGeom prst="rect">
            <a:avLst/>
          </a:prstGeom>
        </p:spPr>
      </p:pic>
      <p:pic>
        <p:nvPicPr>
          <p:cNvPr id="12" name="図 11" descr="グラフ&#10;&#10;自動的に生成された説明">
            <a:extLst>
              <a:ext uri="{FF2B5EF4-FFF2-40B4-BE49-F238E27FC236}">
                <a16:creationId xmlns:a16="http://schemas.microsoft.com/office/drawing/2014/main" id="{0D0A712E-6241-0EB1-7F71-592BCD09DB50}"/>
              </a:ext>
            </a:extLst>
          </p:cNvPr>
          <p:cNvPicPr>
            <a:picLocks noChangeAspect="1"/>
          </p:cNvPicPr>
          <p:nvPr/>
        </p:nvPicPr>
        <p:blipFill>
          <a:blip r:embed="rId3"/>
          <a:stretch>
            <a:fillRect/>
          </a:stretch>
        </p:blipFill>
        <p:spPr>
          <a:xfrm>
            <a:off x="7693140" y="3574254"/>
            <a:ext cx="2908172" cy="2885309"/>
          </a:xfrm>
          <a:prstGeom prst="rect">
            <a:avLst/>
          </a:prstGeom>
        </p:spPr>
      </p:pic>
      <p:pic>
        <p:nvPicPr>
          <p:cNvPr id="14" name="図 13" descr="グラフ, 折れ線グラフ&#10;&#10;自動的に生成された説明">
            <a:extLst>
              <a:ext uri="{FF2B5EF4-FFF2-40B4-BE49-F238E27FC236}">
                <a16:creationId xmlns:a16="http://schemas.microsoft.com/office/drawing/2014/main" id="{EEB671DC-FB72-0127-AD7B-CD4A0BC28E45}"/>
              </a:ext>
            </a:extLst>
          </p:cNvPr>
          <p:cNvPicPr>
            <a:picLocks noChangeAspect="1"/>
          </p:cNvPicPr>
          <p:nvPr/>
        </p:nvPicPr>
        <p:blipFill>
          <a:blip r:embed="rId4"/>
          <a:stretch>
            <a:fillRect/>
          </a:stretch>
        </p:blipFill>
        <p:spPr>
          <a:xfrm>
            <a:off x="4443394" y="3563116"/>
            <a:ext cx="2855980" cy="2885310"/>
          </a:xfrm>
          <a:prstGeom prst="rect">
            <a:avLst/>
          </a:prstGeom>
        </p:spPr>
      </p:pic>
      <p:sp>
        <p:nvSpPr>
          <p:cNvPr id="16" name="テキスト ボックス 15">
            <a:extLst>
              <a:ext uri="{FF2B5EF4-FFF2-40B4-BE49-F238E27FC236}">
                <a16:creationId xmlns:a16="http://schemas.microsoft.com/office/drawing/2014/main" id="{DC37D893-19D2-1C86-5AEB-731375578EC2}"/>
              </a:ext>
            </a:extLst>
          </p:cNvPr>
          <p:cNvSpPr txBox="1"/>
          <p:nvPr/>
        </p:nvSpPr>
        <p:spPr>
          <a:xfrm>
            <a:off x="4255356" y="4636439"/>
            <a:ext cx="300082" cy="369332"/>
          </a:xfrm>
          <a:prstGeom prst="rect">
            <a:avLst/>
          </a:prstGeom>
          <a:noFill/>
        </p:spPr>
        <p:txBody>
          <a:bodyPr wrap="none" rtlCol="0">
            <a:spAutoFit/>
          </a:bodyPr>
          <a:lstStyle/>
          <a:p>
            <a:r>
              <a:rPr lang="en-US" dirty="0"/>
              <a:t>x</a:t>
            </a:r>
          </a:p>
        </p:txBody>
      </p:sp>
      <p:sp>
        <p:nvSpPr>
          <p:cNvPr id="17" name="テキスト ボックス 16">
            <a:extLst>
              <a:ext uri="{FF2B5EF4-FFF2-40B4-BE49-F238E27FC236}">
                <a16:creationId xmlns:a16="http://schemas.microsoft.com/office/drawing/2014/main" id="{35E2E0D8-C743-E296-5501-5CB3CDB9A3EA}"/>
              </a:ext>
            </a:extLst>
          </p:cNvPr>
          <p:cNvSpPr txBox="1"/>
          <p:nvPr/>
        </p:nvSpPr>
        <p:spPr>
          <a:xfrm>
            <a:off x="7443484" y="4702642"/>
            <a:ext cx="319318" cy="369332"/>
          </a:xfrm>
          <a:prstGeom prst="rect">
            <a:avLst/>
          </a:prstGeom>
          <a:noFill/>
        </p:spPr>
        <p:txBody>
          <a:bodyPr wrap="none" rtlCol="0">
            <a:spAutoFit/>
          </a:bodyPr>
          <a:lstStyle/>
          <a:p>
            <a:r>
              <a:rPr lang="en-US" dirty="0"/>
              <a:t>=</a:t>
            </a:r>
          </a:p>
        </p:txBody>
      </p:sp>
      <p:sp>
        <p:nvSpPr>
          <p:cNvPr id="20" name="テキスト ボックス 19">
            <a:extLst>
              <a:ext uri="{FF2B5EF4-FFF2-40B4-BE49-F238E27FC236}">
                <a16:creationId xmlns:a16="http://schemas.microsoft.com/office/drawing/2014/main" id="{C9C5F0D1-ABD2-88E6-603E-D8DFECA95661}"/>
              </a:ext>
            </a:extLst>
          </p:cNvPr>
          <p:cNvSpPr txBox="1"/>
          <p:nvPr/>
        </p:nvSpPr>
        <p:spPr>
          <a:xfrm>
            <a:off x="2132431" y="3382757"/>
            <a:ext cx="9406466" cy="261610"/>
          </a:xfrm>
          <a:prstGeom prst="rect">
            <a:avLst/>
          </a:prstGeom>
          <a:noFill/>
        </p:spPr>
        <p:txBody>
          <a:bodyPr wrap="square">
            <a:spAutoFit/>
          </a:bodyPr>
          <a:lstStyle/>
          <a:p>
            <a:r>
              <a:rPr lang="en-US" altLang="ja-JP" sz="1100" dirty="0">
                <a:latin typeface="Symbol" pitchFamily="2" charset="2"/>
              </a:rPr>
              <a:t>p</a:t>
            </a:r>
            <a:r>
              <a:rPr lang="en-US" altLang="ja-JP" sz="1100" baseline="30000" dirty="0">
                <a:latin typeface="Symbol" pitchFamily="2" charset="2"/>
              </a:rPr>
              <a:t>0</a:t>
            </a:r>
            <a:r>
              <a:rPr lang="ja-JP" altLang="en-US" sz="1100">
                <a:latin typeface="Symbol" pitchFamily="2" charset="2"/>
              </a:rPr>
              <a:t>パラメトリゼーション</a:t>
            </a:r>
            <a:r>
              <a:rPr lang="en-US" altLang="ja-JP" sz="1100" dirty="0">
                <a:latin typeface="Symbol" pitchFamily="2" charset="2"/>
              </a:rPr>
              <a:t>                                                     (h/p</a:t>
            </a:r>
            <a:r>
              <a:rPr lang="en-US" altLang="ja-JP" sz="1100" baseline="30000" dirty="0">
                <a:latin typeface="Symbol" pitchFamily="2" charset="2"/>
              </a:rPr>
              <a:t>0</a:t>
            </a:r>
            <a:r>
              <a:rPr lang="en-US" altLang="ja-JP" sz="1100" dirty="0">
                <a:latin typeface="Symbol" pitchFamily="2" charset="2"/>
              </a:rPr>
              <a:t>)</a:t>
            </a:r>
            <a:r>
              <a:rPr lang="ja-JP" altLang="en-US" sz="1100">
                <a:latin typeface="Symbol" pitchFamily="2" charset="2"/>
              </a:rPr>
              <a:t>パラメトリゼーション</a:t>
            </a:r>
            <a:r>
              <a:rPr lang="en-US" altLang="ja-JP" sz="1100" dirty="0">
                <a:latin typeface="Symbol" pitchFamily="2" charset="2"/>
              </a:rPr>
              <a:t>                                                       h</a:t>
            </a:r>
            <a:r>
              <a:rPr lang="ja-JP" altLang="en-US" sz="1100">
                <a:latin typeface="Symbol" pitchFamily="2" charset="2"/>
              </a:rPr>
              <a:t>パラメトリゼーション</a:t>
            </a:r>
            <a:endParaRPr lang="en-US" sz="1100" dirty="0"/>
          </a:p>
        </p:txBody>
      </p:sp>
      <p:pic>
        <p:nvPicPr>
          <p:cNvPr id="8" name="図 7" descr="文字が書かれている&#10;&#10;低い精度で自動的に生成された説明">
            <a:extLst>
              <a:ext uri="{FF2B5EF4-FFF2-40B4-BE49-F238E27FC236}">
                <a16:creationId xmlns:a16="http://schemas.microsoft.com/office/drawing/2014/main" id="{6F57E1B8-847C-35D1-FA59-8524167DDA0F}"/>
              </a:ext>
            </a:extLst>
          </p:cNvPr>
          <p:cNvPicPr>
            <a:picLocks noChangeAspect="1"/>
          </p:cNvPicPr>
          <p:nvPr/>
        </p:nvPicPr>
        <p:blipFill>
          <a:blip r:embed="rId5"/>
          <a:stretch>
            <a:fillRect/>
          </a:stretch>
        </p:blipFill>
        <p:spPr>
          <a:xfrm>
            <a:off x="4970446" y="4419027"/>
            <a:ext cx="1048435" cy="263642"/>
          </a:xfrm>
          <a:prstGeom prst="rect">
            <a:avLst/>
          </a:prstGeom>
        </p:spPr>
      </p:pic>
    </p:spTree>
    <p:extLst>
      <p:ext uri="{BB962C8B-B14F-4D97-AF65-F5344CB8AC3E}">
        <p14:creationId xmlns:p14="http://schemas.microsoft.com/office/powerpoint/2010/main" val="2180372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9DA77-DA9A-E840-BA1C-49FC25660AAB}"/>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AF18D63-053B-3B31-87DE-A0FA0EA9E29B}"/>
              </a:ext>
            </a:extLst>
          </p:cNvPr>
          <p:cNvSpPr>
            <a:spLocks noGrp="1"/>
          </p:cNvSpPr>
          <p:nvPr>
            <p:ph sz="quarter" idx="10"/>
          </p:nvPr>
        </p:nvSpPr>
        <p:spPr/>
        <p:txBody>
          <a:bodyPr/>
          <a:lstStyle/>
          <a:p>
            <a:r>
              <a:rPr lang="en-US" altLang="ja-JP" dirty="0" err="1"/>
              <a:t>先行研究および直近の解析との差異</a:t>
            </a:r>
            <a:endParaRPr lang="en-US" altLang="ja-JP" dirty="0"/>
          </a:p>
          <a:p>
            <a:endParaRPr lang="en-US" dirty="0"/>
          </a:p>
        </p:txBody>
      </p:sp>
      <p:sp>
        <p:nvSpPr>
          <p:cNvPr id="3" name="スライド番号プレースホルダー 2">
            <a:extLst>
              <a:ext uri="{FF2B5EF4-FFF2-40B4-BE49-F238E27FC236}">
                <a16:creationId xmlns:a16="http://schemas.microsoft.com/office/drawing/2014/main" id="{EB229881-5EA9-A51C-8F38-D9F4EB6A810B}"/>
              </a:ext>
            </a:extLst>
          </p:cNvPr>
          <p:cNvSpPr>
            <a:spLocks noGrp="1"/>
          </p:cNvSpPr>
          <p:nvPr>
            <p:ph type="sldNum" sz="quarter" idx="4"/>
          </p:nvPr>
        </p:nvSpPr>
        <p:spPr/>
        <p:txBody>
          <a:bodyPr/>
          <a:lstStyle/>
          <a:p>
            <a:fld id="{2066355A-084C-D24E-9AD2-7E4FC41EA627}" type="slidenum">
              <a:rPr lang="en-US" smtClean="0"/>
              <a:pPr/>
              <a:t>62</a:t>
            </a:fld>
            <a:endParaRPr lang="en-US" dirty="0"/>
          </a:p>
        </p:txBody>
      </p:sp>
      <p:sp>
        <p:nvSpPr>
          <p:cNvPr id="4" name="テキスト プレースホルダー 3">
            <a:extLst>
              <a:ext uri="{FF2B5EF4-FFF2-40B4-BE49-F238E27FC236}">
                <a16:creationId xmlns:a16="http://schemas.microsoft.com/office/drawing/2014/main" id="{7B8C1179-865D-A17E-CBCD-714D826E8FC4}"/>
              </a:ext>
            </a:extLst>
          </p:cNvPr>
          <p:cNvSpPr>
            <a:spLocks noGrp="1"/>
          </p:cNvSpPr>
          <p:nvPr>
            <p:ph type="body" sz="quarter" idx="11"/>
          </p:nvPr>
        </p:nvSpPr>
        <p:spPr>
          <a:xfrm>
            <a:off x="845675" y="953466"/>
            <a:ext cx="10311730" cy="4888026"/>
          </a:xfrm>
        </p:spPr>
        <p:txBody>
          <a:bodyPr>
            <a:normAutofit/>
          </a:bodyPr>
          <a:lstStyle/>
          <a:p>
            <a:r>
              <a:rPr lang="en-US" altLang="ja-JP" sz="1800" dirty="0" err="1">
                <a:latin typeface="Hiragino Kaku Gothic Pro W3" panose="020B0300000000000000" pitchFamily="34" charset="-128"/>
                <a:ea typeface="Hiragino Kaku Gothic Pro W3" panose="020B0300000000000000" pitchFamily="34" charset="-128"/>
              </a:rPr>
              <a:t>実験データの増加</a:t>
            </a:r>
            <a:endParaRPr lang="en-US" altLang="ja-JP" sz="1800" dirty="0">
              <a:latin typeface="Hiragino Kaku Gothic Pro W3" panose="020B0300000000000000" pitchFamily="34" charset="-128"/>
              <a:ea typeface="Hiragino Kaku Gothic Pro W3" panose="020B0300000000000000" pitchFamily="34" charset="-128"/>
            </a:endParaRPr>
          </a:p>
          <a:p>
            <a:pPr marL="457200" lvl="1" indent="0">
              <a:buNone/>
            </a:pPr>
            <a:r>
              <a:rPr lang="en-US" altLang="ja-JP" sz="1800" dirty="0" err="1">
                <a:latin typeface="Hiragino Kaku Gothic Pro W3" panose="020B0300000000000000" pitchFamily="34" charset="-128"/>
                <a:ea typeface="Hiragino Kaku Gothic Pro W3" panose="020B0300000000000000" pitchFamily="34" charset="-128"/>
              </a:rPr>
              <a:t>先行研究：Run</a:t>
            </a:r>
            <a:r>
              <a:rPr lang="en-US" altLang="ja-JP" sz="1800" dirty="0">
                <a:latin typeface="Hiragino Kaku Gothic Pro W3" panose="020B0300000000000000" pitchFamily="34" charset="-128"/>
                <a:ea typeface="Hiragino Kaku Gothic Pro W3" panose="020B0300000000000000" pitchFamily="34" charset="-128"/>
              </a:rPr>
              <a:t> 2 </a:t>
            </a:r>
            <a:r>
              <a:rPr lang="en-US" altLang="ja-JP" sz="1800" dirty="0">
                <a:solidFill>
                  <a:srgbClr val="C00000"/>
                </a:solidFill>
                <a:latin typeface="Hiragino Kaku Gothic Pro W3" panose="020B0300000000000000" pitchFamily="34" charset="-128"/>
                <a:ea typeface="Hiragino Kaku Gothic Pro W3" panose="020B0300000000000000" pitchFamily="34" charset="-128"/>
              </a:rPr>
              <a:t>初</a:t>
            </a:r>
            <a:r>
              <a:rPr lang="en-US" altLang="ja-JP" sz="1800" dirty="0">
                <a:latin typeface="Hiragino Kaku Gothic Pro W3" panose="020B0300000000000000" pitchFamily="34" charset="-128"/>
                <a:ea typeface="Hiragino Kaku Gothic Pro W3" panose="020B0300000000000000" pitchFamily="34" charset="-128"/>
              </a:rPr>
              <a:t>年度の441 M event(MB), 79(HM)event </a:t>
            </a:r>
          </a:p>
          <a:p>
            <a:pPr marL="457200" lvl="1" indent="0">
              <a:buNone/>
            </a:pPr>
            <a:r>
              <a:rPr lang="ja-JP" altLang="en-US" sz="1800">
                <a:latin typeface="Hiragino Kaku Gothic Pro W3" panose="020B0300000000000000" pitchFamily="34" charset="-128"/>
                <a:ea typeface="Hiragino Kaku Gothic Pro W3" panose="020B0300000000000000" pitchFamily="34" charset="-128"/>
              </a:rPr>
              <a:t>本研究：</a:t>
            </a:r>
            <a:r>
              <a:rPr lang="en-US" altLang="ja-JP" sz="1800" dirty="0">
                <a:latin typeface="Hiragino Kaku Gothic Pro W3" panose="020B0300000000000000" pitchFamily="34" charset="-128"/>
                <a:ea typeface="Hiragino Kaku Gothic Pro W3" panose="020B0300000000000000" pitchFamily="34" charset="-128"/>
              </a:rPr>
              <a:t>Run 2 </a:t>
            </a:r>
            <a:r>
              <a:rPr lang="ja-JP" altLang="en-US" sz="1800">
                <a:solidFill>
                  <a:srgbClr val="C00000"/>
                </a:solidFill>
                <a:latin typeface="Hiragino Kaku Gothic Pro W3" panose="020B0300000000000000" pitchFamily="34" charset="-128"/>
                <a:ea typeface="Hiragino Kaku Gothic Pro W3" panose="020B0300000000000000" pitchFamily="34" charset="-128"/>
              </a:rPr>
              <a:t>全</a:t>
            </a:r>
            <a:r>
              <a:rPr lang="en-US" altLang="ja-JP" sz="1800" dirty="0">
                <a:latin typeface="Hiragino Kaku Gothic Pro W3" panose="020B0300000000000000" pitchFamily="34" charset="-128"/>
                <a:ea typeface="Hiragino Kaku Gothic Pro W3" panose="020B0300000000000000" pitchFamily="34" charset="-128"/>
              </a:rPr>
              <a:t>年度の1730 M event(MB), 338(HM)event </a:t>
            </a:r>
          </a:p>
          <a:p>
            <a:r>
              <a:rPr lang="en-US" altLang="ja-JP" sz="1800" dirty="0" err="1">
                <a:latin typeface="Hiragino Kaku Gothic Pro W3" panose="020B0300000000000000" pitchFamily="34" charset="-128"/>
                <a:ea typeface="Hiragino Kaku Gothic Pro W3" panose="020B0300000000000000" pitchFamily="34" charset="-128"/>
              </a:rPr>
              <a:t>ハドロニックカクテル</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ja-JP" altLang="en-US" sz="1800">
                <a:latin typeface="Hiragino Kaku Gothic Pro W3" panose="020B0300000000000000" pitchFamily="34" charset="-128"/>
                <a:ea typeface="Hiragino Kaku Gothic Pro W3" panose="020B0300000000000000" pitchFamily="34" charset="-128"/>
              </a:rPr>
              <a:t>多くの粒子が更新</a:t>
            </a:r>
            <a:r>
              <a:rPr lang="en-US" altLang="ja-JP" sz="1800" dirty="0">
                <a:latin typeface="Hiragino Kaku Gothic Pro W3" panose="020B0300000000000000" pitchFamily="34" charset="-128"/>
                <a:ea typeface="Hiragino Kaku Gothic Pro W3" panose="020B0300000000000000" pitchFamily="34" charset="-128"/>
              </a:rPr>
              <a:t>(</a:t>
            </a:r>
            <a:r>
              <a:rPr lang="ja-JP" altLang="en-US" sz="1800">
                <a:latin typeface="Hiragino Kaku Gothic Pro W3" panose="020B0300000000000000" pitchFamily="34" charset="-128"/>
                <a:ea typeface="Hiragino Kaku Gothic Pro W3" panose="020B0300000000000000" pitchFamily="34" charset="-128"/>
              </a:rPr>
              <a:t>直接関わりがある粒子</a:t>
            </a:r>
            <a:r>
              <a:rPr lang="en-US" altLang="ja-JP" sz="1800" dirty="0">
                <a:latin typeface="Symbol" pitchFamily="2" charset="2"/>
              </a:rPr>
              <a:t>p</a:t>
            </a:r>
            <a:r>
              <a:rPr lang="en-US" altLang="ja-JP" sz="1800" baseline="30000" dirty="0">
                <a:latin typeface="Symbol" pitchFamily="2" charset="2"/>
              </a:rPr>
              <a:t>0</a:t>
            </a:r>
            <a:r>
              <a:rPr lang="ja-JP" altLang="en-US" sz="1800">
                <a:latin typeface="Hiragino Kaku Gothic Pro W3" panose="020B0300000000000000" pitchFamily="34" charset="-128"/>
                <a:ea typeface="Hiragino Kaku Gothic Pro W3" panose="020B0300000000000000" pitchFamily="34" charset="-128"/>
              </a:rPr>
              <a:t>や</a:t>
            </a:r>
            <a:r>
              <a:rPr lang="en-US" altLang="ja-JP" sz="1800" dirty="0">
                <a:latin typeface="Symbol" pitchFamily="2" charset="2"/>
              </a:rPr>
              <a:t>h </a:t>
            </a:r>
            <a:r>
              <a:rPr lang="ja-JP" altLang="en-US" sz="1800">
                <a:latin typeface="Hiragino Kaku Gothic Pro W3" panose="020B0300000000000000" pitchFamily="34" charset="-128"/>
                <a:ea typeface="Hiragino Kaku Gothic Pro W3" panose="020B0300000000000000" pitchFamily="34" charset="-128"/>
              </a:rPr>
              <a:t>も関係ない粒子も含めて</a:t>
            </a:r>
            <a:r>
              <a:rPr lang="en-US" altLang="ja-JP" sz="1800" dirty="0">
                <a:latin typeface="Hiragino Kaku Gothic Pro W3" panose="020B0300000000000000" pitchFamily="34" charset="-128"/>
                <a:ea typeface="Hiragino Kaku Gothic Pro W3" panose="020B0300000000000000" pitchFamily="34" charset="-128"/>
              </a:rPr>
              <a:t>)</a:t>
            </a:r>
          </a:p>
          <a:p>
            <a:pPr lvl="1"/>
            <a:r>
              <a:rPr lang="ja-JP" altLang="en-US" sz="1800">
                <a:latin typeface="Hiragino Kaku Gothic Pro W3" panose="020B0300000000000000" pitchFamily="34" charset="-128"/>
                <a:ea typeface="Hiragino Kaku Gothic Pro W3" panose="020B0300000000000000" pitchFamily="34" charset="-128"/>
              </a:rPr>
              <a:t>次のスライド</a:t>
            </a:r>
            <a:endParaRPr lang="en-US" altLang="ja-JP" sz="1800" dirty="0">
              <a:latin typeface="Hiragino Kaku Gothic Pro W3" panose="020B0300000000000000" pitchFamily="34" charset="-128"/>
              <a:ea typeface="Hiragino Kaku Gothic Pro W3" panose="020B0300000000000000" pitchFamily="34" charset="-128"/>
            </a:endParaRPr>
          </a:p>
          <a:p>
            <a:r>
              <a:rPr lang="en-US" altLang="ja-JP" sz="1800" dirty="0" err="1">
                <a:latin typeface="Hiragino Kaku Gothic Pro W3" panose="020B0300000000000000" pitchFamily="34" charset="-128"/>
                <a:ea typeface="Hiragino Kaku Gothic Pro W3" panose="020B0300000000000000" pitchFamily="34" charset="-128"/>
              </a:rPr>
              <a:t>ccとbb</a:t>
            </a:r>
            <a:r>
              <a:rPr lang="ja-JP" altLang="en-US" sz="1800">
                <a:latin typeface="Hiragino Kaku Gothic Pro W3" panose="020B0300000000000000" pitchFamily="34" charset="-128"/>
                <a:ea typeface="Hiragino Kaku Gothic Pro W3" panose="020B0300000000000000" pitchFamily="34" charset="-128"/>
              </a:rPr>
              <a:t>の断面積の再評価</a:t>
            </a:r>
            <a:endParaRPr lang="en-US" altLang="ja-JP" sz="1800" dirty="0">
              <a:latin typeface="Hiragino Kaku Gothic Pro W3" panose="020B0300000000000000" pitchFamily="34" charset="-128"/>
              <a:ea typeface="Hiragino Kaku Gothic Pro W3" panose="020B0300000000000000" pitchFamily="34" charset="-128"/>
            </a:endParaRPr>
          </a:p>
          <a:p>
            <a:pPr lvl="1"/>
            <a:r>
              <a:rPr lang="en-US" altLang="ja-JP" sz="1800" dirty="0" err="1">
                <a:latin typeface="Hiragino Kaku Gothic Pro W3" panose="020B0300000000000000" pitchFamily="34" charset="-128"/>
                <a:ea typeface="Hiragino Kaku Gothic Pro W3" panose="020B0300000000000000" pitchFamily="34" charset="-128"/>
              </a:rPr>
              <a:t>先行研究</a:t>
            </a:r>
            <a:r>
              <a:rPr lang="ja-JP" altLang="en-US" sz="1800">
                <a:latin typeface="Hiragino Kaku Gothic Pro W3" panose="020B0300000000000000" pitchFamily="34" charset="-128"/>
                <a:ea typeface="Hiragino Kaku Gothic Pro W3" panose="020B0300000000000000" pitchFamily="34" charset="-128"/>
              </a:rPr>
              <a:t>で評価された値が既にある</a:t>
            </a:r>
            <a:r>
              <a:rPr lang="en-US" altLang="ja-JP" sz="1800" dirty="0">
                <a:latin typeface="Hiragino Kaku Gothic Pro W3" panose="020B0300000000000000" pitchFamily="34" charset="-128"/>
                <a:ea typeface="Hiragino Kaku Gothic Pro W3" panose="020B0300000000000000" pitchFamily="34" charset="-128"/>
              </a:rPr>
              <a:t>(</a:t>
            </a:r>
            <a:r>
              <a:rPr lang="ja-JP" altLang="en-US" sz="1800">
                <a:latin typeface="Hiragino Kaku Gothic Pro W3" panose="020B0300000000000000" pitchFamily="34" charset="-128"/>
                <a:ea typeface="Hiragino Kaku Gothic Pro W3" panose="020B0300000000000000" pitchFamily="34" charset="-128"/>
              </a:rPr>
              <a:t>先行研究の主題</a:t>
            </a:r>
            <a:r>
              <a:rPr lang="en-US" altLang="ja-JP" sz="1800" dirty="0">
                <a:latin typeface="Hiragino Kaku Gothic Pro W3" panose="020B0300000000000000" pitchFamily="34" charset="-128"/>
                <a:ea typeface="Hiragino Kaku Gothic Pro W3" panose="020B0300000000000000" pitchFamily="34" charset="-128"/>
              </a:rPr>
              <a:t>)</a:t>
            </a:r>
          </a:p>
          <a:p>
            <a:pPr lvl="1"/>
            <a:r>
              <a:rPr lang="en-US" altLang="ja-JP" sz="1800" dirty="0">
                <a:latin typeface="Hiragino Kaku Gothic Pro W3" panose="020B0300000000000000" pitchFamily="34" charset="-128"/>
                <a:ea typeface="Hiragino Kaku Gothic Pro W3" panose="020B0300000000000000" pitchFamily="34" charset="-128"/>
              </a:rPr>
              <a:t>effective BR</a:t>
            </a:r>
            <a:r>
              <a:rPr lang="ja-JP" altLang="en-US" sz="1800">
                <a:latin typeface="Hiragino Kaku Gothic Pro W3" panose="020B0300000000000000" pitchFamily="34" charset="-128"/>
                <a:ea typeface="Hiragino Kaku Gothic Pro W3" panose="020B0300000000000000" pitchFamily="34" charset="-128"/>
              </a:rPr>
              <a:t>の更新</a:t>
            </a:r>
            <a:endParaRPr lang="en-US" altLang="ja-JP" sz="1800" dirty="0">
              <a:latin typeface="Hiragino Kaku Gothic Pro W3" panose="020B0300000000000000" pitchFamily="34" charset="-128"/>
              <a:ea typeface="Hiragino Kaku Gothic Pro W3" panose="020B0300000000000000" pitchFamily="34" charset="-128"/>
            </a:endParaRPr>
          </a:p>
          <a:p>
            <a:endParaRPr lang="en-US"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1CB1AB7A-2DE9-0C84-9746-E60B8CE43421}"/>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598D2612-CA3F-A3A3-7048-7C9183B8F009}"/>
              </a:ext>
            </a:extLst>
          </p:cNvPr>
          <p:cNvPicPr>
            <a:picLocks noChangeAspect="1"/>
          </p:cNvPicPr>
          <p:nvPr/>
        </p:nvPicPr>
        <p:blipFill>
          <a:blip r:embed="rId2"/>
          <a:stretch>
            <a:fillRect/>
          </a:stretch>
        </p:blipFill>
        <p:spPr>
          <a:xfrm>
            <a:off x="845675" y="852705"/>
            <a:ext cx="10393706" cy="5566249"/>
          </a:xfrm>
          <a:prstGeom prst="rect">
            <a:avLst/>
          </a:prstGeom>
        </p:spPr>
      </p:pic>
      <p:sp>
        <p:nvSpPr>
          <p:cNvPr id="7" name="円/楕円 6">
            <a:extLst>
              <a:ext uri="{FF2B5EF4-FFF2-40B4-BE49-F238E27FC236}">
                <a16:creationId xmlns:a16="http://schemas.microsoft.com/office/drawing/2014/main" id="{50BD8868-3059-AD18-2C57-07984AE6B42A}"/>
              </a:ext>
            </a:extLst>
          </p:cNvPr>
          <p:cNvSpPr/>
          <p:nvPr/>
        </p:nvSpPr>
        <p:spPr>
          <a:xfrm>
            <a:off x="1179443" y="1396381"/>
            <a:ext cx="397566" cy="41081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円/楕円 7">
            <a:extLst>
              <a:ext uri="{FF2B5EF4-FFF2-40B4-BE49-F238E27FC236}">
                <a16:creationId xmlns:a16="http://schemas.microsoft.com/office/drawing/2014/main" id="{D90BE7D7-FE1F-E53E-64FA-17B167DFB32F}"/>
              </a:ext>
            </a:extLst>
          </p:cNvPr>
          <p:cNvSpPr/>
          <p:nvPr/>
        </p:nvSpPr>
        <p:spPr>
          <a:xfrm>
            <a:off x="1168834" y="1754297"/>
            <a:ext cx="397566" cy="41081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円/楕円 8">
            <a:extLst>
              <a:ext uri="{FF2B5EF4-FFF2-40B4-BE49-F238E27FC236}">
                <a16:creationId xmlns:a16="http://schemas.microsoft.com/office/drawing/2014/main" id="{121113C1-1C3C-E1C5-1551-8E6BEA4C2FD6}"/>
              </a:ext>
            </a:extLst>
          </p:cNvPr>
          <p:cNvSpPr/>
          <p:nvPr/>
        </p:nvSpPr>
        <p:spPr>
          <a:xfrm>
            <a:off x="1168834" y="2664443"/>
            <a:ext cx="397566" cy="41081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円/楕円 9">
            <a:extLst>
              <a:ext uri="{FF2B5EF4-FFF2-40B4-BE49-F238E27FC236}">
                <a16:creationId xmlns:a16="http://schemas.microsoft.com/office/drawing/2014/main" id="{DFE3DF98-C547-0175-F619-23379F8CF200}"/>
              </a:ext>
            </a:extLst>
          </p:cNvPr>
          <p:cNvSpPr/>
          <p:nvPr/>
        </p:nvSpPr>
        <p:spPr>
          <a:xfrm>
            <a:off x="1179443" y="4268698"/>
            <a:ext cx="397566" cy="41081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円/楕円 10">
            <a:extLst>
              <a:ext uri="{FF2B5EF4-FFF2-40B4-BE49-F238E27FC236}">
                <a16:creationId xmlns:a16="http://schemas.microsoft.com/office/drawing/2014/main" id="{49B14336-775C-536D-A1BE-D8482F5F6EB9}"/>
              </a:ext>
            </a:extLst>
          </p:cNvPr>
          <p:cNvSpPr/>
          <p:nvPr/>
        </p:nvSpPr>
        <p:spPr>
          <a:xfrm>
            <a:off x="1168834" y="5125942"/>
            <a:ext cx="397566" cy="41081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テキスト ボックス 17">
            <a:extLst>
              <a:ext uri="{FF2B5EF4-FFF2-40B4-BE49-F238E27FC236}">
                <a16:creationId xmlns:a16="http://schemas.microsoft.com/office/drawing/2014/main" id="{B8B67DEA-C854-18CC-7A6D-11E19C03142F}"/>
              </a:ext>
            </a:extLst>
          </p:cNvPr>
          <p:cNvSpPr txBox="1"/>
          <p:nvPr/>
        </p:nvSpPr>
        <p:spPr>
          <a:xfrm>
            <a:off x="9412893" y="1417124"/>
            <a:ext cx="2476062" cy="369332"/>
          </a:xfrm>
          <a:prstGeom prst="rect">
            <a:avLst/>
          </a:prstGeom>
          <a:noFill/>
        </p:spPr>
        <p:txBody>
          <a:bodyPr wrap="none" rtlCol="0">
            <a:spAutoFit/>
          </a:bodyPr>
          <a:lstStyle/>
          <a:p>
            <a:r>
              <a:rPr lang="en-US" dirty="0">
                <a:solidFill>
                  <a:srgbClr val="C00000"/>
                </a:solidFill>
              </a:rPr>
              <a:t>pp 7 </a:t>
            </a:r>
            <a:r>
              <a:rPr lang="en-US" dirty="0" err="1">
                <a:solidFill>
                  <a:srgbClr val="C00000"/>
                </a:solidFill>
              </a:rPr>
              <a:t>TeVの測定を代用</a:t>
            </a:r>
            <a:endParaRPr lang="en-US" dirty="0">
              <a:solidFill>
                <a:srgbClr val="C00000"/>
              </a:solidFill>
            </a:endParaRPr>
          </a:p>
        </p:txBody>
      </p:sp>
      <p:sp>
        <p:nvSpPr>
          <p:cNvPr id="19" name="テキスト ボックス 18">
            <a:extLst>
              <a:ext uri="{FF2B5EF4-FFF2-40B4-BE49-F238E27FC236}">
                <a16:creationId xmlns:a16="http://schemas.microsoft.com/office/drawing/2014/main" id="{01CE99A5-F180-074C-8D9E-A5A502E0156F}"/>
              </a:ext>
            </a:extLst>
          </p:cNvPr>
          <p:cNvSpPr txBox="1"/>
          <p:nvPr/>
        </p:nvSpPr>
        <p:spPr>
          <a:xfrm>
            <a:off x="9402284" y="1754297"/>
            <a:ext cx="2476062" cy="646331"/>
          </a:xfrm>
          <a:prstGeom prst="rect">
            <a:avLst/>
          </a:prstGeom>
          <a:noFill/>
        </p:spPr>
        <p:txBody>
          <a:bodyPr wrap="square" rtlCol="0">
            <a:spAutoFit/>
          </a:bodyPr>
          <a:lstStyle/>
          <a:p>
            <a:r>
              <a:rPr lang="en-US" dirty="0">
                <a:solidFill>
                  <a:srgbClr val="C00000"/>
                </a:solidFill>
              </a:rPr>
              <a:t>pp 7 </a:t>
            </a:r>
            <a:r>
              <a:rPr lang="en-US" dirty="0" err="1">
                <a:solidFill>
                  <a:srgbClr val="C00000"/>
                </a:solidFill>
              </a:rPr>
              <a:t>TeVの測定から</a:t>
            </a:r>
            <a:r>
              <a:rPr lang="en-US" i="1" dirty="0" err="1">
                <a:solidFill>
                  <a:srgbClr val="C00000"/>
                </a:solidFill>
              </a:rPr>
              <a:t>m</a:t>
            </a:r>
            <a:r>
              <a:rPr lang="en-US" baseline="-25000" dirty="0" err="1">
                <a:solidFill>
                  <a:srgbClr val="C00000"/>
                </a:solidFill>
              </a:rPr>
              <a:t>T</a:t>
            </a:r>
            <a:r>
              <a:rPr lang="en-US" dirty="0">
                <a:solidFill>
                  <a:srgbClr val="C00000"/>
                </a:solidFill>
              </a:rPr>
              <a:t> scaling</a:t>
            </a:r>
          </a:p>
        </p:txBody>
      </p:sp>
      <p:sp>
        <p:nvSpPr>
          <p:cNvPr id="20" name="テキスト ボックス 19">
            <a:extLst>
              <a:ext uri="{FF2B5EF4-FFF2-40B4-BE49-F238E27FC236}">
                <a16:creationId xmlns:a16="http://schemas.microsoft.com/office/drawing/2014/main" id="{F0B57F94-C5E3-2524-1628-324CF26753DA}"/>
              </a:ext>
            </a:extLst>
          </p:cNvPr>
          <p:cNvSpPr txBox="1"/>
          <p:nvPr/>
        </p:nvSpPr>
        <p:spPr>
          <a:xfrm>
            <a:off x="9516106" y="4525367"/>
            <a:ext cx="2476062" cy="369332"/>
          </a:xfrm>
          <a:prstGeom prst="rect">
            <a:avLst/>
          </a:prstGeom>
          <a:noFill/>
        </p:spPr>
        <p:txBody>
          <a:bodyPr wrap="square" rtlCol="0">
            <a:spAutoFit/>
          </a:bodyPr>
          <a:lstStyle/>
          <a:p>
            <a:r>
              <a:rPr lang="en-US" i="1" dirty="0" err="1">
                <a:solidFill>
                  <a:srgbClr val="C00000"/>
                </a:solidFill>
              </a:rPr>
              <a:t>m</a:t>
            </a:r>
            <a:r>
              <a:rPr lang="en-US" baseline="-25000" dirty="0" err="1">
                <a:solidFill>
                  <a:srgbClr val="C00000"/>
                </a:solidFill>
              </a:rPr>
              <a:t>T</a:t>
            </a:r>
            <a:r>
              <a:rPr lang="en-US" dirty="0">
                <a:solidFill>
                  <a:srgbClr val="C00000"/>
                </a:solidFill>
              </a:rPr>
              <a:t> scaling</a:t>
            </a:r>
          </a:p>
        </p:txBody>
      </p:sp>
      <p:sp>
        <p:nvSpPr>
          <p:cNvPr id="21" name="テキスト ボックス 20">
            <a:extLst>
              <a:ext uri="{FF2B5EF4-FFF2-40B4-BE49-F238E27FC236}">
                <a16:creationId xmlns:a16="http://schemas.microsoft.com/office/drawing/2014/main" id="{B41BF084-9415-07AA-3DA7-7D0B34AE04E1}"/>
              </a:ext>
            </a:extLst>
          </p:cNvPr>
          <p:cNvSpPr txBox="1"/>
          <p:nvPr/>
        </p:nvSpPr>
        <p:spPr>
          <a:xfrm>
            <a:off x="9574999" y="5287495"/>
            <a:ext cx="2476062" cy="369332"/>
          </a:xfrm>
          <a:prstGeom prst="rect">
            <a:avLst/>
          </a:prstGeom>
          <a:noFill/>
        </p:spPr>
        <p:txBody>
          <a:bodyPr wrap="square" rtlCol="0">
            <a:spAutoFit/>
          </a:bodyPr>
          <a:lstStyle/>
          <a:p>
            <a:r>
              <a:rPr lang="en-US" dirty="0">
                <a:solidFill>
                  <a:srgbClr val="C00000"/>
                </a:solidFill>
              </a:rPr>
              <a:t>pp 7 </a:t>
            </a:r>
            <a:r>
              <a:rPr lang="en-US" dirty="0" err="1">
                <a:solidFill>
                  <a:srgbClr val="C00000"/>
                </a:solidFill>
              </a:rPr>
              <a:t>TeVの測定</a:t>
            </a:r>
            <a:endParaRPr lang="en-US" dirty="0">
              <a:solidFill>
                <a:srgbClr val="C00000"/>
              </a:solidFill>
            </a:endParaRPr>
          </a:p>
        </p:txBody>
      </p:sp>
      <p:sp>
        <p:nvSpPr>
          <p:cNvPr id="22" name="テキスト ボックス 21">
            <a:extLst>
              <a:ext uri="{FF2B5EF4-FFF2-40B4-BE49-F238E27FC236}">
                <a16:creationId xmlns:a16="http://schemas.microsoft.com/office/drawing/2014/main" id="{DA0A564A-4ACB-5EC6-B812-7931F65964B8}"/>
              </a:ext>
            </a:extLst>
          </p:cNvPr>
          <p:cNvSpPr txBox="1"/>
          <p:nvPr/>
        </p:nvSpPr>
        <p:spPr>
          <a:xfrm>
            <a:off x="9412893" y="2587287"/>
            <a:ext cx="2476062" cy="646331"/>
          </a:xfrm>
          <a:prstGeom prst="rect">
            <a:avLst/>
          </a:prstGeom>
          <a:noFill/>
        </p:spPr>
        <p:txBody>
          <a:bodyPr wrap="square" rtlCol="0">
            <a:spAutoFit/>
          </a:bodyPr>
          <a:lstStyle/>
          <a:p>
            <a:r>
              <a:rPr lang="en-US" altLang="ja-JP" i="1" dirty="0" err="1">
                <a:solidFill>
                  <a:srgbClr val="C00000"/>
                </a:solidFill>
              </a:rPr>
              <a:t>m</a:t>
            </a:r>
            <a:r>
              <a:rPr lang="en-US" altLang="ja-JP" baseline="-25000" dirty="0" err="1">
                <a:solidFill>
                  <a:srgbClr val="C00000"/>
                </a:solidFill>
              </a:rPr>
              <a:t>T</a:t>
            </a:r>
            <a:r>
              <a:rPr lang="en-US" altLang="ja-JP" dirty="0">
                <a:solidFill>
                  <a:srgbClr val="C00000"/>
                </a:solidFill>
              </a:rPr>
              <a:t> scaling</a:t>
            </a:r>
            <a:r>
              <a:rPr lang="ja-JP" altLang="en-US">
                <a:solidFill>
                  <a:srgbClr val="C00000"/>
                </a:solidFill>
              </a:rPr>
              <a:t>の値を測定に基づいて更新</a:t>
            </a:r>
            <a:endParaRPr lang="en-US" altLang="ja-JP" dirty="0">
              <a:solidFill>
                <a:srgbClr val="C00000"/>
              </a:solidFill>
            </a:endParaRPr>
          </a:p>
        </p:txBody>
      </p:sp>
    </p:spTree>
    <p:extLst>
      <p:ext uri="{BB962C8B-B14F-4D97-AF65-F5344CB8AC3E}">
        <p14:creationId xmlns:p14="http://schemas.microsoft.com/office/powerpoint/2010/main" val="600519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079C1-A252-0B47-ACE0-7E66995FB9BC}"/>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042A426-5BC2-F89C-4528-7AEABA4BECB8}"/>
              </a:ext>
            </a:extLst>
          </p:cNvPr>
          <p:cNvSpPr>
            <a:spLocks noGrp="1"/>
          </p:cNvSpPr>
          <p:nvPr>
            <p:ph sz="quarter" idx="10"/>
          </p:nvPr>
        </p:nvSpPr>
        <p:spPr/>
        <p:txBody>
          <a:bodyPr/>
          <a:lstStyle/>
          <a:p>
            <a:r>
              <a:rPr lang="ja-JP" altLang="en-US" sz="3600">
                <a:solidFill>
                  <a:srgbClr val="000000"/>
                </a:solidFill>
                <a:effectLst/>
                <a:latin typeface="Hiragino Sans" panose="020B0400000000000000" pitchFamily="34" charset="-128"/>
                <a:ea typeface="Hiragino Sans" panose="020B0400000000000000" pitchFamily="34" charset="-128"/>
              </a:rPr>
              <a:t>これまでの</a:t>
            </a:r>
            <a:r>
              <a:rPr lang="en-US" altLang="ja-JP" sz="3600" dirty="0">
                <a:solidFill>
                  <a:srgbClr val="000000"/>
                </a:solidFill>
                <a:latin typeface="Hiragino Sans" panose="020B0400000000000000" pitchFamily="34" charset="-128"/>
                <a:ea typeface="Hiragino Sans" panose="020B0400000000000000" pitchFamily="34" charset="-128"/>
              </a:rPr>
              <a:t>HIC</a:t>
            </a:r>
            <a:r>
              <a:rPr lang="ja-JP" altLang="en-US" sz="3600">
                <a:solidFill>
                  <a:srgbClr val="000000"/>
                </a:solidFill>
                <a:latin typeface="Hiragino Sans" panose="020B0400000000000000" pitchFamily="34" charset="-128"/>
                <a:ea typeface="Hiragino Sans" panose="020B0400000000000000" pitchFamily="34" charset="-128"/>
              </a:rPr>
              <a:t>実験</a:t>
            </a:r>
            <a:endParaRPr lang="en-US" altLang="ja-JP" dirty="0"/>
          </a:p>
          <a:p>
            <a:endParaRPr lang="en-US" dirty="0"/>
          </a:p>
        </p:txBody>
      </p:sp>
      <p:sp>
        <p:nvSpPr>
          <p:cNvPr id="3" name="スライド番号プレースホルダー 2">
            <a:extLst>
              <a:ext uri="{FF2B5EF4-FFF2-40B4-BE49-F238E27FC236}">
                <a16:creationId xmlns:a16="http://schemas.microsoft.com/office/drawing/2014/main" id="{9B6EE317-ED06-C88F-CAF6-FBF0C8094DBD}"/>
              </a:ext>
            </a:extLst>
          </p:cNvPr>
          <p:cNvSpPr>
            <a:spLocks noGrp="1"/>
          </p:cNvSpPr>
          <p:nvPr>
            <p:ph type="sldNum" sz="quarter" idx="4"/>
          </p:nvPr>
        </p:nvSpPr>
        <p:spPr/>
        <p:txBody>
          <a:bodyPr/>
          <a:lstStyle/>
          <a:p>
            <a:fld id="{2066355A-084C-D24E-9AD2-7E4FC41EA627}" type="slidenum">
              <a:rPr lang="en-US" smtClean="0"/>
              <a:pPr/>
              <a:t>7</a:t>
            </a:fld>
            <a:endParaRPr lang="en-US" dirty="0"/>
          </a:p>
        </p:txBody>
      </p:sp>
      <p:sp>
        <p:nvSpPr>
          <p:cNvPr id="4" name="テキスト プレースホルダー 3">
            <a:extLst>
              <a:ext uri="{FF2B5EF4-FFF2-40B4-BE49-F238E27FC236}">
                <a16:creationId xmlns:a16="http://schemas.microsoft.com/office/drawing/2014/main" id="{635997B8-9FDC-AC7C-F561-CFC3D1C0ED14}"/>
              </a:ext>
            </a:extLst>
          </p:cNvPr>
          <p:cNvSpPr>
            <a:spLocks noGrp="1"/>
          </p:cNvSpPr>
          <p:nvPr>
            <p:ph type="body" sz="quarter" idx="11"/>
          </p:nvPr>
        </p:nvSpPr>
        <p:spPr>
          <a:xfrm>
            <a:off x="845675" y="4657724"/>
            <a:ext cx="10311730" cy="1430655"/>
          </a:xfrm>
        </p:spPr>
        <p:txBody>
          <a:bodyPr>
            <a:normAutofit/>
          </a:bodyPr>
          <a:lstStyle/>
          <a:p>
            <a:pPr>
              <a:buFont typeface="Arial" panose="020B0604020202020204" pitchFamily="34" charset="0"/>
              <a:buChar char="•"/>
            </a:pP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QGP</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研究で最も重要なのは直接光子</a:t>
            </a:r>
            <a:endPar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endParaRPr>
          </a:p>
          <a:p>
            <a:pPr lvl="1"/>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ハドロンは系の積分を見るため、系のより初期の状態にアクセスしにくい</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a:t>
            </a:r>
          </a:p>
          <a:p>
            <a:pPr lvl="1"/>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直接光子は全ての段階で生成し、初期状態も含めて</a:t>
            </a:r>
            <a:r>
              <a:rPr lang="en-US" altLang="ja-JP" sz="1800" dirty="0">
                <a:solidFill>
                  <a:srgbClr val="000000"/>
                </a:solidFill>
                <a:effectLst/>
                <a:latin typeface="Hiragino Kaku Gothic Pro W3" panose="020B0300000000000000" pitchFamily="34" charset="-128"/>
                <a:ea typeface="Hiragino Kaku Gothic Pro W3" panose="020B0300000000000000" pitchFamily="34" charset="-128"/>
              </a:rPr>
              <a:t>QGP</a:t>
            </a:r>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の性質を探ることが可能</a:t>
            </a:r>
            <a:endParaRPr lang="en-US" altLang="ja-JP" sz="1800" dirty="0">
              <a:solidFill>
                <a:srgbClr val="000000"/>
              </a:solidFill>
              <a:latin typeface="Hiragino Kaku Gothic Pro W3" panose="020B0300000000000000" pitchFamily="34" charset="-128"/>
              <a:ea typeface="Hiragino Kaku Gothic Pro W3" panose="020B0300000000000000" pitchFamily="34" charset="-128"/>
            </a:endParaRPr>
          </a:p>
          <a:p>
            <a:pPr lvl="1"/>
            <a:r>
              <a:rPr lang="ja-JP" altLang="en-US" sz="1800">
                <a:solidFill>
                  <a:srgbClr val="000000"/>
                </a:solidFill>
                <a:effectLst/>
                <a:latin typeface="Hiragino Kaku Gothic Pro W3" panose="020B0300000000000000" pitchFamily="34" charset="-128"/>
                <a:ea typeface="Hiragino Kaku Gothic Pro W3" panose="020B0300000000000000" pitchFamily="34" charset="-128"/>
              </a:rPr>
              <a:t>熱力学的諸量に敏感</a:t>
            </a:r>
            <a:endParaRPr lang="en-US" altLang="ja-JP" sz="1800" dirty="0">
              <a:latin typeface="Hiragino Kaku Gothic Pro W3" panose="020B0300000000000000" pitchFamily="34" charset="-128"/>
              <a:ea typeface="Hiragino Kaku Gothic Pro W3" panose="020B0300000000000000" pitchFamily="34" charset="-128"/>
            </a:endParaRPr>
          </a:p>
        </p:txBody>
      </p:sp>
      <p:sp>
        <p:nvSpPr>
          <p:cNvPr id="5" name="フッター プレースホルダー 4">
            <a:extLst>
              <a:ext uri="{FF2B5EF4-FFF2-40B4-BE49-F238E27FC236}">
                <a16:creationId xmlns:a16="http://schemas.microsoft.com/office/drawing/2014/main" id="{E370D7E0-32CA-9FDC-656A-18AF3A3DC3E1}"/>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6" name="図 5">
            <a:extLst>
              <a:ext uri="{FF2B5EF4-FFF2-40B4-BE49-F238E27FC236}">
                <a16:creationId xmlns:a16="http://schemas.microsoft.com/office/drawing/2014/main" id="{C8280B11-31C8-8FFB-7CF2-5D3ACC70DB80}"/>
              </a:ext>
            </a:extLst>
          </p:cNvPr>
          <p:cNvPicPr>
            <a:picLocks noChangeAspect="1"/>
          </p:cNvPicPr>
          <p:nvPr/>
        </p:nvPicPr>
        <p:blipFill>
          <a:blip r:embed="rId2"/>
          <a:srcRect l="31752"/>
          <a:stretch/>
        </p:blipFill>
        <p:spPr>
          <a:xfrm>
            <a:off x="4455622" y="1121302"/>
            <a:ext cx="5781752" cy="3505988"/>
          </a:xfrm>
          <a:prstGeom prst="rect">
            <a:avLst/>
          </a:prstGeom>
        </p:spPr>
      </p:pic>
      <p:sp>
        <p:nvSpPr>
          <p:cNvPr id="8" name="テキスト ボックス 7">
            <a:extLst>
              <a:ext uri="{FF2B5EF4-FFF2-40B4-BE49-F238E27FC236}">
                <a16:creationId xmlns:a16="http://schemas.microsoft.com/office/drawing/2014/main" id="{293F9E2F-5103-04AE-7220-29D7C41430F6}"/>
              </a:ext>
            </a:extLst>
          </p:cNvPr>
          <p:cNvSpPr txBox="1"/>
          <p:nvPr/>
        </p:nvSpPr>
        <p:spPr>
          <a:xfrm>
            <a:off x="8331124" y="954481"/>
            <a:ext cx="1869423" cy="523220"/>
          </a:xfrm>
          <a:prstGeom prst="rect">
            <a:avLst/>
          </a:prstGeom>
          <a:noFill/>
        </p:spPr>
        <p:txBody>
          <a:bodyPr wrap="none" rtlCol="0">
            <a:spAutoFit/>
          </a:bodyPr>
          <a:lstStyle/>
          <a:p>
            <a:r>
              <a:rPr lang="en" altLang="ja-JP" sz="1400" dirty="0">
                <a:effectLst/>
                <a:latin typeface="Avenir" panose="02000503020000020003" pitchFamily="2" charset="0"/>
              </a:rPr>
              <a:t>[PLB 754 (2016) 235] </a:t>
            </a:r>
            <a:endParaRPr lang="en" altLang="ja-JP" sz="1400" dirty="0">
              <a:effectLst/>
            </a:endParaRPr>
          </a:p>
          <a:p>
            <a:endParaRPr lang="en-US" sz="1400" dirty="0"/>
          </a:p>
        </p:txBody>
      </p:sp>
      <p:sp>
        <p:nvSpPr>
          <p:cNvPr id="9" name="テキスト ボックス 8">
            <a:extLst>
              <a:ext uri="{FF2B5EF4-FFF2-40B4-BE49-F238E27FC236}">
                <a16:creationId xmlns:a16="http://schemas.microsoft.com/office/drawing/2014/main" id="{C7E5DEA9-798A-86D8-226B-BB733A3F7F59}"/>
              </a:ext>
            </a:extLst>
          </p:cNvPr>
          <p:cNvSpPr txBox="1"/>
          <p:nvPr/>
        </p:nvSpPr>
        <p:spPr>
          <a:xfrm>
            <a:off x="3749041" y="-433851"/>
            <a:ext cx="3174331" cy="646331"/>
          </a:xfrm>
          <a:prstGeom prst="rect">
            <a:avLst/>
          </a:prstGeom>
          <a:noFill/>
        </p:spPr>
        <p:txBody>
          <a:bodyPr wrap="none" rtlCol="0">
            <a:spAutoFit/>
          </a:bodyPr>
          <a:lstStyle/>
          <a:p>
            <a:r>
              <a:rPr lang="en" altLang="ja-JP" b="0" i="0" u="none" strike="noStrike" dirty="0">
                <a:solidFill>
                  <a:srgbClr val="555555"/>
                </a:solidFill>
                <a:effectLst/>
                <a:latin typeface="Proxima Nova"/>
              </a:rPr>
              <a:t>Phys. Rev. Lett. </a:t>
            </a:r>
            <a:r>
              <a:rPr lang="en" altLang="ja-JP" b="1" i="0" u="none" strike="noStrike" dirty="0">
                <a:solidFill>
                  <a:srgbClr val="555555"/>
                </a:solidFill>
                <a:effectLst/>
                <a:latin typeface="Proxima Nova"/>
              </a:rPr>
              <a:t>104</a:t>
            </a:r>
            <a:r>
              <a:rPr lang="en" altLang="ja-JP" b="0" i="0" u="none" strike="noStrike" dirty="0">
                <a:solidFill>
                  <a:srgbClr val="555555"/>
                </a:solidFill>
                <a:effectLst/>
                <a:latin typeface="Proxima Nova"/>
              </a:rPr>
              <a:t>, 132301</a:t>
            </a:r>
          </a:p>
          <a:p>
            <a:endParaRPr lang="en-US" dirty="0"/>
          </a:p>
        </p:txBody>
      </p:sp>
      <p:sp>
        <p:nvSpPr>
          <p:cNvPr id="10" name="テキスト ボックス 9">
            <a:extLst>
              <a:ext uri="{FF2B5EF4-FFF2-40B4-BE49-F238E27FC236}">
                <a16:creationId xmlns:a16="http://schemas.microsoft.com/office/drawing/2014/main" id="{BA6607BC-3D2A-2B98-6F16-3410C670287A}"/>
              </a:ext>
            </a:extLst>
          </p:cNvPr>
          <p:cNvSpPr txBox="1"/>
          <p:nvPr/>
        </p:nvSpPr>
        <p:spPr>
          <a:xfrm>
            <a:off x="2365015" y="954481"/>
            <a:ext cx="2159566" cy="523220"/>
          </a:xfrm>
          <a:prstGeom prst="rect">
            <a:avLst/>
          </a:prstGeom>
          <a:noFill/>
        </p:spPr>
        <p:txBody>
          <a:bodyPr wrap="none" rtlCol="0">
            <a:spAutoFit/>
          </a:bodyPr>
          <a:lstStyle/>
          <a:p>
            <a:r>
              <a:rPr lang="en" altLang="ja-JP" sz="1400" dirty="0">
                <a:effectLst/>
                <a:latin typeface="Avenir" panose="02000503020000020003" pitchFamily="2" charset="0"/>
              </a:rPr>
              <a:t>[PRL 104 (2010) 132301] </a:t>
            </a:r>
            <a:endParaRPr lang="en" altLang="ja-JP" sz="1400" dirty="0">
              <a:effectLst/>
            </a:endParaRPr>
          </a:p>
          <a:p>
            <a:endParaRPr lang="en-US" sz="1400" dirty="0"/>
          </a:p>
        </p:txBody>
      </p:sp>
      <p:pic>
        <p:nvPicPr>
          <p:cNvPr id="12" name="図 11" descr="グラフ が含まれている画像&#10;&#10;自動的に生成された説明">
            <a:extLst>
              <a:ext uri="{FF2B5EF4-FFF2-40B4-BE49-F238E27FC236}">
                <a16:creationId xmlns:a16="http://schemas.microsoft.com/office/drawing/2014/main" id="{AFC77FEC-4A59-1AAA-6BF7-A73583E4DAEE}"/>
              </a:ext>
            </a:extLst>
          </p:cNvPr>
          <p:cNvPicPr>
            <a:picLocks noChangeAspect="1"/>
          </p:cNvPicPr>
          <p:nvPr/>
        </p:nvPicPr>
        <p:blipFill>
          <a:blip r:embed="rId3"/>
          <a:stretch>
            <a:fillRect/>
          </a:stretch>
        </p:blipFill>
        <p:spPr>
          <a:xfrm>
            <a:off x="1362569" y="1218159"/>
            <a:ext cx="3093053" cy="3409131"/>
          </a:xfrm>
          <a:prstGeom prst="rect">
            <a:avLst/>
          </a:prstGeom>
        </p:spPr>
      </p:pic>
    </p:spTree>
    <p:extLst>
      <p:ext uri="{BB962C8B-B14F-4D97-AF65-F5344CB8AC3E}">
        <p14:creationId xmlns:p14="http://schemas.microsoft.com/office/powerpoint/2010/main" val="1909922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FF229DD-7E47-6DCB-8525-30FA4582B175}"/>
              </a:ext>
            </a:extLst>
          </p:cNvPr>
          <p:cNvSpPr>
            <a:spLocks noGrp="1"/>
          </p:cNvSpPr>
          <p:nvPr>
            <p:ph sz="quarter" idx="10"/>
          </p:nvPr>
        </p:nvSpPr>
        <p:spPr/>
        <p:txBody>
          <a:bodyPr/>
          <a:lstStyle/>
          <a:p>
            <a:r>
              <a:rPr lang="en-US" altLang="ja-JP" b="1" dirty="0">
                <a:solidFill>
                  <a:srgbClr val="000000"/>
                </a:solidFill>
                <a:effectLst/>
                <a:latin typeface="Helvetica" pitchFamily="2" charset="0"/>
                <a:ea typeface="Hiragino Sans" panose="020B0400000000000000" pitchFamily="34" charset="-128"/>
              </a:rPr>
              <a:t>QGP</a:t>
            </a:r>
            <a:r>
              <a:rPr lang="ja-JP" altLang="en-US" b="1">
                <a:solidFill>
                  <a:srgbClr val="000000"/>
                </a:solidFill>
                <a:effectLst/>
                <a:latin typeface="Hiragino Sans" panose="020B0400000000000000" pitchFamily="34" charset="-128"/>
                <a:ea typeface="Hiragino Sans" panose="020B0400000000000000" pitchFamily="34" charset="-128"/>
              </a:rPr>
              <a:t>研究における各衝突系の位置付け</a:t>
            </a:r>
            <a:endParaRPr lang="ja-JP" altLang="en-US">
              <a:solidFill>
                <a:srgbClr val="000000"/>
              </a:solidFill>
              <a:effectLst/>
              <a:latin typeface="Hiragino Sans" panose="020B0400000000000000" pitchFamily="34" charset="-128"/>
              <a:ea typeface="Hiragino Sans" panose="020B0400000000000000" pitchFamily="34" charset="-128"/>
            </a:endParaRPr>
          </a:p>
          <a:p>
            <a:endParaRPr lang="en-US" dirty="0"/>
          </a:p>
        </p:txBody>
      </p:sp>
      <p:sp>
        <p:nvSpPr>
          <p:cNvPr id="3" name="スライド番号プレースホルダー 2">
            <a:extLst>
              <a:ext uri="{FF2B5EF4-FFF2-40B4-BE49-F238E27FC236}">
                <a16:creationId xmlns:a16="http://schemas.microsoft.com/office/drawing/2014/main" id="{1D001627-587F-B32D-FBC4-EC75182CD3B1}"/>
              </a:ext>
            </a:extLst>
          </p:cNvPr>
          <p:cNvSpPr>
            <a:spLocks noGrp="1"/>
          </p:cNvSpPr>
          <p:nvPr>
            <p:ph type="sldNum" sz="quarter" idx="4"/>
          </p:nvPr>
        </p:nvSpPr>
        <p:spPr/>
        <p:txBody>
          <a:bodyPr/>
          <a:lstStyle/>
          <a:p>
            <a:fld id="{2066355A-084C-D24E-9AD2-7E4FC41EA627}" type="slidenum">
              <a:rPr lang="en-US" smtClean="0"/>
              <a:pPr/>
              <a:t>8</a:t>
            </a:fld>
            <a:endParaRPr lang="en-US" dirty="0"/>
          </a:p>
        </p:txBody>
      </p:sp>
      <p:sp>
        <p:nvSpPr>
          <p:cNvPr id="4" name="テキスト プレースホルダー 3">
            <a:extLst>
              <a:ext uri="{FF2B5EF4-FFF2-40B4-BE49-F238E27FC236}">
                <a16:creationId xmlns:a16="http://schemas.microsoft.com/office/drawing/2014/main" id="{1BE97098-78B3-5E2E-E06F-775849529BD2}"/>
              </a:ext>
            </a:extLst>
          </p:cNvPr>
          <p:cNvSpPr>
            <a:spLocks noGrp="1"/>
          </p:cNvSpPr>
          <p:nvPr>
            <p:ph type="body" sz="quarter" idx="11"/>
          </p:nvPr>
        </p:nvSpPr>
        <p:spPr/>
        <p:txBody>
          <a:bodyPr/>
          <a:lstStyle/>
          <a:p>
            <a:pPr>
              <a:lnSpc>
                <a:spcPct val="150000"/>
              </a:lnSpc>
              <a:buFont typeface="Arial" panose="020B0604020202020204" pitchFamily="34" charset="0"/>
              <a:buChar char="•"/>
            </a:pPr>
            <a:r>
              <a:rPr lang="ja-JP" altLang="en-US" sz="2000">
                <a:solidFill>
                  <a:srgbClr val="000000"/>
                </a:solidFill>
                <a:effectLst/>
              </a:rPr>
              <a:t>重イオン</a:t>
            </a:r>
            <a:r>
              <a:rPr lang="en-US" altLang="ja-JP" sz="2000" dirty="0">
                <a:solidFill>
                  <a:srgbClr val="000000"/>
                </a:solidFill>
                <a:effectLst/>
              </a:rPr>
              <a:t>(A+A)</a:t>
            </a:r>
            <a:r>
              <a:rPr lang="ja-JP" altLang="en-US" sz="2000">
                <a:solidFill>
                  <a:srgbClr val="000000"/>
                </a:solidFill>
                <a:effectLst/>
              </a:rPr>
              <a:t>衝突</a:t>
            </a:r>
            <a:r>
              <a:rPr lang="en-US" altLang="ja-JP" sz="2000" dirty="0">
                <a:solidFill>
                  <a:srgbClr val="000000"/>
                </a:solidFill>
                <a:effectLst/>
              </a:rPr>
              <a:t> </a:t>
            </a:r>
            <a:r>
              <a:rPr lang="en-US" altLang="ja-JP" sz="2000" dirty="0">
                <a:solidFill>
                  <a:srgbClr val="000000"/>
                </a:solidFill>
                <a:effectLst/>
                <a:sym typeface="Wingdings" pitchFamily="2" charset="2"/>
              </a:rPr>
              <a:t> </a:t>
            </a:r>
            <a:r>
              <a:rPr lang="en-US" altLang="ja-JP" sz="2000" dirty="0">
                <a:solidFill>
                  <a:srgbClr val="000000"/>
                </a:solidFill>
                <a:effectLst/>
              </a:rPr>
              <a:t>QGP</a:t>
            </a:r>
            <a:r>
              <a:rPr lang="ja-JP" altLang="en-US" sz="2000">
                <a:solidFill>
                  <a:srgbClr val="000000"/>
                </a:solidFill>
                <a:effectLst/>
              </a:rPr>
              <a:t>生成し、性質を調べる</a:t>
            </a:r>
          </a:p>
          <a:p>
            <a:pPr>
              <a:lnSpc>
                <a:spcPct val="150000"/>
              </a:lnSpc>
              <a:buFont typeface="Arial" panose="020B0604020202020204" pitchFamily="34" charset="0"/>
              <a:buChar char="•"/>
            </a:pPr>
            <a:r>
              <a:rPr lang="ja-JP" altLang="en-US" sz="2000">
                <a:solidFill>
                  <a:srgbClr val="000000"/>
                </a:solidFill>
                <a:effectLst/>
              </a:rPr>
              <a:t>陽子</a:t>
            </a:r>
            <a:r>
              <a:rPr lang="en-US" altLang="ja-JP" sz="2000" dirty="0">
                <a:solidFill>
                  <a:srgbClr val="000000"/>
                </a:solidFill>
                <a:effectLst/>
              </a:rPr>
              <a:t>+</a:t>
            </a:r>
            <a:r>
              <a:rPr lang="ja-JP" altLang="en-US" sz="2000">
                <a:solidFill>
                  <a:srgbClr val="000000"/>
                </a:solidFill>
                <a:effectLst/>
              </a:rPr>
              <a:t>陽子</a:t>
            </a:r>
            <a:r>
              <a:rPr lang="en-US" altLang="ja-JP" sz="2000" dirty="0">
                <a:solidFill>
                  <a:srgbClr val="000000"/>
                </a:solidFill>
                <a:effectLst/>
              </a:rPr>
              <a:t>(</a:t>
            </a:r>
            <a:r>
              <a:rPr lang="en-US" altLang="ja-JP" sz="2000" dirty="0" err="1">
                <a:solidFill>
                  <a:srgbClr val="000000"/>
                </a:solidFill>
                <a:effectLst/>
              </a:rPr>
              <a:t>p+p</a:t>
            </a:r>
            <a:r>
              <a:rPr lang="en-US" altLang="ja-JP" sz="2000" dirty="0">
                <a:solidFill>
                  <a:srgbClr val="000000"/>
                </a:solidFill>
                <a:effectLst/>
              </a:rPr>
              <a:t>)</a:t>
            </a:r>
            <a:r>
              <a:rPr lang="ja-JP" altLang="en-US" sz="2000">
                <a:solidFill>
                  <a:srgbClr val="000000"/>
                </a:solidFill>
                <a:effectLst/>
              </a:rPr>
              <a:t>衝突</a:t>
            </a:r>
            <a:r>
              <a:rPr lang="en-US" altLang="ja-JP" sz="2000" dirty="0">
                <a:solidFill>
                  <a:srgbClr val="000000"/>
                </a:solidFill>
                <a:effectLst/>
              </a:rPr>
              <a:t>(</a:t>
            </a:r>
            <a:r>
              <a:rPr lang="ja-JP" altLang="en-US" sz="2000">
                <a:solidFill>
                  <a:srgbClr val="000000"/>
                </a:solidFill>
              </a:rPr>
              <a:t>本研究</a:t>
            </a:r>
            <a:r>
              <a:rPr lang="en-US" altLang="ja-JP" sz="2000" dirty="0">
                <a:solidFill>
                  <a:srgbClr val="000000"/>
                </a:solidFill>
                <a:effectLst/>
              </a:rPr>
              <a:t>)</a:t>
            </a:r>
            <a:r>
              <a:rPr lang="en-US" altLang="ja-JP" sz="2000" dirty="0">
                <a:solidFill>
                  <a:srgbClr val="000000"/>
                </a:solidFill>
              </a:rPr>
              <a:t> </a:t>
            </a:r>
            <a:r>
              <a:rPr lang="en-US" altLang="ja-JP" sz="2000" dirty="0">
                <a:solidFill>
                  <a:srgbClr val="000000"/>
                </a:solidFill>
                <a:sym typeface="Wingdings" pitchFamily="2" charset="2"/>
              </a:rPr>
              <a:t> </a:t>
            </a:r>
            <a:r>
              <a:rPr lang="en-US" altLang="ja-JP" sz="2000" dirty="0">
                <a:solidFill>
                  <a:srgbClr val="000000"/>
                </a:solidFill>
                <a:effectLst/>
              </a:rPr>
              <a:t>A+A</a:t>
            </a:r>
            <a:r>
              <a:rPr lang="ja-JP" altLang="en-US" sz="2000">
                <a:solidFill>
                  <a:srgbClr val="000000"/>
                </a:solidFill>
                <a:effectLst/>
              </a:rPr>
              <a:t>衝突の基準</a:t>
            </a:r>
            <a:r>
              <a:rPr lang="en-US" altLang="ja-JP" sz="2000" dirty="0">
                <a:solidFill>
                  <a:srgbClr val="000000"/>
                </a:solidFill>
                <a:effectLst/>
              </a:rPr>
              <a:t>(</a:t>
            </a:r>
            <a:r>
              <a:rPr lang="ja-JP" altLang="en-US" sz="2000">
                <a:solidFill>
                  <a:srgbClr val="000000"/>
                </a:solidFill>
                <a:effectLst/>
              </a:rPr>
              <a:t>媒質効果がない、</a:t>
            </a:r>
            <a:r>
              <a:rPr lang="en-US" altLang="ja-JP" sz="2000" dirty="0">
                <a:solidFill>
                  <a:srgbClr val="000000"/>
                </a:solidFill>
                <a:effectLst/>
              </a:rPr>
              <a:t>QGP</a:t>
            </a:r>
            <a:r>
              <a:rPr lang="ja-JP" altLang="en-US" sz="2000">
                <a:solidFill>
                  <a:srgbClr val="000000"/>
                </a:solidFill>
                <a:effectLst/>
              </a:rPr>
              <a:t>もできないはず</a:t>
            </a:r>
            <a:r>
              <a:rPr lang="en-US" altLang="ja-JP" sz="2000" dirty="0">
                <a:solidFill>
                  <a:srgbClr val="000000"/>
                </a:solidFill>
                <a:effectLst/>
              </a:rPr>
              <a:t>)</a:t>
            </a:r>
          </a:p>
          <a:p>
            <a:pPr marL="0" indent="0" algn="ctr">
              <a:buNone/>
            </a:pPr>
            <a:endParaRPr lang="en-US" altLang="ja-JP" sz="2000" dirty="0"/>
          </a:p>
          <a:p>
            <a:endParaRPr lang="en-US" dirty="0"/>
          </a:p>
        </p:txBody>
      </p:sp>
      <p:sp>
        <p:nvSpPr>
          <p:cNvPr id="5" name="フッター プレースホルダー 4">
            <a:extLst>
              <a:ext uri="{FF2B5EF4-FFF2-40B4-BE49-F238E27FC236}">
                <a16:creationId xmlns:a16="http://schemas.microsoft.com/office/drawing/2014/main" id="{B7F21E85-E8E4-E879-5C51-254E7D3908A2}"/>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spTree>
    <p:extLst>
      <p:ext uri="{BB962C8B-B14F-4D97-AF65-F5344CB8AC3E}">
        <p14:creationId xmlns:p14="http://schemas.microsoft.com/office/powerpoint/2010/main" val="956605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page4image160437328">
            <a:extLst>
              <a:ext uri="{FF2B5EF4-FFF2-40B4-BE49-F238E27FC236}">
                <a16:creationId xmlns:a16="http://schemas.microsoft.com/office/drawing/2014/main" id="{EEB2C2A1-F3A9-693A-0F3C-96EF13A73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2829" y="2292146"/>
            <a:ext cx="3313921" cy="3365500"/>
          </a:xfrm>
          <a:prstGeom prst="rect">
            <a:avLst/>
          </a:prstGeom>
          <a:noFill/>
          <a:extLst>
            <a:ext uri="{909E8E84-426E-40DD-AFC4-6F175D3DCCD1}">
              <a14:hiddenFill xmlns:a14="http://schemas.microsoft.com/office/drawing/2010/main">
                <a:solidFill>
                  <a:srgbClr val="FFFFFF"/>
                </a:solidFill>
              </a14:hiddenFill>
            </a:ext>
          </a:extLst>
        </p:spPr>
      </p:pic>
      <p:sp>
        <p:nvSpPr>
          <p:cNvPr id="2" name="コンテンツ プレースホルダー 1">
            <a:extLst>
              <a:ext uri="{FF2B5EF4-FFF2-40B4-BE49-F238E27FC236}">
                <a16:creationId xmlns:a16="http://schemas.microsoft.com/office/drawing/2014/main" id="{D5C44960-D9D3-E848-4A91-B35A95D6DD16}"/>
              </a:ext>
            </a:extLst>
          </p:cNvPr>
          <p:cNvSpPr>
            <a:spLocks noGrp="1"/>
          </p:cNvSpPr>
          <p:nvPr>
            <p:ph sz="quarter" idx="10"/>
          </p:nvPr>
        </p:nvSpPr>
        <p:spPr/>
        <p:txBody>
          <a:bodyPr/>
          <a:lstStyle/>
          <a:p>
            <a:r>
              <a:rPr lang="en-US" dirty="0" err="1"/>
              <a:t>粒子多重度</a:t>
            </a:r>
            <a:r>
              <a:rPr lang="en-US" altLang="ja-JP" dirty="0"/>
              <a:t> (</a:t>
            </a:r>
            <a:r>
              <a:rPr lang="en-US" altLang="ja-JP" dirty="0" err="1"/>
              <a:t>マルチプリシティ</a:t>
            </a:r>
            <a:r>
              <a:rPr lang="en-US" altLang="ja-JP" dirty="0"/>
              <a:t>)</a:t>
            </a:r>
            <a:endParaRPr lang="en-US" dirty="0"/>
          </a:p>
        </p:txBody>
      </p:sp>
      <p:sp>
        <p:nvSpPr>
          <p:cNvPr id="3" name="スライド番号プレースホルダー 2">
            <a:extLst>
              <a:ext uri="{FF2B5EF4-FFF2-40B4-BE49-F238E27FC236}">
                <a16:creationId xmlns:a16="http://schemas.microsoft.com/office/drawing/2014/main" id="{9AC350E4-4CF6-499F-23E7-98096EC14602}"/>
              </a:ext>
            </a:extLst>
          </p:cNvPr>
          <p:cNvSpPr>
            <a:spLocks noGrp="1"/>
          </p:cNvSpPr>
          <p:nvPr>
            <p:ph type="sldNum" sz="quarter" idx="4"/>
          </p:nvPr>
        </p:nvSpPr>
        <p:spPr/>
        <p:txBody>
          <a:bodyPr/>
          <a:lstStyle/>
          <a:p>
            <a:fld id="{2066355A-084C-D24E-9AD2-7E4FC41EA627}" type="slidenum">
              <a:rPr lang="en-US" smtClean="0"/>
              <a:pPr/>
              <a:t>9</a:t>
            </a:fld>
            <a:endParaRPr lang="en-US" dirty="0"/>
          </a:p>
        </p:txBody>
      </p:sp>
      <p:sp>
        <p:nvSpPr>
          <p:cNvPr id="4" name="テキスト プレースホルダー 3">
            <a:extLst>
              <a:ext uri="{FF2B5EF4-FFF2-40B4-BE49-F238E27FC236}">
                <a16:creationId xmlns:a16="http://schemas.microsoft.com/office/drawing/2014/main" id="{3F36039D-57C9-8475-77F3-C10C20B8636E}"/>
              </a:ext>
            </a:extLst>
          </p:cNvPr>
          <p:cNvSpPr>
            <a:spLocks noGrp="1"/>
          </p:cNvSpPr>
          <p:nvPr>
            <p:ph type="body" sz="quarter" idx="11"/>
          </p:nvPr>
        </p:nvSpPr>
        <p:spPr/>
        <p:txBody>
          <a:bodyPr/>
          <a:lstStyle/>
          <a:p>
            <a:r>
              <a:rPr lang="ja-JP" altLang="en-US" sz="1800">
                <a:effectLst/>
                <a:latin typeface="HaranoAjiMincho-Regular-Identity-H"/>
              </a:rPr>
              <a:t>一度の衝突で生成す</a:t>
            </a:r>
            <a:r>
              <a:rPr lang="ja-JP" altLang="en-US" sz="1800">
                <a:latin typeface="HaranoAjiMincho-Regular-Identity-H"/>
              </a:rPr>
              <a:t>る</a:t>
            </a:r>
            <a:r>
              <a:rPr lang="ja-JP" altLang="en-US" sz="1800">
                <a:effectLst/>
                <a:latin typeface="HaranoAjiMincho-Regular-Identity-H"/>
              </a:rPr>
              <a:t>粒子の数</a:t>
            </a:r>
            <a:endParaRPr lang="en-US" altLang="ja-JP" sz="1800" dirty="0">
              <a:effectLst/>
              <a:latin typeface="HaranoAjiMincho-Regular-Identity-H"/>
            </a:endParaRPr>
          </a:p>
          <a:p>
            <a:r>
              <a:rPr lang="ja-JP" altLang="en-US" sz="1800">
                <a:solidFill>
                  <a:srgbClr val="000000"/>
                </a:solidFill>
                <a:latin typeface="Hiragino Sans" panose="020B0400000000000000" pitchFamily="34" charset="-128"/>
                <a:ea typeface="Hiragino Sans" panose="020B0400000000000000" pitchFamily="34" charset="-128"/>
              </a:rPr>
              <a:t>単位ラピディティ</a:t>
            </a:r>
            <a:r>
              <a:rPr lang="en-US" altLang="ja-JP" sz="1800" dirty="0" err="1">
                <a:solidFill>
                  <a:srgbClr val="000000"/>
                </a:solidFill>
                <a:latin typeface="Hiragino Sans" panose="020B0400000000000000" pitchFamily="34" charset="-128"/>
                <a:ea typeface="Hiragino Sans" panose="020B0400000000000000" pitchFamily="34" charset="-128"/>
              </a:rPr>
              <a:t>η</a:t>
            </a:r>
            <a:r>
              <a:rPr lang="ja-JP" altLang="en-US" sz="1800">
                <a:solidFill>
                  <a:srgbClr val="000000"/>
                </a:solidFill>
                <a:latin typeface="Hiragino Sans" panose="020B0400000000000000" pitchFamily="34" charset="-128"/>
                <a:ea typeface="Hiragino Sans" panose="020B0400000000000000" pitchFamily="34" charset="-128"/>
              </a:rPr>
              <a:t>あたりの荷電粒子数</a:t>
            </a:r>
            <a:r>
              <a:rPr lang="en-US" altLang="ja-JP" sz="1800" i="1" dirty="0" err="1">
                <a:solidFill>
                  <a:srgbClr val="000000"/>
                </a:solidFill>
                <a:latin typeface="Hiragino Sans" panose="020B0400000000000000" pitchFamily="34" charset="-128"/>
                <a:ea typeface="Hiragino Sans" panose="020B0400000000000000" pitchFamily="34" charset="-128"/>
              </a:rPr>
              <a:t>N</a:t>
            </a:r>
            <a:r>
              <a:rPr lang="en-US" altLang="ja-JP" sz="1800" baseline="-25000" dirty="0" err="1">
                <a:solidFill>
                  <a:srgbClr val="000000"/>
                </a:solidFill>
                <a:latin typeface="Hiragino Sans" panose="020B0400000000000000" pitchFamily="34" charset="-128"/>
                <a:ea typeface="Hiragino Sans" panose="020B0400000000000000" pitchFamily="34" charset="-128"/>
              </a:rPr>
              <a:t>ch</a:t>
            </a:r>
            <a:r>
              <a:rPr lang="ja-JP" altLang="en-US" sz="1800">
                <a:solidFill>
                  <a:srgbClr val="000000"/>
                </a:solidFill>
                <a:latin typeface="Hiragino Sans" panose="020B0400000000000000" pitchFamily="34" charset="-128"/>
                <a:ea typeface="Hiragino Sans" panose="020B0400000000000000" pitchFamily="34" charset="-128"/>
              </a:rPr>
              <a:t>の数</a:t>
            </a:r>
            <a:r>
              <a:rPr lang="en-US" altLang="ja-JP" sz="1800" dirty="0">
                <a:solidFill>
                  <a:srgbClr val="000000"/>
                </a:solidFill>
                <a:latin typeface="Hiragino Sans" panose="020B0400000000000000" pitchFamily="34" charset="-128"/>
                <a:ea typeface="Hiragino Sans" panose="020B0400000000000000" pitchFamily="34" charset="-128"/>
              </a:rPr>
              <a:t> &lt;</a:t>
            </a:r>
            <a:r>
              <a:rPr lang="en-US" altLang="ja-JP" sz="1800" i="1" dirty="0" err="1">
                <a:solidFill>
                  <a:srgbClr val="000000"/>
                </a:solidFill>
                <a:latin typeface="Hiragino Sans" panose="020B0400000000000000" pitchFamily="34" charset="-128"/>
                <a:ea typeface="Hiragino Sans" panose="020B0400000000000000" pitchFamily="34" charset="-128"/>
              </a:rPr>
              <a:t>N</a:t>
            </a:r>
            <a:r>
              <a:rPr lang="en-US" altLang="ja-JP" sz="1800" baseline="-25000" dirty="0" err="1">
                <a:solidFill>
                  <a:srgbClr val="000000"/>
                </a:solidFill>
                <a:latin typeface="Hiragino Sans" panose="020B0400000000000000" pitchFamily="34" charset="-128"/>
                <a:ea typeface="Hiragino Sans" panose="020B0400000000000000" pitchFamily="34" charset="-128"/>
              </a:rPr>
              <a:t>ch</a:t>
            </a:r>
            <a:r>
              <a:rPr lang="en-US" altLang="ja-JP" sz="1800" dirty="0">
                <a:solidFill>
                  <a:srgbClr val="000000"/>
                </a:solidFill>
                <a:latin typeface="Hiragino Sans" panose="020B0400000000000000" pitchFamily="34" charset="-128"/>
                <a:ea typeface="Hiragino Sans" panose="020B0400000000000000" pitchFamily="34" charset="-128"/>
              </a:rPr>
              <a:t>/</a:t>
            </a:r>
            <a:r>
              <a:rPr lang="en-US" altLang="ja-JP" sz="1800" dirty="0" err="1">
                <a:solidFill>
                  <a:srgbClr val="000000"/>
                </a:solidFill>
                <a:latin typeface="Hiragino Sans" panose="020B0400000000000000" pitchFamily="34" charset="-128"/>
                <a:ea typeface="Hiragino Sans" panose="020B0400000000000000" pitchFamily="34" charset="-128"/>
              </a:rPr>
              <a:t>η</a:t>
            </a:r>
            <a:r>
              <a:rPr lang="en-US" altLang="ja-JP" sz="1800" dirty="0">
                <a:solidFill>
                  <a:srgbClr val="000000"/>
                </a:solidFill>
                <a:latin typeface="Hiragino Sans" panose="020B0400000000000000" pitchFamily="34" charset="-128"/>
                <a:ea typeface="Hiragino Sans" panose="020B0400000000000000" pitchFamily="34" charset="-128"/>
              </a:rPr>
              <a:t>&gt;</a:t>
            </a:r>
            <a:endParaRPr lang="ja-JP" altLang="en-US" sz="1800"/>
          </a:p>
          <a:p>
            <a:endParaRPr lang="en-US" dirty="0"/>
          </a:p>
        </p:txBody>
      </p:sp>
      <p:sp>
        <p:nvSpPr>
          <p:cNvPr id="5" name="フッター プレースホルダー 4">
            <a:extLst>
              <a:ext uri="{FF2B5EF4-FFF2-40B4-BE49-F238E27FC236}">
                <a16:creationId xmlns:a16="http://schemas.microsoft.com/office/drawing/2014/main" id="{848BB99A-930E-5239-22F2-528D003BE5BB}"/>
              </a:ext>
            </a:extLst>
          </p:cNvPr>
          <p:cNvSpPr>
            <a:spLocks noGrp="1"/>
          </p:cNvSpPr>
          <p:nvPr>
            <p:ph type="ftr" sz="quarter" idx="12"/>
          </p:nvPr>
        </p:nvSpPr>
        <p:spPr/>
        <p:txBody>
          <a:bodyPr/>
          <a:lstStyle/>
          <a:p>
            <a:r>
              <a:rPr lang="de-DE" altLang="ja-JP"/>
              <a:t>重心系エネルギー13TeV陽子+陽子</a:t>
            </a:r>
            <a:r>
              <a:rPr lang="ja-JP" altLang="en-US"/>
              <a:t>における低横運動量光子生成</a:t>
            </a:r>
            <a:r>
              <a:rPr lang="en-US" altLang="ja-JP"/>
              <a:t>  </a:t>
            </a:r>
            <a:r>
              <a:rPr lang="de-DE"/>
              <a:t>|  第41回 Heavy Ion Pub</a:t>
            </a:r>
            <a:endParaRPr lang="de-DE" dirty="0"/>
          </a:p>
        </p:txBody>
      </p:sp>
      <p:pic>
        <p:nvPicPr>
          <p:cNvPr id="1031" name="Picture 7" descr="page4image160447104">
            <a:extLst>
              <a:ext uri="{FF2B5EF4-FFF2-40B4-BE49-F238E27FC236}">
                <a16:creationId xmlns:a16="http://schemas.microsoft.com/office/drawing/2014/main" id="{DCA7E52B-2B52-14AB-2F25-E97132D98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2292146"/>
            <a:ext cx="32639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4image160435040">
            <a:extLst>
              <a:ext uri="{FF2B5EF4-FFF2-40B4-BE49-F238E27FC236}">
                <a16:creationId xmlns:a16="http://schemas.microsoft.com/office/drawing/2014/main" id="{3B75723D-907F-027C-C401-286668931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660" y="2292146"/>
            <a:ext cx="3187700" cy="33655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0880571B-DE27-5A83-0868-12D3F50FE529}"/>
              </a:ext>
            </a:extLst>
          </p:cNvPr>
          <p:cNvSpPr txBox="1"/>
          <p:nvPr/>
        </p:nvSpPr>
        <p:spPr>
          <a:xfrm>
            <a:off x="1981856" y="5833025"/>
            <a:ext cx="1219308" cy="369332"/>
          </a:xfrm>
          <a:prstGeom prst="rect">
            <a:avLst/>
          </a:prstGeom>
          <a:noFill/>
        </p:spPr>
        <p:txBody>
          <a:bodyPr wrap="none" rtlCol="0">
            <a:spAutoFit/>
          </a:bodyPr>
          <a:lstStyle/>
          <a:p>
            <a:r>
              <a:rPr lang="en-US" dirty="0"/>
              <a:t>pp 13 </a:t>
            </a:r>
            <a:r>
              <a:rPr lang="en-US" dirty="0" err="1"/>
              <a:t>TeV</a:t>
            </a:r>
            <a:endParaRPr lang="en-US" dirty="0"/>
          </a:p>
        </p:txBody>
      </p:sp>
      <p:sp>
        <p:nvSpPr>
          <p:cNvPr id="8" name="テキスト ボックス 7">
            <a:extLst>
              <a:ext uri="{FF2B5EF4-FFF2-40B4-BE49-F238E27FC236}">
                <a16:creationId xmlns:a16="http://schemas.microsoft.com/office/drawing/2014/main" id="{F066FE62-4452-5263-A7C9-E5B156201A0C}"/>
              </a:ext>
            </a:extLst>
          </p:cNvPr>
          <p:cNvSpPr txBox="1"/>
          <p:nvPr/>
        </p:nvSpPr>
        <p:spPr>
          <a:xfrm>
            <a:off x="5274749" y="5833025"/>
            <a:ext cx="1642501" cy="369332"/>
          </a:xfrm>
          <a:prstGeom prst="rect">
            <a:avLst/>
          </a:prstGeom>
          <a:noFill/>
        </p:spPr>
        <p:txBody>
          <a:bodyPr wrap="none" rtlCol="0">
            <a:spAutoFit/>
          </a:bodyPr>
          <a:lstStyle/>
          <a:p>
            <a:r>
              <a:rPr lang="en-US" dirty="0"/>
              <a:t>p-Pb 5.02 </a:t>
            </a:r>
            <a:r>
              <a:rPr lang="en-US" dirty="0" err="1"/>
              <a:t>TeV</a:t>
            </a:r>
            <a:endParaRPr lang="en-US" dirty="0"/>
          </a:p>
        </p:txBody>
      </p:sp>
      <p:sp>
        <p:nvSpPr>
          <p:cNvPr id="10" name="テキスト ボックス 9">
            <a:extLst>
              <a:ext uri="{FF2B5EF4-FFF2-40B4-BE49-F238E27FC236}">
                <a16:creationId xmlns:a16="http://schemas.microsoft.com/office/drawing/2014/main" id="{67F98442-0DFF-EE3B-AE63-84EEA7D3B87C}"/>
              </a:ext>
            </a:extLst>
          </p:cNvPr>
          <p:cNvSpPr txBox="1"/>
          <p:nvPr/>
        </p:nvSpPr>
        <p:spPr>
          <a:xfrm>
            <a:off x="8740395" y="5833025"/>
            <a:ext cx="1796389" cy="369332"/>
          </a:xfrm>
          <a:prstGeom prst="rect">
            <a:avLst/>
          </a:prstGeom>
          <a:noFill/>
        </p:spPr>
        <p:txBody>
          <a:bodyPr wrap="none" rtlCol="0">
            <a:spAutoFit/>
          </a:bodyPr>
          <a:lstStyle/>
          <a:p>
            <a:r>
              <a:rPr lang="en-US" dirty="0"/>
              <a:t>Pb-Pb 5.02 </a:t>
            </a:r>
            <a:r>
              <a:rPr lang="en-US" dirty="0" err="1"/>
              <a:t>TeV</a:t>
            </a:r>
            <a:endParaRPr lang="en-US" dirty="0"/>
          </a:p>
        </p:txBody>
      </p:sp>
    </p:spTree>
    <p:extLst>
      <p:ext uri="{BB962C8B-B14F-4D97-AF65-F5344CB8AC3E}">
        <p14:creationId xmlns:p14="http://schemas.microsoft.com/office/powerpoint/2010/main" val="2856619312"/>
      </p:ext>
    </p:extLst>
  </p:cSld>
  <p:clrMapOvr>
    <a:masterClrMapping/>
  </p:clrMapOvr>
</p:sld>
</file>

<file path=ppt/theme/theme1.xml><?xml version="1.0" encoding="utf-8"?>
<a:theme xmlns:a="http://schemas.openxmlformats.org/drawingml/2006/main" name="Thème Office">
  <a:themeElements>
    <a:clrScheme name="ALICE COLORS 1">
      <a:dk1>
        <a:srgbClr val="141313"/>
      </a:dk1>
      <a:lt1>
        <a:srgbClr val="FFFFFE"/>
      </a:lt1>
      <a:dk2>
        <a:srgbClr val="141313"/>
      </a:dk2>
      <a:lt2>
        <a:srgbClr val="FFFFFE"/>
      </a:lt2>
      <a:accent1>
        <a:srgbClr val="CD0920"/>
      </a:accent1>
      <a:accent2>
        <a:srgbClr val="DE6224"/>
      </a:accent2>
      <a:accent3>
        <a:srgbClr val="AA3639"/>
      </a:accent3>
      <a:accent4>
        <a:srgbClr val="1D262B"/>
      </a:accent4>
      <a:accent5>
        <a:srgbClr val="777877"/>
      </a:accent5>
      <a:accent6>
        <a:srgbClr val="777877"/>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2" id="{8534F66D-0CFC-7144-9510-CE272A8A2B87}" vid="{2A25490A-2A67-C649-AD14-7ECF698A2D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Thème Office</Template>
  <TotalTime>17679</TotalTime>
  <Words>5331</Words>
  <Application>Microsoft Macintosh PowerPoint</Application>
  <PresentationFormat>ワイド画面</PresentationFormat>
  <Paragraphs>753</Paragraphs>
  <Slides>62</Slides>
  <Notes>15</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62</vt:i4>
      </vt:variant>
    </vt:vector>
  </HeadingPairs>
  <TitlesOfParts>
    <vt:vector size="78" baseType="lpstr">
      <vt:lpstr>HaranoAjiMincho-Regular-Identity-H</vt:lpstr>
      <vt:lpstr>Hiragino Kaku Gothic Pro W3</vt:lpstr>
      <vt:lpstr>Hiragino Sans</vt:lpstr>
      <vt:lpstr>Hiragino Sans W3</vt:lpstr>
      <vt:lpstr>Hiragino Sans W4</vt:lpstr>
      <vt:lpstr>Proxima Nova</vt:lpstr>
      <vt:lpstr>Arial</vt:lpstr>
      <vt:lpstr>Avenir</vt:lpstr>
      <vt:lpstr>Avenir Book</vt:lpstr>
      <vt:lpstr>Calibri</vt:lpstr>
      <vt:lpstr>Helvetica</vt:lpstr>
      <vt:lpstr>Helvetica Neue</vt:lpstr>
      <vt:lpstr>Lucida Grande</vt:lpstr>
      <vt:lpstr>Symbol</vt:lpstr>
      <vt:lpstr>Wingdings</vt:lpstr>
      <vt:lpstr>Thème Office</vt:lpstr>
      <vt:lpstr>PowerPoint プレゼンテーション</vt:lpstr>
      <vt:lpstr>PowerPoint プレゼンテーション</vt:lpstr>
      <vt:lpstr>PowerPoint プレゼンテーション</vt:lpstr>
      <vt:lpstr>導入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直接光子、測定の基本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解析</vt:lpstr>
      <vt:lpstr>電子対測定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直接光子測定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結果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backup</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村上　ひかり</dc:creator>
  <cp:keywords>VCI</cp:keywords>
  <cp:lastModifiedBy>MURAKAMI Hikari</cp:lastModifiedBy>
  <cp:revision>73</cp:revision>
  <cp:lastPrinted>2024-10-04T00:26:28Z</cp:lastPrinted>
  <dcterms:created xsi:type="dcterms:W3CDTF">2023-12-24T10:45:19Z</dcterms:created>
  <dcterms:modified xsi:type="dcterms:W3CDTF">2024-10-05T01:37:57Z</dcterms:modified>
</cp:coreProperties>
</file>